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87" d="100"/>
          <a:sy n="87" d="100"/>
        </p:scale>
        <p:origin x="5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3CAB6B-6835-4468-B772-5E4F67CCB7DA}"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B44CF-B765-49AB-B1DA-B8E3EC1BFE0C}" type="slidenum">
              <a:rPr lang="en-US" smtClean="0"/>
              <a:t>‹#›</a:t>
            </a:fld>
            <a:endParaRPr lang="en-US"/>
          </a:p>
        </p:txBody>
      </p:sp>
    </p:spTree>
    <p:extLst>
      <p:ext uri="{BB962C8B-B14F-4D97-AF65-F5344CB8AC3E}">
        <p14:creationId xmlns:p14="http://schemas.microsoft.com/office/powerpoint/2010/main" val="170207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3CAB6B-6835-4468-B772-5E4F67CCB7DA}"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B44CF-B765-49AB-B1DA-B8E3EC1BFE0C}" type="slidenum">
              <a:rPr lang="en-US" smtClean="0"/>
              <a:t>‹#›</a:t>
            </a:fld>
            <a:endParaRPr lang="en-US"/>
          </a:p>
        </p:txBody>
      </p:sp>
    </p:spTree>
    <p:extLst>
      <p:ext uri="{BB962C8B-B14F-4D97-AF65-F5344CB8AC3E}">
        <p14:creationId xmlns:p14="http://schemas.microsoft.com/office/powerpoint/2010/main" val="1305064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3CAB6B-6835-4468-B772-5E4F67CCB7DA}"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B44CF-B765-49AB-B1DA-B8E3EC1BFE0C}" type="slidenum">
              <a:rPr lang="en-US" smtClean="0"/>
              <a:t>‹#›</a:t>
            </a:fld>
            <a:endParaRPr lang="en-US"/>
          </a:p>
        </p:txBody>
      </p:sp>
    </p:spTree>
    <p:extLst>
      <p:ext uri="{BB962C8B-B14F-4D97-AF65-F5344CB8AC3E}">
        <p14:creationId xmlns:p14="http://schemas.microsoft.com/office/powerpoint/2010/main" val="206076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3CAB6B-6835-4468-B772-5E4F67CCB7DA}"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B44CF-B765-49AB-B1DA-B8E3EC1BFE0C}" type="slidenum">
              <a:rPr lang="en-US" smtClean="0"/>
              <a:t>‹#›</a:t>
            </a:fld>
            <a:endParaRPr lang="en-US"/>
          </a:p>
        </p:txBody>
      </p:sp>
    </p:spTree>
    <p:extLst>
      <p:ext uri="{BB962C8B-B14F-4D97-AF65-F5344CB8AC3E}">
        <p14:creationId xmlns:p14="http://schemas.microsoft.com/office/powerpoint/2010/main" val="1766948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3CAB6B-6835-4468-B772-5E4F67CCB7DA}"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B44CF-B765-49AB-B1DA-B8E3EC1BFE0C}" type="slidenum">
              <a:rPr lang="en-US" smtClean="0"/>
              <a:t>‹#›</a:t>
            </a:fld>
            <a:endParaRPr lang="en-US"/>
          </a:p>
        </p:txBody>
      </p:sp>
    </p:spTree>
    <p:extLst>
      <p:ext uri="{BB962C8B-B14F-4D97-AF65-F5344CB8AC3E}">
        <p14:creationId xmlns:p14="http://schemas.microsoft.com/office/powerpoint/2010/main" val="2845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3CAB6B-6835-4468-B772-5E4F67CCB7DA}"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B44CF-B765-49AB-B1DA-B8E3EC1BFE0C}" type="slidenum">
              <a:rPr lang="en-US" smtClean="0"/>
              <a:t>‹#›</a:t>
            </a:fld>
            <a:endParaRPr lang="en-US"/>
          </a:p>
        </p:txBody>
      </p:sp>
    </p:spTree>
    <p:extLst>
      <p:ext uri="{BB962C8B-B14F-4D97-AF65-F5344CB8AC3E}">
        <p14:creationId xmlns:p14="http://schemas.microsoft.com/office/powerpoint/2010/main" val="1826298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3CAB6B-6835-4468-B772-5E4F67CCB7DA}" type="datetimeFigureOut">
              <a:rPr lang="en-US" smtClean="0"/>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CB44CF-B765-49AB-B1DA-B8E3EC1BFE0C}" type="slidenum">
              <a:rPr lang="en-US" smtClean="0"/>
              <a:t>‹#›</a:t>
            </a:fld>
            <a:endParaRPr lang="en-US"/>
          </a:p>
        </p:txBody>
      </p:sp>
    </p:spTree>
    <p:extLst>
      <p:ext uri="{BB962C8B-B14F-4D97-AF65-F5344CB8AC3E}">
        <p14:creationId xmlns:p14="http://schemas.microsoft.com/office/powerpoint/2010/main" val="441538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3CAB6B-6835-4468-B772-5E4F67CCB7DA}"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CB44CF-B765-49AB-B1DA-B8E3EC1BFE0C}" type="slidenum">
              <a:rPr lang="en-US" smtClean="0"/>
              <a:t>‹#›</a:t>
            </a:fld>
            <a:endParaRPr lang="en-US"/>
          </a:p>
        </p:txBody>
      </p:sp>
    </p:spTree>
    <p:extLst>
      <p:ext uri="{BB962C8B-B14F-4D97-AF65-F5344CB8AC3E}">
        <p14:creationId xmlns:p14="http://schemas.microsoft.com/office/powerpoint/2010/main" val="1242621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3CAB6B-6835-4468-B772-5E4F67CCB7DA}"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CB44CF-B765-49AB-B1DA-B8E3EC1BFE0C}" type="slidenum">
              <a:rPr lang="en-US" smtClean="0"/>
              <a:t>‹#›</a:t>
            </a:fld>
            <a:endParaRPr lang="en-US"/>
          </a:p>
        </p:txBody>
      </p:sp>
    </p:spTree>
    <p:extLst>
      <p:ext uri="{BB962C8B-B14F-4D97-AF65-F5344CB8AC3E}">
        <p14:creationId xmlns:p14="http://schemas.microsoft.com/office/powerpoint/2010/main" val="1328158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3CAB6B-6835-4468-B772-5E4F67CCB7DA}"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B44CF-B765-49AB-B1DA-B8E3EC1BFE0C}" type="slidenum">
              <a:rPr lang="en-US" smtClean="0"/>
              <a:t>‹#›</a:t>
            </a:fld>
            <a:endParaRPr lang="en-US"/>
          </a:p>
        </p:txBody>
      </p:sp>
    </p:spTree>
    <p:extLst>
      <p:ext uri="{BB962C8B-B14F-4D97-AF65-F5344CB8AC3E}">
        <p14:creationId xmlns:p14="http://schemas.microsoft.com/office/powerpoint/2010/main" val="1008062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3CAB6B-6835-4468-B772-5E4F67CCB7DA}"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B44CF-B765-49AB-B1DA-B8E3EC1BFE0C}" type="slidenum">
              <a:rPr lang="en-US" smtClean="0"/>
              <a:t>‹#›</a:t>
            </a:fld>
            <a:endParaRPr lang="en-US"/>
          </a:p>
        </p:txBody>
      </p:sp>
    </p:spTree>
    <p:extLst>
      <p:ext uri="{BB962C8B-B14F-4D97-AF65-F5344CB8AC3E}">
        <p14:creationId xmlns:p14="http://schemas.microsoft.com/office/powerpoint/2010/main" val="2195665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3CAB6B-6835-4468-B772-5E4F67CCB7DA}" type="datetimeFigureOut">
              <a:rPr lang="en-US" smtClean="0"/>
              <a:t>1/14/2020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CB44CF-B765-49AB-B1DA-B8E3EC1BFE0C}" type="slidenum">
              <a:rPr lang="en-US" smtClean="0"/>
              <a:t>‹#›</a:t>
            </a:fld>
            <a:endParaRPr lang="en-US"/>
          </a:p>
        </p:txBody>
      </p:sp>
    </p:spTree>
    <p:extLst>
      <p:ext uri="{BB962C8B-B14F-4D97-AF65-F5344CB8AC3E}">
        <p14:creationId xmlns:p14="http://schemas.microsoft.com/office/powerpoint/2010/main" val="4053785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0"/>
            <a:ext cx="4206875" cy="1054100"/>
          </a:xfrm>
        </p:spPr>
        <p:txBody>
          <a:bodyPr rtlCol="0">
            <a:normAutofit/>
          </a:bodyPr>
          <a:lstStyle/>
          <a:p>
            <a:pPr>
              <a:defRPr/>
            </a:pPr>
            <a:r>
              <a:rPr lang="en-GB" b="1" dirty="0" smtClean="0">
                <a:ea typeface="+mj-ea"/>
                <a:cs typeface="+mj-cs"/>
              </a:rPr>
              <a:t>Random Sampling</a:t>
            </a:r>
            <a:endParaRPr lang="en-GB" b="1" dirty="0">
              <a:ea typeface="+mj-ea"/>
              <a:cs typeface="+mj-cs"/>
            </a:endParaRPr>
          </a:p>
        </p:txBody>
      </p:sp>
      <p:sp>
        <p:nvSpPr>
          <p:cNvPr id="17411" name="Rectangle 3"/>
          <p:cNvSpPr>
            <a:spLocks noChangeArrowheads="1"/>
          </p:cNvSpPr>
          <p:nvPr/>
        </p:nvSpPr>
        <p:spPr bwMode="auto">
          <a:xfrm>
            <a:off x="1620839" y="2374900"/>
            <a:ext cx="3959225"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i="1"/>
              <a:t>Advantages:</a:t>
            </a:r>
          </a:p>
          <a:p>
            <a:r>
              <a:rPr lang="en-US"/>
              <a:t>Can be used with large sample populations</a:t>
            </a:r>
          </a:p>
          <a:p>
            <a:r>
              <a:rPr lang="en-US"/>
              <a:t>Avoids bias</a:t>
            </a:r>
          </a:p>
          <a:p>
            <a:endParaRPr lang="en-US"/>
          </a:p>
          <a:p>
            <a:r>
              <a:rPr lang="en-US" b="1" i="1"/>
              <a:t>Disadvantages:</a:t>
            </a:r>
          </a:p>
          <a:p>
            <a:r>
              <a:rPr lang="en-US"/>
              <a:t>Can lead to poor representation of the overall parent population or area if large areas are not hit by the random numbers generated. This is made worse if the study area is very large</a:t>
            </a:r>
          </a:p>
          <a:p>
            <a:r>
              <a:rPr lang="en-US"/>
              <a:t>There may be practical constraints in terms of time available and access to certain parts of the study area</a:t>
            </a:r>
          </a:p>
        </p:txBody>
      </p:sp>
      <p:sp>
        <p:nvSpPr>
          <p:cNvPr id="17412" name="Rectangle 4"/>
          <p:cNvSpPr>
            <a:spLocks noChangeArrowheads="1"/>
          </p:cNvSpPr>
          <p:nvPr/>
        </p:nvSpPr>
        <p:spPr bwMode="auto">
          <a:xfrm>
            <a:off x="5907089" y="2236789"/>
            <a:ext cx="4733925"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b="1"/>
              <a:t>Methodology</a:t>
            </a:r>
          </a:p>
          <a:p>
            <a:r>
              <a:rPr lang="en-US" sz="1600" b="1"/>
              <a:t>A. Random point sampling</a:t>
            </a:r>
          </a:p>
          <a:p>
            <a:r>
              <a:rPr lang="en-US" sz="1600"/>
              <a:t>A grid is drawn over a map of the study area</a:t>
            </a:r>
          </a:p>
          <a:p>
            <a:r>
              <a:rPr lang="en-US" sz="1600"/>
              <a:t>Random number tables are used to obtain coordinates/grid references for the points</a:t>
            </a:r>
          </a:p>
          <a:p>
            <a:r>
              <a:rPr lang="en-US" sz="1600" b="1"/>
              <a:t>B. Random area sampling</a:t>
            </a:r>
          </a:p>
          <a:p>
            <a:r>
              <a:rPr lang="en-US" sz="1600"/>
              <a:t>Random number tables generate coordinates or grid references which are used to choose the grid squares to be sampled</a:t>
            </a:r>
          </a:p>
          <a:p>
            <a:r>
              <a:rPr lang="en-US" sz="1600" b="1"/>
              <a:t>C. Random sampling in questionnaires</a:t>
            </a:r>
          </a:p>
          <a:p>
            <a:r>
              <a:rPr lang="en-US" sz="1600"/>
              <a:t>Use a random number table to decide how many people should pass a point before being asked the questionnaire. </a:t>
            </a:r>
          </a:p>
        </p:txBody>
      </p:sp>
      <p:sp>
        <p:nvSpPr>
          <p:cNvPr id="7" name="TextBox 6"/>
          <p:cNvSpPr txBox="1"/>
          <p:nvPr/>
        </p:nvSpPr>
        <p:spPr>
          <a:xfrm>
            <a:off x="6143625" y="325438"/>
            <a:ext cx="4260850" cy="1477962"/>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spAutoFit/>
          </a:bodyPr>
          <a:lstStyle/>
          <a:p>
            <a:pPr>
              <a:defRPr/>
            </a:pPr>
            <a:r>
              <a:rPr lang="en-GB" dirty="0"/>
              <a:t>Using a random number table to choose the place or person to be sampled.</a:t>
            </a:r>
          </a:p>
          <a:p>
            <a:pPr>
              <a:defRPr/>
            </a:pPr>
            <a:r>
              <a:rPr lang="en-GB" dirty="0"/>
              <a:t>e.g. deciding where to measure longshore drift by using a map and a random number to choose where to start. </a:t>
            </a:r>
          </a:p>
        </p:txBody>
      </p:sp>
      <p:sp>
        <p:nvSpPr>
          <p:cNvPr id="9" name="TextBox 8"/>
          <p:cNvSpPr txBox="1"/>
          <p:nvPr/>
        </p:nvSpPr>
        <p:spPr>
          <a:xfrm>
            <a:off x="6021388" y="5748339"/>
            <a:ext cx="4506912" cy="923925"/>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spAutoFit/>
          </a:bodyPr>
          <a:lstStyle/>
          <a:p>
            <a:pPr>
              <a:defRPr/>
            </a:pPr>
            <a:r>
              <a:rPr lang="en-GB" dirty="0"/>
              <a:t>Best used when- trying to avoid bias is the most important thing e.g. when trying to ask a selection of people a questionnaire. </a:t>
            </a:r>
          </a:p>
        </p:txBody>
      </p:sp>
    </p:spTree>
    <p:extLst>
      <p:ext uri="{BB962C8B-B14F-4D97-AF65-F5344CB8AC3E}">
        <p14:creationId xmlns:p14="http://schemas.microsoft.com/office/powerpoint/2010/main" val="3867102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txBox="1">
            <a:spLocks/>
          </p:cNvSpPr>
          <p:nvPr/>
        </p:nvSpPr>
        <p:spPr bwMode="auto">
          <a:xfrm>
            <a:off x="1524000" y="0"/>
            <a:ext cx="4776788"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pPr>
            <a:r>
              <a:rPr lang="en-GB" sz="4400" b="1">
                <a:latin typeface="Calibri Light" pitchFamily="34" charset="0"/>
              </a:rPr>
              <a:t>Systematic Sampling</a:t>
            </a:r>
          </a:p>
        </p:txBody>
      </p:sp>
      <p:sp>
        <p:nvSpPr>
          <p:cNvPr id="5" name="Rectangle 4"/>
          <p:cNvSpPr/>
          <p:nvPr/>
        </p:nvSpPr>
        <p:spPr>
          <a:xfrm>
            <a:off x="5924551" y="1416051"/>
            <a:ext cx="4468813" cy="3292475"/>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spAutoFit/>
          </a:bodyPr>
          <a:lstStyle/>
          <a:p>
            <a:pPr>
              <a:defRPr/>
            </a:pPr>
            <a:r>
              <a:rPr lang="en-US" sz="1600">
                <a:solidFill>
                  <a:srgbClr val="000000"/>
                </a:solidFill>
                <a:ea typeface="MS PGothic" pitchFamily="34" charset="-128"/>
              </a:rPr>
              <a:t>Samples are chosen in a  regular (systematic) way.</a:t>
            </a:r>
          </a:p>
          <a:p>
            <a:pPr>
              <a:defRPr/>
            </a:pPr>
            <a:r>
              <a:rPr lang="en-US" sz="1600">
                <a:solidFill>
                  <a:srgbClr val="000000"/>
                </a:solidFill>
                <a:ea typeface="MS PGothic" pitchFamily="34" charset="-128"/>
              </a:rPr>
              <a:t>This could mean they are;</a:t>
            </a:r>
          </a:p>
          <a:p>
            <a:pPr>
              <a:defRPr/>
            </a:pPr>
            <a:r>
              <a:rPr lang="en-US" sz="1600">
                <a:solidFill>
                  <a:srgbClr val="000000"/>
                </a:solidFill>
                <a:ea typeface="MS PGothic" pitchFamily="34" charset="-128"/>
              </a:rPr>
              <a:t>-are evenly/regularly distributed in a space, e.g. every two </a:t>
            </a:r>
            <a:r>
              <a:rPr lang="en-GB" sz="1600">
                <a:solidFill>
                  <a:srgbClr val="000000"/>
                </a:solidFill>
                <a:ea typeface="MS PGothic" pitchFamily="34" charset="-128"/>
              </a:rPr>
              <a:t>metres</a:t>
            </a:r>
            <a:r>
              <a:rPr lang="en-US" sz="1600">
                <a:solidFill>
                  <a:srgbClr val="000000"/>
                </a:solidFill>
                <a:ea typeface="MS PGothic" pitchFamily="34" charset="-128"/>
              </a:rPr>
              <a:t> along a transect line.</a:t>
            </a:r>
          </a:p>
          <a:p>
            <a:pPr>
              <a:defRPr/>
            </a:pPr>
            <a:r>
              <a:rPr lang="en-US" sz="1600">
                <a:solidFill>
                  <a:srgbClr val="000000"/>
                </a:solidFill>
                <a:ea typeface="MS PGothic" pitchFamily="34" charset="-128"/>
              </a:rPr>
              <a:t>- At equal/regular intervals of time, for example every half hour or at set times of the day</a:t>
            </a:r>
          </a:p>
          <a:p>
            <a:pPr>
              <a:buFontTx/>
              <a:buChar char="-"/>
              <a:defRPr/>
            </a:pPr>
            <a:r>
              <a:rPr lang="en-US" sz="1600">
                <a:solidFill>
                  <a:srgbClr val="000000"/>
                </a:solidFill>
                <a:ea typeface="MS PGothic" pitchFamily="34" charset="-128"/>
              </a:rPr>
              <a:t>They can be regularly numbered, for example every 10th person who passes you.</a:t>
            </a:r>
          </a:p>
          <a:p>
            <a:pPr>
              <a:defRPr/>
            </a:pPr>
            <a:endParaRPr lang="en-US" sz="1600">
              <a:solidFill>
                <a:srgbClr val="000000"/>
              </a:solidFill>
              <a:ea typeface="MS PGothic" pitchFamily="34" charset="-128"/>
            </a:endParaRPr>
          </a:p>
          <a:p>
            <a:pPr>
              <a:defRPr/>
            </a:pPr>
            <a:r>
              <a:rPr lang="en-US" sz="1600">
                <a:solidFill>
                  <a:srgbClr val="000000"/>
                </a:solidFill>
                <a:ea typeface="MS PGothic" pitchFamily="34" charset="-128"/>
              </a:rPr>
              <a:t>e.g. if you wanted to find out how many people were tourists in a town and how many residents. But didn</a:t>
            </a:r>
            <a:r>
              <a:rPr lang="en-US" altLang="en-US" sz="1600">
                <a:solidFill>
                  <a:srgbClr val="000000"/>
                </a:solidFill>
                <a:ea typeface="MS PGothic" pitchFamily="34" charset="-128"/>
              </a:rPr>
              <a:t>’</a:t>
            </a:r>
            <a:r>
              <a:rPr lang="en-US" sz="1600">
                <a:solidFill>
                  <a:srgbClr val="000000"/>
                </a:solidFill>
                <a:ea typeface="MS PGothic" pitchFamily="34" charset="-128"/>
              </a:rPr>
              <a:t>t have time to ask everyone. You could ask every 5</a:t>
            </a:r>
            <a:r>
              <a:rPr lang="en-US" sz="1600" baseline="30000">
                <a:solidFill>
                  <a:srgbClr val="000000"/>
                </a:solidFill>
                <a:ea typeface="MS PGothic" pitchFamily="34" charset="-128"/>
              </a:rPr>
              <a:t>th</a:t>
            </a:r>
            <a:r>
              <a:rPr lang="en-US" sz="1600">
                <a:solidFill>
                  <a:srgbClr val="000000"/>
                </a:solidFill>
                <a:ea typeface="MS PGothic" pitchFamily="34" charset="-128"/>
              </a:rPr>
              <a:t> person who came past. </a:t>
            </a:r>
          </a:p>
        </p:txBody>
      </p:sp>
      <p:sp>
        <p:nvSpPr>
          <p:cNvPr id="18436" name="Rectangle 5"/>
          <p:cNvSpPr>
            <a:spLocks noChangeArrowheads="1"/>
          </p:cNvSpPr>
          <p:nvPr/>
        </p:nvSpPr>
        <p:spPr bwMode="auto">
          <a:xfrm>
            <a:off x="1722439" y="1300164"/>
            <a:ext cx="38576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t>Advantages:</a:t>
            </a:r>
          </a:p>
          <a:p>
            <a:r>
              <a:rPr lang="en-US"/>
              <a:t>A good coverage of the study area can be more easily achieved than using random sampling.</a:t>
            </a:r>
          </a:p>
          <a:p>
            <a:endParaRPr lang="en-US"/>
          </a:p>
          <a:p>
            <a:r>
              <a:rPr lang="en-US"/>
              <a:t>It is more straight-forward than random sampling.</a:t>
            </a:r>
          </a:p>
          <a:p>
            <a:endParaRPr lang="en-US"/>
          </a:p>
          <a:p>
            <a:r>
              <a:rPr lang="en-US" b="1"/>
              <a:t>Disadvantages:</a:t>
            </a:r>
          </a:p>
          <a:p>
            <a:r>
              <a:rPr lang="en-US"/>
              <a:t>It is more biased, as not all members or points have an equal chance of being selected.</a:t>
            </a:r>
          </a:p>
          <a:p>
            <a:endParaRPr lang="en-US"/>
          </a:p>
          <a:p>
            <a:r>
              <a:rPr lang="en-US"/>
              <a:t>It may therefore lead to over or under representation of a particular pattern</a:t>
            </a:r>
          </a:p>
        </p:txBody>
      </p:sp>
      <p:sp>
        <p:nvSpPr>
          <p:cNvPr id="7" name="Rectangle 6"/>
          <p:cNvSpPr/>
          <p:nvPr/>
        </p:nvSpPr>
        <p:spPr>
          <a:xfrm>
            <a:off x="5934075" y="5186364"/>
            <a:ext cx="4470400" cy="1323975"/>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spAutoFit/>
          </a:bodyPr>
          <a:lstStyle/>
          <a:p>
            <a:pPr>
              <a:defRPr/>
            </a:pPr>
            <a:r>
              <a:rPr lang="en-GB" sz="1600">
                <a:solidFill>
                  <a:srgbClr val="000000"/>
                </a:solidFill>
                <a:ea typeface="MS PGothic" pitchFamily="34" charset="-128"/>
              </a:rPr>
              <a:t>This is best used where you want to make sure you have covered all of the area evenly. </a:t>
            </a:r>
          </a:p>
          <a:p>
            <a:pPr>
              <a:defRPr/>
            </a:pPr>
            <a:r>
              <a:rPr lang="en-GB" sz="1600">
                <a:solidFill>
                  <a:srgbClr val="000000"/>
                </a:solidFill>
                <a:ea typeface="MS PGothic" pitchFamily="34" charset="-128"/>
              </a:rPr>
              <a:t>e.g. measuring the build up on groynes across the whole beach – you could do 3 which were evenly spread out the same amount.</a:t>
            </a:r>
            <a:endParaRPr lang="en-US" sz="1600">
              <a:solidFill>
                <a:srgbClr val="000000"/>
              </a:solidFill>
              <a:ea typeface="MS PGothic" pitchFamily="34" charset="-128"/>
            </a:endParaRPr>
          </a:p>
        </p:txBody>
      </p:sp>
    </p:spTree>
    <p:extLst>
      <p:ext uri="{BB962C8B-B14F-4D97-AF65-F5344CB8AC3E}">
        <p14:creationId xmlns:p14="http://schemas.microsoft.com/office/powerpoint/2010/main" val="3681123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txBox="1">
            <a:spLocks/>
          </p:cNvSpPr>
          <p:nvPr/>
        </p:nvSpPr>
        <p:spPr bwMode="auto">
          <a:xfrm>
            <a:off x="1524001" y="0"/>
            <a:ext cx="448627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pPr>
            <a:r>
              <a:rPr lang="en-GB" sz="4400" b="1">
                <a:latin typeface="Calibri Light" pitchFamily="34" charset="0"/>
              </a:rPr>
              <a:t>Stratified Sampling</a:t>
            </a:r>
          </a:p>
        </p:txBody>
      </p:sp>
      <p:sp>
        <p:nvSpPr>
          <p:cNvPr id="5" name="Rectangle 4"/>
          <p:cNvSpPr/>
          <p:nvPr/>
        </p:nvSpPr>
        <p:spPr>
          <a:xfrm>
            <a:off x="5972175" y="158750"/>
            <a:ext cx="4572000" cy="5354638"/>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t>This method is used when the population or  area being studied is made up of sub-sets of known size. </a:t>
            </a:r>
          </a:p>
          <a:p>
            <a:pPr>
              <a:defRPr/>
            </a:pPr>
            <a:r>
              <a:rPr lang="en-US" dirty="0"/>
              <a:t>These sub-groups make up different proportions of the total, and therefore sampling should be stratified to ensure that results are proportional and representative of the whole.</a:t>
            </a:r>
          </a:p>
          <a:p>
            <a:pPr>
              <a:defRPr/>
            </a:pPr>
            <a:endParaRPr lang="en-US" dirty="0"/>
          </a:p>
          <a:p>
            <a:pPr>
              <a:defRPr/>
            </a:pPr>
            <a:r>
              <a:rPr lang="en-US" dirty="0"/>
              <a:t>e.g. Bohunt has a total population of 1500 pupils- but year 7 has 350, year 8 350, year 9 300, year 10 250 year 11 250.</a:t>
            </a:r>
          </a:p>
          <a:p>
            <a:pPr>
              <a:defRPr/>
            </a:pPr>
            <a:endParaRPr lang="en-US" dirty="0"/>
          </a:p>
          <a:p>
            <a:pPr>
              <a:defRPr/>
            </a:pPr>
            <a:r>
              <a:rPr lang="en-US" dirty="0"/>
              <a:t>To make your study representative of the population of Bohunt more year 7 and year 8 should be asked that year 10 and year 11 in the same ratio as in the school 1:50 = 30 total but made up by  7 year 7, 7 year 8, 6 year 9, 5 year 10 and 5 year 11. </a:t>
            </a:r>
            <a:endParaRPr lang="en-GB" dirty="0"/>
          </a:p>
        </p:txBody>
      </p:sp>
      <p:sp>
        <p:nvSpPr>
          <p:cNvPr id="19460" name="Rectangle 5"/>
          <p:cNvSpPr>
            <a:spLocks noChangeArrowheads="1"/>
          </p:cNvSpPr>
          <p:nvPr/>
        </p:nvSpPr>
        <p:spPr bwMode="auto">
          <a:xfrm>
            <a:off x="1706564" y="1054101"/>
            <a:ext cx="390048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t>Advantages</a:t>
            </a:r>
          </a:p>
          <a:p>
            <a:r>
              <a:rPr lang="en-US"/>
              <a:t>If the size of the sub-groups are known, it can generate results which are very representative of the whole population</a:t>
            </a:r>
          </a:p>
          <a:p>
            <a:r>
              <a:rPr lang="en-US"/>
              <a:t>Correlations and comparisons can be made between sub-groups.</a:t>
            </a:r>
          </a:p>
          <a:p>
            <a:endParaRPr lang="en-US"/>
          </a:p>
          <a:p>
            <a:r>
              <a:rPr lang="en-US" b="1"/>
              <a:t>Disadvantages:</a:t>
            </a:r>
          </a:p>
          <a:p>
            <a:r>
              <a:rPr lang="en-US"/>
              <a:t>The size of the sub-groups must be known accurately if it is to work properly</a:t>
            </a:r>
          </a:p>
          <a:p>
            <a:r>
              <a:rPr lang="en-US"/>
              <a:t>It may be hard or rude to ask about certain things e.g. people's ages or social background</a:t>
            </a:r>
          </a:p>
          <a:p>
            <a:r>
              <a:rPr lang="en-US"/>
              <a:t>Depending on the time of day certain groups of people may not be present</a:t>
            </a:r>
          </a:p>
        </p:txBody>
      </p:sp>
      <p:sp>
        <p:nvSpPr>
          <p:cNvPr id="7" name="Rectangle 6"/>
          <p:cNvSpPr/>
          <p:nvPr/>
        </p:nvSpPr>
        <p:spPr>
          <a:xfrm>
            <a:off x="3767138" y="5740400"/>
            <a:ext cx="6578600" cy="831850"/>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spAutoFit/>
          </a:bodyPr>
          <a:lstStyle/>
          <a:p>
            <a:pPr>
              <a:defRPr/>
            </a:pPr>
            <a:r>
              <a:rPr lang="en-GB" sz="1600" dirty="0"/>
              <a:t>This is best used where you want to make sure you have covered all the different groups fairly within your work.</a:t>
            </a:r>
          </a:p>
          <a:p>
            <a:pPr>
              <a:defRPr/>
            </a:pPr>
            <a:r>
              <a:rPr lang="en-GB" sz="1600" dirty="0"/>
              <a:t>e.g. asking the correct proportion of men questionnaires as women. </a:t>
            </a:r>
            <a:endParaRPr lang="en-US" sz="1600" dirty="0"/>
          </a:p>
        </p:txBody>
      </p:sp>
    </p:spTree>
    <p:extLst>
      <p:ext uri="{BB962C8B-B14F-4D97-AF65-F5344CB8AC3E}">
        <p14:creationId xmlns:p14="http://schemas.microsoft.com/office/powerpoint/2010/main" val="110547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84454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594</Words>
  <Application>Microsoft Office PowerPoint</Application>
  <PresentationFormat>Widescreen</PresentationFormat>
  <Paragraphs>55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MS PGothic</vt:lpstr>
      <vt:lpstr>Arial</vt:lpstr>
      <vt:lpstr>Calibri</vt:lpstr>
      <vt:lpstr>Calibri Light</vt:lpstr>
      <vt:lpstr>Office Theme</vt:lpstr>
      <vt:lpstr>Random Sampling</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Sampling</dc:title>
  <dc:creator>Alex Houghton</dc:creator>
  <cp:lastModifiedBy>Alex Houghton</cp:lastModifiedBy>
  <cp:revision>1</cp:revision>
  <dcterms:created xsi:type="dcterms:W3CDTF">2020-01-14T14:55:06Z</dcterms:created>
  <dcterms:modified xsi:type="dcterms:W3CDTF">2020-01-14T14:55:29Z</dcterms:modified>
</cp:coreProperties>
</file>