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89B909-616E-4F13-953E-3A387070EC08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9AFC8F-6995-43EA-88EB-843AD7F687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0263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Similar</a:t>
            </a:r>
            <a:r>
              <a:rPr lang="en-GB" baseline="0" dirty="0" smtClean="0"/>
              <a:t> to EQS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D17C83-4966-442B-B151-5F2D8E788EA4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52325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Questionnaires</a:t>
            </a:r>
            <a:r>
              <a:rPr lang="en-GB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could collect data about different aspects of sustainable living from different stakeholder groups e.g. views on community cohesion and involvement, inclusiveness, building design, safety, perception of crime / traffic / travel options pollution etc.;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4DDB45-45E2-4E1E-8865-36AE9A61885C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10995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4DDB45-45E2-4E1E-8865-36AE9A61885C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7731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Results from</a:t>
            </a:r>
            <a:r>
              <a:rPr lang="en-GB" baseline="0" dirty="0" smtClean="0"/>
              <a:t> the observations could be compared to Egan’s Wheel.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D17C83-4966-442B-B151-5F2D8E788EA4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5926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4DDB45-45E2-4E1E-8865-36AE9A61885C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55655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D17C83-4966-442B-B151-5F2D8E788EA4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95469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52680-AE82-4DEC-AF25-326A040FB64A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266E3-3B0E-4BC7-96B6-54BA39222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505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52680-AE82-4DEC-AF25-326A040FB64A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266E3-3B0E-4BC7-96B6-54BA39222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775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52680-AE82-4DEC-AF25-326A040FB64A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266E3-3B0E-4BC7-96B6-54BA39222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9188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15"/>
          <p:cNvSpPr>
            <a:spLocks noGrp="1"/>
          </p:cNvSpPr>
          <p:nvPr>
            <p:ph type="body" sz="quarter" idx="14" hasCustomPrompt="1"/>
          </p:nvPr>
        </p:nvSpPr>
        <p:spPr>
          <a:xfrm>
            <a:off x="491067" y="1044576"/>
            <a:ext cx="11224684" cy="1046163"/>
          </a:xfr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3200" baseline="0">
                <a:solidFill>
                  <a:srgbClr val="E75306"/>
                </a:solidFill>
              </a:defRPr>
            </a:lvl1pPr>
          </a:lstStyle>
          <a:p>
            <a:pPr lvl="0"/>
            <a:r>
              <a:rPr lang="en-US" dirty="0"/>
              <a:t>Title 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3100" kern="1100" spc="-50" dirty="0">
                <a:solidFill>
                  <a:srgbClr val="F7B385"/>
                </a:solidFill>
                <a:latin typeface="Gotham Rounded Book"/>
                <a:cs typeface="Gotham Rounded Book"/>
              </a:rPr>
              <a:t>Title 2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lang="en-US" sz="3100" kern="1100" spc="-50" dirty="0">
              <a:solidFill>
                <a:srgbClr val="F7B385"/>
              </a:solidFill>
              <a:latin typeface="Gotham Rounded Book"/>
              <a:cs typeface="Gotham Rounded Book"/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 hasCustomPrompt="1"/>
          </p:nvPr>
        </p:nvSpPr>
        <p:spPr>
          <a:xfrm>
            <a:off x="609600" y="2894121"/>
            <a:ext cx="10972800" cy="2829786"/>
          </a:xfrm>
          <a:prstGeom prst="rect">
            <a:avLst/>
          </a:prstGeom>
        </p:spPr>
        <p:txBody>
          <a:bodyPr/>
          <a:lstStyle>
            <a:lvl1pPr marL="0" marR="0" indent="0" algn="l" defTabSz="4572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>
                <a:solidFill>
                  <a:srgbClr val="DF3C06"/>
                </a:solidFill>
              </a:defRPr>
            </a:lvl1pPr>
          </a:lstStyle>
          <a:p>
            <a:pPr marL="285750" marR="0" lvl="0" indent="-285750" algn="l" defTabSz="4572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Lorem ipsum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dolor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sit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amet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,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consectetuer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adipiscing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elit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.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Aenean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commodo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ligula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eget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dolor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.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Aenean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massa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.</a:t>
            </a:r>
          </a:p>
          <a:p>
            <a:pPr marL="285750" marR="0" lvl="0" indent="-285750" algn="l" defTabSz="4572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Lorem ipsum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dolor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sit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amet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,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consectetuer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adipiscing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elit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.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Aenean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commodo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ligula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eget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dolor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.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Aenean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massa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. </a:t>
            </a:r>
          </a:p>
          <a:p>
            <a:pPr marL="285750" marR="0" lvl="0" indent="-285750" algn="l" defTabSz="4572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Lorem ipsum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dolor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sit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amet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,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consectetuer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adipiscing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elit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.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Aenean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commodo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ligula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eget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dolor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.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Aenean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massa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liss-Light"/>
                <a:ea typeface="ＭＳ Ｐゴシック" pitchFamily="1" charset="-128"/>
                <a:cs typeface="Bliss-Light"/>
              </a:rPr>
              <a:t>.</a:t>
            </a:r>
          </a:p>
          <a:p>
            <a:pPr marL="285750" marR="0" lvl="0" indent="-285750" algn="l" defTabSz="4572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36595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15"/>
          <p:cNvSpPr>
            <a:spLocks noGrp="1"/>
          </p:cNvSpPr>
          <p:nvPr>
            <p:ph type="body" sz="quarter" idx="14" hasCustomPrompt="1"/>
          </p:nvPr>
        </p:nvSpPr>
        <p:spPr>
          <a:xfrm>
            <a:off x="491067" y="1044576"/>
            <a:ext cx="11224684" cy="1046163"/>
          </a:xfr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3200" baseline="0">
                <a:solidFill>
                  <a:srgbClr val="E75306"/>
                </a:solidFill>
              </a:defRPr>
            </a:lvl1pPr>
          </a:lstStyle>
          <a:p>
            <a:pPr lvl="0"/>
            <a:r>
              <a:rPr lang="en-US" dirty="0"/>
              <a:t>Title 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3100" kern="1100" spc="-50" dirty="0">
                <a:solidFill>
                  <a:srgbClr val="F7B385"/>
                </a:solidFill>
                <a:latin typeface="Gotham Rounded Book"/>
                <a:cs typeface="Gotham Rounded Book"/>
              </a:rPr>
              <a:t>Title 2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lang="en-US" sz="3100" kern="1100" spc="-50" dirty="0">
              <a:solidFill>
                <a:srgbClr val="F7B385"/>
              </a:solidFill>
              <a:latin typeface="Gotham Rounded Book"/>
              <a:cs typeface="Gotham Rounded Book"/>
            </a:endParaRPr>
          </a:p>
        </p:txBody>
      </p:sp>
    </p:spTree>
    <p:extLst>
      <p:ext uri="{BB962C8B-B14F-4D97-AF65-F5344CB8AC3E}">
        <p14:creationId xmlns:p14="http://schemas.microsoft.com/office/powerpoint/2010/main" val="13564644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15"/>
          <p:cNvSpPr>
            <a:spLocks noGrp="1"/>
          </p:cNvSpPr>
          <p:nvPr>
            <p:ph type="body" sz="quarter" idx="14" hasCustomPrompt="1"/>
          </p:nvPr>
        </p:nvSpPr>
        <p:spPr>
          <a:xfrm>
            <a:off x="491067" y="1044576"/>
            <a:ext cx="11224684" cy="1046163"/>
          </a:xfr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3200" baseline="0">
                <a:solidFill>
                  <a:srgbClr val="E75306"/>
                </a:solidFill>
              </a:defRPr>
            </a:lvl1pPr>
          </a:lstStyle>
          <a:p>
            <a:pPr lvl="0"/>
            <a:r>
              <a:rPr lang="en-US" dirty="0"/>
              <a:t>Title 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3100" kern="1100" spc="-50" dirty="0">
                <a:solidFill>
                  <a:srgbClr val="F7B385"/>
                </a:solidFill>
                <a:latin typeface="Gotham Rounded Book"/>
                <a:cs typeface="Gotham Rounded Book"/>
              </a:rPr>
              <a:t>Title 2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lang="en-US" sz="3100" kern="1100" spc="-50" dirty="0">
              <a:solidFill>
                <a:srgbClr val="F7B385"/>
              </a:solidFill>
              <a:latin typeface="Gotham Rounded Book"/>
              <a:cs typeface="Gotham Rounded Book"/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 hasCustomPrompt="1"/>
          </p:nvPr>
        </p:nvSpPr>
        <p:spPr>
          <a:xfrm>
            <a:off x="609600" y="2894121"/>
            <a:ext cx="10972800" cy="2829786"/>
          </a:xfrm>
          <a:prstGeom prst="rect">
            <a:avLst/>
          </a:prstGeom>
        </p:spPr>
        <p:txBody>
          <a:bodyPr/>
          <a:lstStyle>
            <a:lvl1pPr marL="0" marR="0" indent="0" algn="l" defTabSz="4572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>
                <a:solidFill>
                  <a:srgbClr val="DF3C06"/>
                </a:solidFill>
              </a:defRPr>
            </a:lvl1pPr>
          </a:lstStyle>
          <a:p>
            <a:pPr marL="285750" marR="0" lvl="0" indent="-285750" algn="l" defTabSz="4572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Lorem ipsum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dolor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sit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amet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,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consectetuer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adipiscing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elit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.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Aenean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commodo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ligula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eget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dolor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.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Aenean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massa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.</a:t>
            </a:r>
          </a:p>
          <a:p>
            <a:pPr marL="285750" marR="0" lvl="0" indent="-285750" algn="l" defTabSz="4572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Lorem ipsum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dolor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sit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amet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,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consectetuer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adipiscing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elit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.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Aenean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commodo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ligula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eget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dolor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.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Aenean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massa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. </a:t>
            </a:r>
          </a:p>
          <a:p>
            <a:pPr marL="285750" marR="0" lvl="0" indent="-285750" algn="l" defTabSz="4572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Lorem ipsum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dolor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sit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amet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,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consectetuer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adipiscing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elit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.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Aenean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commodo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ligula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eget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dolor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.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Aenean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massa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liss-Light"/>
                <a:ea typeface="ＭＳ Ｐゴシック" pitchFamily="1" charset="-128"/>
                <a:cs typeface="Bliss-Light"/>
              </a:rPr>
              <a:t>.</a:t>
            </a:r>
          </a:p>
          <a:p>
            <a:pPr marL="285750" marR="0" lvl="0" indent="-285750" algn="l" defTabSz="4572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6595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52680-AE82-4DEC-AF25-326A040FB64A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266E3-3B0E-4BC7-96B6-54BA39222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57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52680-AE82-4DEC-AF25-326A040FB64A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266E3-3B0E-4BC7-96B6-54BA39222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76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52680-AE82-4DEC-AF25-326A040FB64A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266E3-3B0E-4BC7-96B6-54BA39222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525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52680-AE82-4DEC-AF25-326A040FB64A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266E3-3B0E-4BC7-96B6-54BA39222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459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52680-AE82-4DEC-AF25-326A040FB64A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266E3-3B0E-4BC7-96B6-54BA39222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741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52680-AE82-4DEC-AF25-326A040FB64A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266E3-3B0E-4BC7-96B6-54BA39222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526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52680-AE82-4DEC-AF25-326A040FB64A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266E3-3B0E-4BC7-96B6-54BA39222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345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52680-AE82-4DEC-AF25-326A040FB64A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266E3-3B0E-4BC7-96B6-54BA39222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967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852680-AE82-4DEC-AF25-326A040FB64A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F266E3-3B0E-4BC7-96B6-54BA39222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097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lacecheck.info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Challenging sustainability through different techniques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9921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>
          <a:xfrm>
            <a:off x="1940886" y="77348"/>
            <a:ext cx="8418513" cy="1046163"/>
          </a:xfrm>
        </p:spPr>
        <p:txBody>
          <a:bodyPr/>
          <a:lstStyle/>
          <a:p>
            <a:r>
              <a:rPr lang="en-GB" dirty="0"/>
              <a:t>Sustainable living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6153" y="6315158"/>
            <a:ext cx="3884661" cy="517358"/>
          </a:xfrm>
        </p:spPr>
        <p:txBody>
          <a:bodyPr>
            <a:normAutofit/>
          </a:bodyPr>
          <a:lstStyle/>
          <a:p>
            <a:r>
              <a:rPr lang="en-GB" sz="1200" dirty="0"/>
              <a:t>Source: (Fieldwork through Enquiry, GA publication)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t="4447"/>
          <a:stretch/>
        </p:blipFill>
        <p:spPr>
          <a:xfrm>
            <a:off x="5951985" y="988820"/>
            <a:ext cx="4591328" cy="5326339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5" name="Rectangle 4"/>
          <p:cNvSpPr/>
          <p:nvPr/>
        </p:nvSpPr>
        <p:spPr>
          <a:xfrm>
            <a:off x="5951985" y="348417"/>
            <a:ext cx="43154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Sustainable Community </a:t>
            </a:r>
            <a:r>
              <a:rPr lang="en-GB" b="1" i="1" u="sng" dirty="0" smtClean="0">
                <a:latin typeface="Comic Sans MS" panose="030F0702030302020204" pitchFamily="66" charset="0"/>
              </a:rPr>
              <a:t>Environmental Quality Survey</a:t>
            </a:r>
            <a:endParaRPr lang="en-GB" b="1" i="1" u="sng" dirty="0">
              <a:latin typeface="Comic Sans MS" panose="030F0702030302020204" pitchFamily="66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20080" y="1216414"/>
            <a:ext cx="2088747" cy="2086292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1736746" y="3447409"/>
            <a:ext cx="4148656" cy="117758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0" marR="0" indent="0" algn="l" defTabSz="4572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 sz="2000" kern="1200">
                <a:solidFill>
                  <a:srgbClr val="DF3C06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dirty="0">
                <a:solidFill>
                  <a:schemeClr val="tx1"/>
                </a:solidFill>
                <a:latin typeface="Comic Sans MS" panose="030F0702030302020204" pitchFamily="66" charset="0"/>
              </a:rPr>
              <a:t>A Sustainable Community Assessment could be developed using elements from Egan’s Wheel.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3958303" y="2420888"/>
            <a:ext cx="2057400" cy="0"/>
          </a:xfrm>
          <a:prstGeom prst="straightConnector1">
            <a:avLst/>
          </a:prstGeom>
          <a:ln w="133350">
            <a:solidFill>
              <a:schemeClr val="accent6">
                <a:lumMod val="75000"/>
              </a:schemeClr>
            </a:solidFill>
            <a:tailEnd type="triangle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6747" y="4921524"/>
            <a:ext cx="2221557" cy="18645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Oval 12"/>
          <p:cNvSpPr/>
          <p:nvPr/>
        </p:nvSpPr>
        <p:spPr>
          <a:xfrm>
            <a:off x="3152328" y="5066226"/>
            <a:ext cx="757292" cy="719920"/>
          </a:xfrm>
          <a:prstGeom prst="ellipse">
            <a:avLst/>
          </a:prstGeom>
          <a:noFill/>
          <a:ln w="22225">
            <a:solidFill>
              <a:srgbClr val="DF3C0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1737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6401" y="-134069"/>
            <a:ext cx="6408712" cy="1143000"/>
          </a:xfrm>
        </p:spPr>
        <p:txBody>
          <a:bodyPr>
            <a:no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Questionnaires 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2636912"/>
            <a:ext cx="7643192" cy="309634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GB" dirty="0"/>
              <a:t>Who knows an area best? </a:t>
            </a:r>
          </a:p>
          <a:p>
            <a:pPr>
              <a:buNone/>
            </a:pPr>
            <a:r>
              <a:rPr lang="en-GB" dirty="0"/>
              <a:t>Obviously it is the people who live, work and spend their lives there.</a:t>
            </a:r>
          </a:p>
          <a:p>
            <a:pPr>
              <a:buNone/>
            </a:pPr>
            <a:endParaRPr lang="en-GB" dirty="0"/>
          </a:p>
          <a:p>
            <a:pPr>
              <a:buNone/>
            </a:pPr>
            <a:r>
              <a:rPr lang="en-GB" dirty="0">
                <a:solidFill>
                  <a:srgbClr val="FF0000"/>
                </a:solidFill>
                <a:hlinkClick r:id="rId3"/>
              </a:rPr>
              <a:t>http://www.placecheck.info/</a:t>
            </a:r>
            <a:r>
              <a:rPr lang="en-GB" dirty="0">
                <a:solidFill>
                  <a:srgbClr val="FF0000"/>
                </a:solidFill>
              </a:rPr>
              <a:t> 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279576" y="1484785"/>
            <a:ext cx="2533650" cy="6762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34005636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290170" y="-1"/>
            <a:ext cx="7377830" cy="332657"/>
          </a:xfrm>
        </p:spPr>
        <p:txBody>
          <a:bodyPr>
            <a:noAutofit/>
          </a:bodyPr>
          <a:lstStyle/>
          <a:p>
            <a:endParaRPr lang="en-GB" sz="2400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112642" y="332657"/>
            <a:ext cx="856895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GB" sz="3200" b="1" dirty="0">
                <a:latin typeface="Comic Sans MS" panose="030F0702030302020204" pitchFamily="66" charset="0"/>
              </a:rPr>
              <a:t>Street Tranquillity and Greenery</a:t>
            </a: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112642" y="1412777"/>
            <a:ext cx="8191326" cy="4742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4095180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986169-B10B-41EE-BCC0-6BE7F58D25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45086" y="0"/>
            <a:ext cx="8229600" cy="1143000"/>
          </a:xfrm>
        </p:spPr>
        <p:txBody>
          <a:bodyPr/>
          <a:lstStyle/>
          <a:p>
            <a:r>
              <a:rPr lang="en-GB" dirty="0">
                <a:latin typeface="Comic Sans MS" panose="030F0702030302020204" pitchFamily="66" charset="0"/>
              </a:rPr>
              <a:t>Participant Survey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C4DC898F-CE34-42F3-9895-BB9A1BF980A9}"/>
              </a:ext>
            </a:extLst>
          </p:cNvPr>
          <p:cNvGrpSpPr/>
          <p:nvPr/>
        </p:nvGrpSpPr>
        <p:grpSpPr>
          <a:xfrm>
            <a:off x="3863753" y="836713"/>
            <a:ext cx="6623161" cy="5801823"/>
            <a:chOff x="1475656" y="2021091"/>
            <a:chExt cx="6264696" cy="4000197"/>
          </a:xfrm>
        </p:grpSpPr>
        <p:pic>
          <p:nvPicPr>
            <p:cNvPr id="4" name="Picture 2">
              <a:extLst>
                <a:ext uri="{FF2B5EF4-FFF2-40B4-BE49-F238E27FC236}">
                  <a16:creationId xmlns:a16="http://schemas.microsoft.com/office/drawing/2014/main" id="{D12A3866-82C4-41BE-BB08-12468A7E07A0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 cstate="print"/>
            <a:srcRect t="13559"/>
            <a:stretch/>
          </p:blipFill>
          <p:spPr bwMode="auto">
            <a:xfrm>
              <a:off x="1475656" y="2438987"/>
              <a:ext cx="6264696" cy="35823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DFC074BD-66A6-4856-97C8-6917C03D78E4}"/>
                </a:ext>
              </a:extLst>
            </p:cNvPr>
            <p:cNvSpPr/>
            <p:nvPr/>
          </p:nvSpPr>
          <p:spPr>
            <a:xfrm>
              <a:off x="1835696" y="2021091"/>
              <a:ext cx="2016224" cy="2880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6" name="Title 1"/>
          <p:cNvSpPr txBox="1">
            <a:spLocks/>
          </p:cNvSpPr>
          <p:nvPr/>
        </p:nvSpPr>
        <p:spPr>
          <a:xfrm>
            <a:off x="3290170" y="0"/>
            <a:ext cx="737783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rgbClr val="DF3C06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endParaRPr lang="en-GB" sz="2400" dirty="0">
              <a:solidFill>
                <a:schemeClr val="bg1"/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1106" y="3108418"/>
            <a:ext cx="2221557" cy="18645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35185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C:\Users\jh.tutor2\Desktop\Desktop clutter\jhfc logo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608168" y="6246462"/>
            <a:ext cx="2808312" cy="422899"/>
          </a:xfrm>
          <a:prstGeom prst="rect">
            <a:avLst/>
          </a:prstGeom>
          <a:noFill/>
        </p:spPr>
      </p:pic>
      <p:sp>
        <p:nvSpPr>
          <p:cNvPr id="14" name="Rectangle 13"/>
          <p:cNvSpPr/>
          <p:nvPr/>
        </p:nvSpPr>
        <p:spPr>
          <a:xfrm>
            <a:off x="1919536" y="273985"/>
            <a:ext cx="799288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GB" sz="3200" b="1" dirty="0">
                <a:latin typeface="Comic Sans MS" panose="030F0702030302020204" pitchFamily="66" charset="0"/>
              </a:rPr>
              <a:t>Housing density and off street parking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659534" y="1340768"/>
            <a:ext cx="8756947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3290170" y="0"/>
            <a:ext cx="7377830" cy="2606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rgbClr val="DF3C06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endParaRPr lang="en-GB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951148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8271D22-C54A-4355-BE62-88B7DE070ED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892301" y="188641"/>
            <a:ext cx="8418513" cy="2263342"/>
          </a:xfrm>
        </p:spPr>
        <p:txBody>
          <a:bodyPr>
            <a:normAutofit fontScale="40000" lnSpcReduction="20000"/>
          </a:bodyPr>
          <a:lstStyle/>
          <a:p>
            <a:r>
              <a:rPr lang="en-GB" sz="5500" b="1" dirty="0">
                <a:solidFill>
                  <a:schemeClr val="tx1"/>
                </a:solidFill>
              </a:rPr>
              <a:t>Surveys</a:t>
            </a:r>
            <a:r>
              <a:rPr lang="en-GB" sz="5500" dirty="0">
                <a:solidFill>
                  <a:schemeClr val="tx1"/>
                </a:solidFill>
              </a:rPr>
              <a:t>: Indices or bi-polar scores to collect data about how key components (e.g. of the Egan Wheel) can be applied </a:t>
            </a:r>
            <a:r>
              <a:rPr lang="en-GB" sz="5500" dirty="0">
                <a:solidFill>
                  <a:schemeClr val="tx1"/>
                </a:solidFill>
              </a:rPr>
              <a:t>to </a:t>
            </a:r>
            <a:r>
              <a:rPr lang="en-GB" sz="5500" dirty="0">
                <a:solidFill>
                  <a:schemeClr val="tx1"/>
                </a:solidFill>
              </a:rPr>
              <a:t>an area (or areas). Students could record evidence such as noise levels, traffic flow, travel options, quality of pavements/green spaces/ cycle routes, building design (as examples). They might combine such surveys with taking photos to illustrate the best and the worst examples of sustainable living;</a:t>
            </a:r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625EEE1-E845-4E39-A2E3-7573E69FAC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/>
          <a:srcRect t="4651" b="2326"/>
          <a:stretch>
            <a:fillRect/>
          </a:stretch>
        </p:blipFill>
        <p:spPr bwMode="auto">
          <a:xfrm>
            <a:off x="1892301" y="2809288"/>
            <a:ext cx="4015421" cy="170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E87B3A7-C922-4840-9052-66E56FF209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096000" y="3206157"/>
            <a:ext cx="4302838" cy="32482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24000" y="4992462"/>
            <a:ext cx="2219136" cy="1865538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>
          <a:xfrm>
            <a:off x="2985844" y="5753899"/>
            <a:ext cx="757292" cy="719920"/>
          </a:xfrm>
          <a:prstGeom prst="ellipse">
            <a:avLst/>
          </a:prstGeom>
          <a:noFill/>
          <a:ln w="22225">
            <a:solidFill>
              <a:srgbClr val="DF3C0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8923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4317" y="4968607"/>
            <a:ext cx="2221557" cy="18645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>
          <a:xfrm>
            <a:off x="1892301" y="332579"/>
            <a:ext cx="8418513" cy="1046163"/>
          </a:xfrm>
        </p:spPr>
        <p:txBody>
          <a:bodyPr>
            <a:normAutofit lnSpcReduction="10000"/>
          </a:bodyPr>
          <a:lstStyle/>
          <a:p>
            <a:r>
              <a:rPr lang="en-GB" dirty="0"/>
              <a:t>Other suggestions for using Egan’s Wheel might include primary or secondary sources: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52329" y="1628800"/>
            <a:ext cx="7158485" cy="3445402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70000" lnSpcReduction="20000"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</a:rPr>
              <a:t>Traffic counts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</a:rPr>
              <a:t>Access to public transport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</a:rPr>
              <a:t>Access to services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</a:rPr>
              <a:t>Questionnaires to gauge the views of local people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</a:rPr>
              <a:t>Environmental Quality Surveys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</a:rPr>
              <a:t>Sensory fieldwork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</a:rPr>
              <a:t>Photographs/sketches of buildings – identifying sustainable features</a:t>
            </a:r>
          </a:p>
          <a:p>
            <a:endParaRPr lang="en-GB" dirty="0"/>
          </a:p>
        </p:txBody>
      </p:sp>
      <p:sp>
        <p:nvSpPr>
          <p:cNvPr id="4" name="Oval 3"/>
          <p:cNvSpPr/>
          <p:nvPr/>
        </p:nvSpPr>
        <p:spPr>
          <a:xfrm>
            <a:off x="3152328" y="5066226"/>
            <a:ext cx="757292" cy="719920"/>
          </a:xfrm>
          <a:prstGeom prst="ellipse">
            <a:avLst/>
          </a:prstGeom>
          <a:noFill/>
          <a:ln w="22225">
            <a:solidFill>
              <a:srgbClr val="DF3C0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8504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257</Words>
  <Application>Microsoft Office PowerPoint</Application>
  <PresentationFormat>Widescreen</PresentationFormat>
  <Paragraphs>31</Paragraphs>
  <Slides>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MS PGothic</vt:lpstr>
      <vt:lpstr>Arial</vt:lpstr>
      <vt:lpstr>Bliss-Light</vt:lpstr>
      <vt:lpstr>Calibri</vt:lpstr>
      <vt:lpstr>Calibri Light</vt:lpstr>
      <vt:lpstr>Comic Sans MS</vt:lpstr>
      <vt:lpstr>Gotham Rounded Book</vt:lpstr>
      <vt:lpstr>Office Theme</vt:lpstr>
      <vt:lpstr>Challenging sustainability through different techniques</vt:lpstr>
      <vt:lpstr>PowerPoint Presentation</vt:lpstr>
      <vt:lpstr>Questionnaires </vt:lpstr>
      <vt:lpstr>PowerPoint Presentation</vt:lpstr>
      <vt:lpstr>Participant Survey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Challenging sustainability through different techniques</dc:title>
  <dc:creator>Alex Houghton</dc:creator>
  <cp:lastModifiedBy>Alex Houghton</cp:lastModifiedBy>
  <cp:revision>1</cp:revision>
  <dcterms:created xsi:type="dcterms:W3CDTF">2019-12-02T11:17:14Z</dcterms:created>
  <dcterms:modified xsi:type="dcterms:W3CDTF">2019-12-02T11:17:33Z</dcterms:modified>
</cp:coreProperties>
</file>