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801600" cy="9601200" type="A3"/>
  <p:notesSz cx="6858000" cy="91440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 showGuides="1">
      <p:cViewPr varScale="1">
        <p:scale>
          <a:sx n="60" d="100"/>
          <a:sy n="60" d="100"/>
        </p:scale>
        <p:origin x="1406" y="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908C2984-0331-564E-9F5A-AB6B103B1425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GB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20FFEAE2-86FE-8849-845D-5CA9CE122724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FEAE2-86FE-8849-845D-5CA9CE122724}" type="slidenum">
              <a:rPr lang="en-GB" smtClean="0">
                <a:uFillTx/>
              </a:rPr>
              <a:t>1</a:t>
            </a:fld>
            <a:endParaRPr lang="en-GB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FEAE2-86FE-8849-845D-5CA9CE122724}" type="slidenum">
              <a:rPr lang="en-GB" smtClean="0">
                <a:uFillTx/>
              </a:rPr>
              <a:t>2</a:t>
            </a:fld>
            <a:endParaRPr lang="en-GB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>
                <a:uFillTx/>
              </a:defRPr>
            </a:lvl1pPr>
          </a:lstStyle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>
                <a:uFillTx/>
              </a:defRPr>
            </a:lvl1pPr>
            <a:lvl2pPr marL="640080" indent="0" algn="ctr">
              <a:buNone/>
              <a:defRPr sz="2800">
                <a:uFillTx/>
              </a:defRPr>
            </a:lvl2pPr>
            <a:lvl3pPr marL="1280160" indent="0" algn="ctr">
              <a:buNone/>
              <a:defRPr sz="2520">
                <a:uFillTx/>
              </a:defRPr>
            </a:lvl3pPr>
            <a:lvl4pPr marL="1920240" indent="0" algn="ctr">
              <a:buNone/>
              <a:defRPr sz="2240">
                <a:uFillTx/>
              </a:defRPr>
            </a:lvl4pPr>
            <a:lvl5pPr marL="2560320" indent="0" algn="ctr">
              <a:buNone/>
              <a:defRPr sz="2240">
                <a:uFillTx/>
              </a:defRPr>
            </a:lvl5pPr>
            <a:lvl6pPr marL="3200400" indent="0" algn="ctr">
              <a:buNone/>
              <a:defRPr sz="2240">
                <a:uFillTx/>
              </a:defRPr>
            </a:lvl6pPr>
            <a:lvl7pPr marL="3840480" indent="0" algn="ctr">
              <a:buNone/>
              <a:defRPr sz="2240">
                <a:uFillTx/>
              </a:defRPr>
            </a:lvl7pPr>
            <a:lvl8pPr marL="4480560" indent="0" algn="ctr">
              <a:buNone/>
              <a:defRPr sz="2240">
                <a:uFillTx/>
              </a:defRPr>
            </a:lvl8pPr>
            <a:lvl9pPr marL="5120640" indent="0" algn="ctr">
              <a:buNone/>
              <a:defRPr sz="2240">
                <a:uFillTx/>
              </a:defRPr>
            </a:lvl9pPr>
          </a:lstStyle>
          <a:p>
            <a:r>
              <a:rPr lang="en-GB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>
                <a:uFillTx/>
              </a:defRPr>
            </a:lvl1pPr>
          </a:lstStyle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  <a:uFillTx/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GB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>
                <a:uFillTx/>
              </a:defRPr>
            </a:lvl1pPr>
            <a:lvl2pPr marL="640080" indent="0">
              <a:buNone/>
              <a:defRPr sz="2800" b="1">
                <a:uFillTx/>
              </a:defRPr>
            </a:lvl2pPr>
            <a:lvl3pPr marL="1280160" indent="0">
              <a:buNone/>
              <a:defRPr sz="2520" b="1">
                <a:uFillTx/>
              </a:defRPr>
            </a:lvl3pPr>
            <a:lvl4pPr marL="1920240" indent="0">
              <a:buNone/>
              <a:defRPr sz="2240" b="1">
                <a:uFillTx/>
              </a:defRPr>
            </a:lvl4pPr>
            <a:lvl5pPr marL="2560320" indent="0">
              <a:buNone/>
              <a:defRPr sz="2240" b="1">
                <a:uFillTx/>
              </a:defRPr>
            </a:lvl5pPr>
            <a:lvl6pPr marL="3200400" indent="0">
              <a:buNone/>
              <a:defRPr sz="2240" b="1">
                <a:uFillTx/>
              </a:defRPr>
            </a:lvl6pPr>
            <a:lvl7pPr marL="3840480" indent="0">
              <a:buNone/>
              <a:defRPr sz="2240" b="1">
                <a:uFillTx/>
              </a:defRPr>
            </a:lvl7pPr>
            <a:lvl8pPr marL="4480560" indent="0">
              <a:buNone/>
              <a:defRPr sz="2240" b="1">
                <a:uFillTx/>
              </a:defRPr>
            </a:lvl8pPr>
            <a:lvl9pPr marL="5120640" indent="0">
              <a:buNone/>
              <a:defRPr sz="2240" b="1">
                <a:uFillTx/>
              </a:defRPr>
            </a:lvl9pPr>
          </a:lstStyle>
          <a:p>
            <a:pPr lvl="0"/>
            <a:r>
              <a:rPr lang="en-GB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>
                <a:uFillTx/>
              </a:defRPr>
            </a:lvl1pPr>
            <a:lvl2pPr marL="640080" indent="0">
              <a:buNone/>
              <a:defRPr sz="2800" b="1">
                <a:uFillTx/>
              </a:defRPr>
            </a:lvl2pPr>
            <a:lvl3pPr marL="1280160" indent="0">
              <a:buNone/>
              <a:defRPr sz="2520" b="1">
                <a:uFillTx/>
              </a:defRPr>
            </a:lvl3pPr>
            <a:lvl4pPr marL="1920240" indent="0">
              <a:buNone/>
              <a:defRPr sz="2240" b="1">
                <a:uFillTx/>
              </a:defRPr>
            </a:lvl4pPr>
            <a:lvl5pPr marL="2560320" indent="0">
              <a:buNone/>
              <a:defRPr sz="2240" b="1">
                <a:uFillTx/>
              </a:defRPr>
            </a:lvl5pPr>
            <a:lvl6pPr marL="3200400" indent="0">
              <a:buNone/>
              <a:defRPr sz="2240" b="1">
                <a:uFillTx/>
              </a:defRPr>
            </a:lvl6pPr>
            <a:lvl7pPr marL="3840480" indent="0">
              <a:buNone/>
              <a:defRPr sz="2240" b="1">
                <a:uFillTx/>
              </a:defRPr>
            </a:lvl7pPr>
            <a:lvl8pPr marL="4480560" indent="0">
              <a:buNone/>
              <a:defRPr sz="2240" b="1">
                <a:uFillTx/>
              </a:defRPr>
            </a:lvl8pPr>
            <a:lvl9pPr marL="5120640" indent="0">
              <a:buNone/>
              <a:defRPr sz="2240" b="1">
                <a:uFillTx/>
              </a:defRPr>
            </a:lvl9pPr>
          </a:lstStyle>
          <a:p>
            <a:pPr lvl="0"/>
            <a:r>
              <a:rPr lang="en-GB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>
                <a:uFillTx/>
              </a:defRPr>
            </a:lvl1pPr>
          </a:lstStyle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>
                <a:uFillTx/>
              </a:defRPr>
            </a:lvl1pPr>
            <a:lvl2pPr>
              <a:defRPr sz="3920">
                <a:uFillTx/>
              </a:defRPr>
            </a:lvl2pPr>
            <a:lvl3pPr>
              <a:defRPr sz="3360">
                <a:uFillTx/>
              </a:defRPr>
            </a:lvl3pPr>
            <a:lvl4pPr>
              <a:defRPr sz="2800">
                <a:uFillTx/>
              </a:defRPr>
            </a:lvl4pPr>
            <a:lvl5pPr>
              <a:defRPr sz="2800">
                <a:uFillTx/>
              </a:defRPr>
            </a:lvl5pPr>
            <a:lvl6pPr>
              <a:defRPr sz="2800">
                <a:uFillTx/>
              </a:defRPr>
            </a:lvl6pPr>
            <a:lvl7pPr>
              <a:defRPr sz="2800">
                <a:uFillTx/>
              </a:defRPr>
            </a:lvl7pPr>
            <a:lvl8pPr>
              <a:defRPr sz="2800">
                <a:uFillTx/>
              </a:defRPr>
            </a:lvl8pPr>
            <a:lvl9pPr>
              <a:defRPr sz="2800">
                <a:uFillTx/>
              </a:defRPr>
            </a:lvl9pPr>
          </a:lstStyle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>
                <a:uFillTx/>
              </a:defRPr>
            </a:lvl1pPr>
            <a:lvl2pPr marL="640080" indent="0">
              <a:buNone/>
              <a:defRPr sz="1960">
                <a:uFillTx/>
              </a:defRPr>
            </a:lvl2pPr>
            <a:lvl3pPr marL="1280160" indent="0">
              <a:buNone/>
              <a:defRPr sz="1680">
                <a:uFillTx/>
              </a:defRPr>
            </a:lvl3pPr>
            <a:lvl4pPr marL="1920240" indent="0">
              <a:buNone/>
              <a:defRPr sz="1400">
                <a:uFillTx/>
              </a:defRPr>
            </a:lvl4pPr>
            <a:lvl5pPr marL="2560320" indent="0">
              <a:buNone/>
              <a:defRPr sz="1400">
                <a:uFillTx/>
              </a:defRPr>
            </a:lvl5pPr>
            <a:lvl6pPr marL="3200400" indent="0">
              <a:buNone/>
              <a:defRPr sz="1400">
                <a:uFillTx/>
              </a:defRPr>
            </a:lvl6pPr>
            <a:lvl7pPr marL="3840480" indent="0">
              <a:buNone/>
              <a:defRPr sz="1400">
                <a:uFillTx/>
              </a:defRPr>
            </a:lvl7pPr>
            <a:lvl8pPr marL="4480560" indent="0">
              <a:buNone/>
              <a:defRPr sz="1400">
                <a:uFillTx/>
              </a:defRPr>
            </a:lvl8pPr>
            <a:lvl9pPr marL="5120640" indent="0">
              <a:buNone/>
              <a:defRPr sz="1400">
                <a:uFillTx/>
              </a:defRPr>
            </a:lvl9pPr>
          </a:lstStyle>
          <a:p>
            <a:pPr lvl="0"/>
            <a:r>
              <a:rPr lang="en-GB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>
                <a:uFillTx/>
              </a:defRPr>
            </a:lvl1pPr>
          </a:lstStyle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>
                <a:uFillTx/>
              </a:defRPr>
            </a:lvl1pPr>
            <a:lvl2pPr marL="640080" indent="0">
              <a:buNone/>
              <a:defRPr sz="3920">
                <a:uFillTx/>
              </a:defRPr>
            </a:lvl2pPr>
            <a:lvl3pPr marL="1280160" indent="0">
              <a:buNone/>
              <a:defRPr sz="3360">
                <a:uFillTx/>
              </a:defRPr>
            </a:lvl3pPr>
            <a:lvl4pPr marL="1920240" indent="0">
              <a:buNone/>
              <a:defRPr sz="2800">
                <a:uFillTx/>
              </a:defRPr>
            </a:lvl4pPr>
            <a:lvl5pPr marL="2560320" indent="0">
              <a:buNone/>
              <a:defRPr sz="2800">
                <a:uFillTx/>
              </a:defRPr>
            </a:lvl5pPr>
            <a:lvl6pPr marL="3200400" indent="0">
              <a:buNone/>
              <a:defRPr sz="2800">
                <a:uFillTx/>
              </a:defRPr>
            </a:lvl6pPr>
            <a:lvl7pPr marL="3840480" indent="0">
              <a:buNone/>
              <a:defRPr sz="2800">
                <a:uFillTx/>
              </a:defRPr>
            </a:lvl7pPr>
            <a:lvl8pPr marL="4480560" indent="0">
              <a:buNone/>
              <a:defRPr sz="2800">
                <a:uFillTx/>
              </a:defRPr>
            </a:lvl8pPr>
            <a:lvl9pPr marL="5120640" indent="0">
              <a:buNone/>
              <a:defRPr sz="2800">
                <a:uFillTx/>
              </a:defRPr>
            </a:lvl9pPr>
          </a:lstStyle>
          <a:p>
            <a:r>
              <a:rPr lang="en-GB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>
                <a:uFillTx/>
              </a:defRPr>
            </a:lvl1pPr>
            <a:lvl2pPr marL="640080" indent="0">
              <a:buNone/>
              <a:defRPr sz="1960">
                <a:uFillTx/>
              </a:defRPr>
            </a:lvl2pPr>
            <a:lvl3pPr marL="1280160" indent="0">
              <a:buNone/>
              <a:defRPr sz="1680">
                <a:uFillTx/>
              </a:defRPr>
            </a:lvl3pPr>
            <a:lvl4pPr marL="1920240" indent="0">
              <a:buNone/>
              <a:defRPr sz="1400">
                <a:uFillTx/>
              </a:defRPr>
            </a:lvl4pPr>
            <a:lvl5pPr marL="2560320" indent="0">
              <a:buNone/>
              <a:defRPr sz="1400">
                <a:uFillTx/>
              </a:defRPr>
            </a:lvl5pPr>
            <a:lvl6pPr marL="3200400" indent="0">
              <a:buNone/>
              <a:defRPr sz="1400">
                <a:uFillTx/>
              </a:defRPr>
            </a:lvl6pPr>
            <a:lvl7pPr marL="3840480" indent="0">
              <a:buNone/>
              <a:defRPr sz="1400">
                <a:uFillTx/>
              </a:defRPr>
            </a:lvl7pPr>
            <a:lvl8pPr marL="4480560" indent="0">
              <a:buNone/>
              <a:defRPr sz="1400">
                <a:uFillTx/>
              </a:defRPr>
            </a:lvl8pPr>
            <a:lvl9pPr marL="5120640" indent="0">
              <a:buNone/>
              <a:defRPr sz="1400">
                <a:uFillTx/>
              </a:defRPr>
            </a:lvl9pPr>
          </a:lstStyle>
          <a:p>
            <a:pPr lvl="0"/>
            <a:r>
              <a:rPr lang="en-GB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>
                <a:uFillTx/>
              </a:rPr>
              <a:t>Click to edit Master text styles</a:t>
            </a:r>
          </a:p>
          <a:p>
            <a:pPr lvl="1"/>
            <a:r>
              <a:rPr lang="en-GB">
                <a:uFillTx/>
              </a:rPr>
              <a:t>Second level</a:t>
            </a:r>
          </a:p>
          <a:p>
            <a:pPr lvl="2"/>
            <a:r>
              <a:rPr lang="en-GB">
                <a:uFillTx/>
              </a:rPr>
              <a:t>Third level</a:t>
            </a:r>
          </a:p>
          <a:p>
            <a:pPr lvl="3"/>
            <a:r>
              <a:rPr lang="en-GB">
                <a:uFillTx/>
              </a:rPr>
              <a:t>Fourth level</a:t>
            </a:r>
          </a:p>
          <a:p>
            <a:pPr lvl="4"/>
            <a:r>
              <a:rPr lang="en-GB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BFC80C6F-892A-5341-91A9-D04FDFC5A8E8}" type="datetimeFigureOut">
              <a:rPr lang="en-GB" smtClean="0">
                <a:uFillTx/>
              </a:rPr>
              <a:t>30/06/2020</a:t>
            </a:fld>
            <a:endParaRPr lang="en-GB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GB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4E0563C4-98DE-F545-844D-E0966DC7F3B8}" type="slidenum">
              <a:rPr lang="en-GB" smtClean="0">
                <a:uFillTx/>
              </a:rPr>
              <a:t>‹#›</a:t>
            </a:fld>
            <a:endParaRPr lang="en-GB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/>
          </p:cNvSpPr>
          <p:nvPr/>
        </p:nvSpPr>
        <p:spPr>
          <a:xfrm>
            <a:off x="5524500" y="4434840"/>
            <a:ext cx="1752600" cy="749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1 (Physical)</a:t>
            </a:r>
          </a:p>
        </p:txBody>
      </p:sp>
      <p:sp>
        <p:nvSpPr>
          <p:cNvPr id="7" name="Rounded Rectangle 6"/>
          <p:cNvSpPr>
            <a:spLocks/>
          </p:cNvSpPr>
          <p:nvPr/>
        </p:nvSpPr>
        <p:spPr>
          <a:xfrm>
            <a:off x="5524500" y="2527300"/>
            <a:ext cx="1752600" cy="749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Challenge of Natural Hazards</a:t>
            </a:r>
            <a:endParaRPr lang="en-GB" sz="11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V="1">
            <a:off x="6400800" y="3285490"/>
            <a:ext cx="0" cy="114935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>
            <a:spLocks/>
          </p:cNvSpPr>
          <p:nvPr/>
        </p:nvSpPr>
        <p:spPr>
          <a:xfrm>
            <a:off x="8153400" y="5918200"/>
            <a:ext cx="1752600" cy="749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 Landscapes in the UK</a:t>
            </a:r>
            <a:endParaRPr lang="en-GB" sz="11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4" idx="2"/>
            <a:endCxn id="12" idx="1"/>
          </p:cNvCxnSpPr>
          <p:nvPr/>
        </p:nvCxnSpPr>
        <p:spPr>
          <a:xfrm>
            <a:off x="6400800" y="5184140"/>
            <a:ext cx="1752600" cy="1108710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>
            <a:spLocks/>
          </p:cNvSpPr>
          <p:nvPr/>
        </p:nvSpPr>
        <p:spPr>
          <a:xfrm>
            <a:off x="2895600" y="5918200"/>
            <a:ext cx="1752600" cy="749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Living World</a:t>
            </a:r>
            <a:endParaRPr lang="en-GB" sz="11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>
            <a:stCxn id="4" idx="2"/>
            <a:endCxn id="15" idx="3"/>
          </p:cNvCxnSpPr>
          <p:nvPr/>
        </p:nvCxnSpPr>
        <p:spPr>
          <a:xfrm flipH="1">
            <a:off x="4648200" y="5184140"/>
            <a:ext cx="1752600" cy="110871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>
            <a:spLocks/>
          </p:cNvSpPr>
          <p:nvPr/>
        </p:nvSpPr>
        <p:spPr>
          <a:xfrm>
            <a:off x="7715251" y="3267709"/>
            <a:ext cx="1314441" cy="6476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Climate Change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7" idx="2"/>
            <a:endCxn id="19" idx="1"/>
          </p:cNvCxnSpPr>
          <p:nvPr/>
        </p:nvCxnSpPr>
        <p:spPr>
          <a:xfrm>
            <a:off x="6400800" y="3276600"/>
            <a:ext cx="1314450" cy="314958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>
            <a:spLocks/>
          </p:cNvSpPr>
          <p:nvPr/>
        </p:nvSpPr>
        <p:spPr>
          <a:xfrm>
            <a:off x="3771901" y="1504316"/>
            <a:ext cx="1314441" cy="6476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Tectonic Hazards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>
            <a:stCxn id="20" idx="3"/>
            <a:endCxn id="7" idx="0"/>
          </p:cNvCxnSpPr>
          <p:nvPr/>
        </p:nvCxnSpPr>
        <p:spPr>
          <a:xfrm>
            <a:off x="5086342" y="1828166"/>
            <a:ext cx="1314459" cy="699135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>
            <a:spLocks/>
          </p:cNvSpPr>
          <p:nvPr/>
        </p:nvSpPr>
        <p:spPr>
          <a:xfrm>
            <a:off x="3771901" y="3267710"/>
            <a:ext cx="1314441" cy="6476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Weather Hazards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>
            <a:stCxn id="25" idx="3"/>
            <a:endCxn id="7" idx="2"/>
          </p:cNvCxnSpPr>
          <p:nvPr/>
        </p:nvCxnSpPr>
        <p:spPr>
          <a:xfrm flipV="1">
            <a:off x="5086342" y="3276601"/>
            <a:ext cx="1314459" cy="314959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>
            <a:spLocks/>
          </p:cNvSpPr>
          <p:nvPr/>
        </p:nvSpPr>
        <p:spPr>
          <a:xfrm>
            <a:off x="7715242" y="1503046"/>
            <a:ext cx="1314441" cy="6476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Natural Hazards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7" idx="0"/>
          </p:cNvCxnSpPr>
          <p:nvPr/>
        </p:nvCxnSpPr>
        <p:spPr>
          <a:xfrm flipH="1">
            <a:off x="6400801" y="1826896"/>
            <a:ext cx="1314441" cy="700405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>
            <a:spLocks/>
          </p:cNvSpPr>
          <p:nvPr/>
        </p:nvSpPr>
        <p:spPr>
          <a:xfrm>
            <a:off x="3114681" y="4800601"/>
            <a:ext cx="1314441" cy="6476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Ecosystems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>
            <a:stCxn id="40" idx="2"/>
            <a:endCxn id="15" idx="0"/>
          </p:cNvCxnSpPr>
          <p:nvPr/>
        </p:nvCxnSpPr>
        <p:spPr>
          <a:xfrm flipH="1">
            <a:off x="3771901" y="5448300"/>
            <a:ext cx="1" cy="469901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>
            <a:spLocks/>
          </p:cNvSpPr>
          <p:nvPr/>
        </p:nvSpPr>
        <p:spPr>
          <a:xfrm>
            <a:off x="1581160" y="7134861"/>
            <a:ext cx="1314441" cy="6476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Tropical Rainforests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/>
          <p:cNvCxnSpPr>
            <a:stCxn id="15" idx="2"/>
            <a:endCxn id="44" idx="3"/>
          </p:cNvCxnSpPr>
          <p:nvPr/>
        </p:nvCxnSpPr>
        <p:spPr>
          <a:xfrm flipH="1">
            <a:off x="2895600" y="6667500"/>
            <a:ext cx="876300" cy="79121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>
            <a:spLocks/>
          </p:cNvSpPr>
          <p:nvPr/>
        </p:nvSpPr>
        <p:spPr>
          <a:xfrm>
            <a:off x="4648209" y="7134860"/>
            <a:ext cx="1314441" cy="6476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Hot Deserts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>
            <a:stCxn id="15" idx="2"/>
            <a:endCxn id="49" idx="1"/>
          </p:cNvCxnSpPr>
          <p:nvPr/>
        </p:nvCxnSpPr>
        <p:spPr>
          <a:xfrm>
            <a:off x="3771900" y="6667501"/>
            <a:ext cx="876308" cy="791209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/>
          <a:srcRect l="50000"/>
          <a:stretch/>
        </p:blipFill>
        <p:spPr>
          <a:xfrm>
            <a:off x="6407150" y="5126990"/>
            <a:ext cx="50800" cy="114300"/>
          </a:xfrm>
          <a:prstGeom prst="rect">
            <a:avLst/>
          </a:prstGeom>
        </p:spPr>
      </p:pic>
      <p:sp>
        <p:nvSpPr>
          <p:cNvPr id="66" name="Rounded Rectangle 65"/>
          <p:cNvSpPr>
            <a:spLocks/>
          </p:cNvSpPr>
          <p:nvPr/>
        </p:nvSpPr>
        <p:spPr>
          <a:xfrm>
            <a:off x="8378830" y="4800600"/>
            <a:ext cx="1314441" cy="6476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UK Landscapes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ounded Rectangle 66"/>
          <p:cNvSpPr>
            <a:spLocks/>
          </p:cNvSpPr>
          <p:nvPr/>
        </p:nvSpPr>
        <p:spPr>
          <a:xfrm>
            <a:off x="6838954" y="7126607"/>
            <a:ext cx="1314441" cy="6476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River Landscapes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ounded Rectangle 67"/>
          <p:cNvSpPr>
            <a:spLocks/>
          </p:cNvSpPr>
          <p:nvPr/>
        </p:nvSpPr>
        <p:spPr>
          <a:xfrm>
            <a:off x="9906001" y="7121694"/>
            <a:ext cx="1314441" cy="6476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Coastal Landscapes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>
            <a:stCxn id="12" idx="0"/>
            <a:endCxn id="66" idx="2"/>
          </p:cNvCxnSpPr>
          <p:nvPr/>
        </p:nvCxnSpPr>
        <p:spPr>
          <a:xfrm flipV="1">
            <a:off x="9029700" y="5448298"/>
            <a:ext cx="6350" cy="469902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3"/>
            <a:endCxn id="12" idx="2"/>
          </p:cNvCxnSpPr>
          <p:nvPr/>
        </p:nvCxnSpPr>
        <p:spPr>
          <a:xfrm flipV="1">
            <a:off x="8153394" y="6667500"/>
            <a:ext cx="876306" cy="782956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8" idx="1"/>
            <a:endCxn id="12" idx="2"/>
          </p:cNvCxnSpPr>
          <p:nvPr/>
        </p:nvCxnSpPr>
        <p:spPr>
          <a:xfrm flipH="1" flipV="1">
            <a:off x="9029700" y="6667501"/>
            <a:ext cx="876300" cy="778043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/>
          </p:cNvSpPr>
          <p:nvPr/>
        </p:nvSpPr>
        <p:spPr>
          <a:xfrm>
            <a:off x="9589857" y="1696090"/>
            <a:ext cx="1752600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are natural hazards?</a:t>
            </a:r>
          </a:p>
        </p:txBody>
      </p:sp>
      <p:cxnSp>
        <p:nvCxnSpPr>
          <p:cNvPr id="79" name="Straight Connector 78"/>
          <p:cNvCxnSpPr>
            <a:stCxn id="78" idx="1"/>
            <a:endCxn id="36" idx="3"/>
          </p:cNvCxnSpPr>
          <p:nvPr/>
        </p:nvCxnSpPr>
        <p:spPr>
          <a:xfrm flipH="1">
            <a:off x="9029683" y="1826895"/>
            <a:ext cx="560174" cy="1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>
            <a:spLocks/>
          </p:cNvSpPr>
          <p:nvPr/>
        </p:nvSpPr>
        <p:spPr>
          <a:xfrm>
            <a:off x="5147352" y="788405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Where do earthquakes and volcanoes occur, and why?</a:t>
            </a:r>
          </a:p>
        </p:txBody>
      </p:sp>
      <p:sp>
        <p:nvSpPr>
          <p:cNvPr id="83" name="TextBox 82"/>
          <p:cNvSpPr txBox="1">
            <a:spLocks/>
          </p:cNvSpPr>
          <p:nvPr/>
        </p:nvSpPr>
        <p:spPr>
          <a:xfrm>
            <a:off x="4025722" y="67465"/>
            <a:ext cx="2248421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are the main types of plate margin? What happens there?</a:t>
            </a:r>
          </a:p>
        </p:txBody>
      </p:sp>
      <p:sp>
        <p:nvSpPr>
          <p:cNvPr id="84" name="TextBox 83"/>
          <p:cNvSpPr txBox="1">
            <a:spLocks/>
          </p:cNvSpPr>
          <p:nvPr/>
        </p:nvSpPr>
        <p:spPr>
          <a:xfrm>
            <a:off x="1878608" y="281144"/>
            <a:ext cx="2348814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are the effects of earthquakes?</a:t>
            </a:r>
          </a:p>
        </p:txBody>
      </p:sp>
      <p:sp>
        <p:nvSpPr>
          <p:cNvPr id="85" name="TextBox 84"/>
          <p:cNvSpPr txBox="1">
            <a:spLocks/>
          </p:cNvSpPr>
          <p:nvPr/>
        </p:nvSpPr>
        <p:spPr>
          <a:xfrm>
            <a:off x="258357" y="756714"/>
            <a:ext cx="2713277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How do countries respond to earthquakes?</a:t>
            </a:r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1277704" y="1213228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Why do people live near tectonic hazards?</a:t>
            </a: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1362072" y="1894502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How can we reduce the risk from tectonic hazards?</a:t>
            </a:r>
          </a:p>
        </p:txBody>
      </p:sp>
      <p:cxnSp>
        <p:nvCxnSpPr>
          <p:cNvPr id="88" name="Straight Connector 87"/>
          <p:cNvCxnSpPr>
            <a:stCxn id="82" idx="1"/>
            <a:endCxn id="20" idx="0"/>
          </p:cNvCxnSpPr>
          <p:nvPr/>
        </p:nvCxnSpPr>
        <p:spPr>
          <a:xfrm flipH="1">
            <a:off x="4429122" y="1003849"/>
            <a:ext cx="718230" cy="500467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3" idx="2"/>
            <a:endCxn id="20" idx="0"/>
          </p:cNvCxnSpPr>
          <p:nvPr/>
        </p:nvCxnSpPr>
        <p:spPr>
          <a:xfrm flipH="1">
            <a:off x="4429122" y="498352"/>
            <a:ext cx="720811" cy="1005964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4" idx="2"/>
            <a:endCxn id="20" idx="0"/>
          </p:cNvCxnSpPr>
          <p:nvPr/>
        </p:nvCxnSpPr>
        <p:spPr>
          <a:xfrm>
            <a:off x="3053015" y="542754"/>
            <a:ext cx="1376107" cy="961562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5" idx="3"/>
            <a:endCxn id="20" idx="0"/>
          </p:cNvCxnSpPr>
          <p:nvPr/>
        </p:nvCxnSpPr>
        <p:spPr>
          <a:xfrm>
            <a:off x="2971634" y="887519"/>
            <a:ext cx="1457488" cy="616797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0" idx="1"/>
            <a:endCxn id="86" idx="3"/>
          </p:cNvCxnSpPr>
          <p:nvPr/>
        </p:nvCxnSpPr>
        <p:spPr>
          <a:xfrm flipH="1" flipV="1">
            <a:off x="3030304" y="1428672"/>
            <a:ext cx="741597" cy="399494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20" idx="1"/>
            <a:endCxn id="87" idx="3"/>
          </p:cNvCxnSpPr>
          <p:nvPr/>
        </p:nvCxnSpPr>
        <p:spPr>
          <a:xfrm flipH="1">
            <a:off x="3114672" y="1828166"/>
            <a:ext cx="657229" cy="281780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>
            <a:spLocks/>
          </p:cNvSpPr>
          <p:nvPr/>
        </p:nvSpPr>
        <p:spPr>
          <a:xfrm>
            <a:off x="3650804" y="2637255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is global atmospheric circulation?</a:t>
            </a:r>
          </a:p>
        </p:txBody>
      </p:sp>
      <p:sp>
        <p:nvSpPr>
          <p:cNvPr id="116" name="TextBox 115"/>
          <p:cNvSpPr txBox="1">
            <a:spLocks/>
          </p:cNvSpPr>
          <p:nvPr/>
        </p:nvSpPr>
        <p:spPr>
          <a:xfrm>
            <a:off x="704860" y="2670154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How are tropical storms formed?</a:t>
            </a:r>
          </a:p>
        </p:txBody>
      </p:sp>
      <p:sp>
        <p:nvSpPr>
          <p:cNvPr id="117" name="TextBox 116"/>
          <p:cNvSpPr txBox="1">
            <a:spLocks/>
          </p:cNvSpPr>
          <p:nvPr/>
        </p:nvSpPr>
        <p:spPr>
          <a:xfrm>
            <a:off x="761543" y="3225268"/>
            <a:ext cx="2056046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are the structure and features of a tropical storm like?</a:t>
            </a:r>
          </a:p>
        </p:txBody>
      </p:sp>
      <p:sp>
        <p:nvSpPr>
          <p:cNvPr id="118" name="TextBox 117"/>
          <p:cNvSpPr txBox="1">
            <a:spLocks/>
          </p:cNvSpPr>
          <p:nvPr/>
        </p:nvSpPr>
        <p:spPr>
          <a:xfrm>
            <a:off x="272252" y="3734388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How can we reduce the effects of tropical storms?</a:t>
            </a:r>
          </a:p>
        </p:txBody>
      </p:sp>
      <p:sp>
        <p:nvSpPr>
          <p:cNvPr id="119" name="TextBox 118"/>
          <p:cNvSpPr txBox="1">
            <a:spLocks/>
          </p:cNvSpPr>
          <p:nvPr/>
        </p:nvSpPr>
        <p:spPr>
          <a:xfrm>
            <a:off x="1294528" y="4216315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weather hazards do we have here in the UK?</a:t>
            </a: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3443286" y="4290060"/>
            <a:ext cx="1948477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sort of extreme weather do we experience in the UK?</a:t>
            </a:r>
          </a:p>
        </p:txBody>
      </p:sp>
      <p:cxnSp>
        <p:nvCxnSpPr>
          <p:cNvPr id="121" name="Straight Connector 120"/>
          <p:cNvCxnSpPr>
            <a:stCxn id="25" idx="0"/>
            <a:endCxn id="115" idx="2"/>
          </p:cNvCxnSpPr>
          <p:nvPr/>
        </p:nvCxnSpPr>
        <p:spPr>
          <a:xfrm flipV="1">
            <a:off x="4429122" y="3068142"/>
            <a:ext cx="97982" cy="199568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25" idx="1"/>
            <a:endCxn id="116" idx="3"/>
          </p:cNvCxnSpPr>
          <p:nvPr/>
        </p:nvCxnSpPr>
        <p:spPr>
          <a:xfrm flipH="1" flipV="1">
            <a:off x="2457460" y="2885598"/>
            <a:ext cx="1314441" cy="705962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25" idx="1"/>
            <a:endCxn id="117" idx="3"/>
          </p:cNvCxnSpPr>
          <p:nvPr/>
        </p:nvCxnSpPr>
        <p:spPr>
          <a:xfrm flipH="1" flipV="1">
            <a:off x="2817589" y="3440712"/>
            <a:ext cx="954312" cy="150848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25" idx="1"/>
            <a:endCxn id="118" idx="3"/>
          </p:cNvCxnSpPr>
          <p:nvPr/>
        </p:nvCxnSpPr>
        <p:spPr>
          <a:xfrm flipH="1">
            <a:off x="2024852" y="3591560"/>
            <a:ext cx="1747049" cy="358272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5" idx="2"/>
            <a:endCxn id="119" idx="3"/>
          </p:cNvCxnSpPr>
          <p:nvPr/>
        </p:nvCxnSpPr>
        <p:spPr>
          <a:xfrm flipH="1">
            <a:off x="3047128" y="3915409"/>
            <a:ext cx="1381994" cy="516350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25" idx="2"/>
            <a:endCxn id="120" idx="0"/>
          </p:cNvCxnSpPr>
          <p:nvPr/>
        </p:nvCxnSpPr>
        <p:spPr>
          <a:xfrm flipH="1">
            <a:off x="4417525" y="3915409"/>
            <a:ext cx="11597" cy="374651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>
            <a:spLocks/>
          </p:cNvSpPr>
          <p:nvPr/>
        </p:nvSpPr>
        <p:spPr>
          <a:xfrm>
            <a:off x="7445244" y="2433318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is the evidence for climate change?</a:t>
            </a:r>
          </a:p>
        </p:txBody>
      </p:sp>
      <p:sp>
        <p:nvSpPr>
          <p:cNvPr id="141" name="TextBox 140"/>
          <p:cNvSpPr txBox="1">
            <a:spLocks/>
          </p:cNvSpPr>
          <p:nvPr/>
        </p:nvSpPr>
        <p:spPr>
          <a:xfrm>
            <a:off x="9276745" y="2189365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are the natural causes of climate change?</a:t>
            </a:r>
          </a:p>
        </p:txBody>
      </p:sp>
      <p:sp>
        <p:nvSpPr>
          <p:cNvPr id="142" name="TextBox 141"/>
          <p:cNvSpPr txBox="1">
            <a:spLocks/>
          </p:cNvSpPr>
          <p:nvPr/>
        </p:nvSpPr>
        <p:spPr>
          <a:xfrm>
            <a:off x="9693271" y="2754996"/>
            <a:ext cx="17526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What are the human causes of climate change?</a:t>
            </a:r>
          </a:p>
        </p:txBody>
      </p:sp>
      <p:sp>
        <p:nvSpPr>
          <p:cNvPr id="143" name="TextBox 142"/>
          <p:cNvSpPr txBox="1">
            <a:spLocks/>
          </p:cNvSpPr>
          <p:nvPr/>
        </p:nvSpPr>
        <p:spPr>
          <a:xfrm>
            <a:off x="9589857" y="3304450"/>
            <a:ext cx="2623348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2"/>
                </a:solidFill>
                <a:uFillTx/>
              </a:rPr>
              <a:t>How can we manage (adapt and mitigate) the impacts of climate change?</a:t>
            </a:r>
          </a:p>
        </p:txBody>
      </p:sp>
      <p:cxnSp>
        <p:nvCxnSpPr>
          <p:cNvPr id="144" name="Straight Connector 143"/>
          <p:cNvCxnSpPr>
            <a:stCxn id="140" idx="2"/>
            <a:endCxn id="19" idx="0"/>
          </p:cNvCxnSpPr>
          <p:nvPr/>
        </p:nvCxnSpPr>
        <p:spPr>
          <a:xfrm>
            <a:off x="8321544" y="2864205"/>
            <a:ext cx="50928" cy="403504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1" idx="1"/>
            <a:endCxn id="19" idx="0"/>
          </p:cNvCxnSpPr>
          <p:nvPr/>
        </p:nvCxnSpPr>
        <p:spPr>
          <a:xfrm flipH="1">
            <a:off x="8372472" y="2404809"/>
            <a:ext cx="904273" cy="862900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2" idx="1"/>
            <a:endCxn id="19" idx="3"/>
          </p:cNvCxnSpPr>
          <p:nvPr/>
        </p:nvCxnSpPr>
        <p:spPr>
          <a:xfrm flipH="1">
            <a:off x="9029692" y="2970440"/>
            <a:ext cx="663579" cy="621119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43" idx="1"/>
            <a:endCxn id="19" idx="3"/>
          </p:cNvCxnSpPr>
          <p:nvPr/>
        </p:nvCxnSpPr>
        <p:spPr>
          <a:xfrm flipH="1">
            <a:off x="9029692" y="3519894"/>
            <a:ext cx="560165" cy="71665"/>
          </a:xfrm>
          <a:prstGeom prst="line">
            <a:avLst/>
          </a:prstGeom>
          <a:ln w="19050">
            <a:solidFill>
              <a:schemeClr val="accent2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>
            <a:spLocks/>
          </p:cNvSpPr>
          <p:nvPr/>
        </p:nvSpPr>
        <p:spPr>
          <a:xfrm>
            <a:off x="970844" y="4818648"/>
            <a:ext cx="1618389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are ecosystems?</a:t>
            </a:r>
          </a:p>
        </p:txBody>
      </p:sp>
      <p:sp>
        <p:nvSpPr>
          <p:cNvPr id="177" name="TextBox 176"/>
          <p:cNvSpPr txBox="1">
            <a:spLocks/>
          </p:cNvSpPr>
          <p:nvPr/>
        </p:nvSpPr>
        <p:spPr>
          <a:xfrm>
            <a:off x="296254" y="5424810"/>
            <a:ext cx="1948477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are global biomes?</a:t>
            </a:r>
          </a:p>
        </p:txBody>
      </p:sp>
      <p:sp>
        <p:nvSpPr>
          <p:cNvPr id="178" name="TextBox 177"/>
          <p:cNvSpPr txBox="1">
            <a:spLocks/>
          </p:cNvSpPr>
          <p:nvPr/>
        </p:nvSpPr>
        <p:spPr>
          <a:xfrm>
            <a:off x="258357" y="5114563"/>
            <a:ext cx="2297041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How does change affect ecosystems?</a:t>
            </a:r>
          </a:p>
        </p:txBody>
      </p:sp>
      <p:sp>
        <p:nvSpPr>
          <p:cNvPr id="179" name="TextBox 178"/>
          <p:cNvSpPr txBox="1">
            <a:spLocks/>
          </p:cNvSpPr>
          <p:nvPr/>
        </p:nvSpPr>
        <p:spPr>
          <a:xfrm>
            <a:off x="618513" y="5733631"/>
            <a:ext cx="1948477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controls the distribution of global biomes?</a:t>
            </a:r>
          </a:p>
        </p:txBody>
      </p:sp>
      <p:cxnSp>
        <p:nvCxnSpPr>
          <p:cNvPr id="180" name="Straight Connector 179"/>
          <p:cNvCxnSpPr>
            <a:stCxn id="40" idx="1"/>
            <a:endCxn id="176" idx="3"/>
          </p:cNvCxnSpPr>
          <p:nvPr/>
        </p:nvCxnSpPr>
        <p:spPr>
          <a:xfrm flipH="1" flipV="1">
            <a:off x="2589233" y="4949453"/>
            <a:ext cx="525448" cy="174998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40" idx="1"/>
            <a:endCxn id="178" idx="3"/>
          </p:cNvCxnSpPr>
          <p:nvPr/>
        </p:nvCxnSpPr>
        <p:spPr>
          <a:xfrm flipH="1">
            <a:off x="2555398" y="5124451"/>
            <a:ext cx="559283" cy="120917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40" idx="1"/>
            <a:endCxn id="177" idx="3"/>
          </p:cNvCxnSpPr>
          <p:nvPr/>
        </p:nvCxnSpPr>
        <p:spPr>
          <a:xfrm flipH="1">
            <a:off x="2244731" y="5124451"/>
            <a:ext cx="869950" cy="431164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40" idx="1"/>
            <a:endCxn id="179" idx="3"/>
          </p:cNvCxnSpPr>
          <p:nvPr/>
        </p:nvCxnSpPr>
        <p:spPr>
          <a:xfrm flipH="1">
            <a:off x="2566990" y="5124451"/>
            <a:ext cx="547691" cy="824624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>
            <a:spLocks/>
          </p:cNvSpPr>
          <p:nvPr/>
        </p:nvSpPr>
        <p:spPr>
          <a:xfrm>
            <a:off x="1059069" y="6236613"/>
            <a:ext cx="1948477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is the climate of the Tropical Rainforest biome?</a:t>
            </a:r>
          </a:p>
        </p:txBody>
      </p:sp>
      <p:sp>
        <p:nvSpPr>
          <p:cNvPr id="194" name="TextBox 193"/>
          <p:cNvSpPr txBox="1">
            <a:spLocks/>
          </p:cNvSpPr>
          <p:nvPr/>
        </p:nvSpPr>
        <p:spPr>
          <a:xfrm>
            <a:off x="-19913" y="6652334"/>
            <a:ext cx="1314441" cy="938719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How have plants and animals adapted to survive in the Tropical Rainforest?</a:t>
            </a:r>
          </a:p>
        </p:txBody>
      </p:sp>
      <p:cxnSp>
        <p:nvCxnSpPr>
          <p:cNvPr id="195" name="Straight Connector 194"/>
          <p:cNvCxnSpPr>
            <a:stCxn id="193" idx="2"/>
            <a:endCxn id="44" idx="0"/>
          </p:cNvCxnSpPr>
          <p:nvPr/>
        </p:nvCxnSpPr>
        <p:spPr>
          <a:xfrm>
            <a:off x="2033308" y="6667500"/>
            <a:ext cx="205073" cy="467361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44" idx="1"/>
            <a:endCxn id="194" idx="3"/>
          </p:cNvCxnSpPr>
          <p:nvPr/>
        </p:nvCxnSpPr>
        <p:spPr>
          <a:xfrm flipH="1" flipV="1">
            <a:off x="1294528" y="7121694"/>
            <a:ext cx="286632" cy="337017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>
            <a:spLocks/>
          </p:cNvSpPr>
          <p:nvPr/>
        </p:nvSpPr>
        <p:spPr>
          <a:xfrm>
            <a:off x="125944" y="7863425"/>
            <a:ext cx="105939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is deforestation?</a:t>
            </a:r>
          </a:p>
        </p:txBody>
      </p:sp>
      <p:cxnSp>
        <p:nvCxnSpPr>
          <p:cNvPr id="206" name="Straight Connector 205"/>
          <p:cNvCxnSpPr>
            <a:stCxn id="205" idx="3"/>
            <a:endCxn id="44" idx="1"/>
          </p:cNvCxnSpPr>
          <p:nvPr/>
        </p:nvCxnSpPr>
        <p:spPr>
          <a:xfrm flipV="1">
            <a:off x="1185334" y="7458711"/>
            <a:ext cx="395826" cy="620158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44" idx="2"/>
            <a:endCxn id="213" idx="0"/>
          </p:cNvCxnSpPr>
          <p:nvPr/>
        </p:nvCxnSpPr>
        <p:spPr>
          <a:xfrm flipH="1">
            <a:off x="802657" y="7782560"/>
            <a:ext cx="1435724" cy="883684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>
            <a:spLocks/>
          </p:cNvSpPr>
          <p:nvPr/>
        </p:nvSpPr>
        <p:spPr>
          <a:xfrm>
            <a:off x="5459" y="8666244"/>
            <a:ext cx="1594395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are the causes and effects of deforestation?</a:t>
            </a:r>
          </a:p>
        </p:txBody>
      </p:sp>
      <p:sp>
        <p:nvSpPr>
          <p:cNvPr id="219" name="TextBox 218"/>
          <p:cNvSpPr txBox="1">
            <a:spLocks/>
          </p:cNvSpPr>
          <p:nvPr/>
        </p:nvSpPr>
        <p:spPr>
          <a:xfrm>
            <a:off x="770096" y="9098499"/>
            <a:ext cx="1892604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How can we manage tropical rainforests sustainably?</a:t>
            </a:r>
          </a:p>
        </p:txBody>
      </p:sp>
      <p:cxnSp>
        <p:nvCxnSpPr>
          <p:cNvPr id="220" name="Straight Connector 219"/>
          <p:cNvCxnSpPr>
            <a:stCxn id="44" idx="2"/>
            <a:endCxn id="219" idx="0"/>
          </p:cNvCxnSpPr>
          <p:nvPr/>
        </p:nvCxnSpPr>
        <p:spPr>
          <a:xfrm flipH="1">
            <a:off x="1716398" y="7782560"/>
            <a:ext cx="521983" cy="1315939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>
            <a:spLocks/>
          </p:cNvSpPr>
          <p:nvPr/>
        </p:nvSpPr>
        <p:spPr>
          <a:xfrm>
            <a:off x="4772785" y="6063970"/>
            <a:ext cx="1625702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is the climate of the Hot Desert biome?</a:t>
            </a:r>
          </a:p>
        </p:txBody>
      </p:sp>
      <p:sp>
        <p:nvSpPr>
          <p:cNvPr id="226" name="TextBox 225"/>
          <p:cNvSpPr txBox="1">
            <a:spLocks/>
          </p:cNvSpPr>
          <p:nvPr/>
        </p:nvSpPr>
        <p:spPr>
          <a:xfrm>
            <a:off x="2971634" y="7660084"/>
            <a:ext cx="1519923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How have plants and animals adapted to survive in Hot Deserts?</a:t>
            </a:r>
          </a:p>
        </p:txBody>
      </p:sp>
      <p:sp>
        <p:nvSpPr>
          <p:cNvPr id="227" name="TextBox 226"/>
          <p:cNvSpPr txBox="1">
            <a:spLocks/>
          </p:cNvSpPr>
          <p:nvPr/>
        </p:nvSpPr>
        <p:spPr>
          <a:xfrm>
            <a:off x="2881778" y="8348255"/>
            <a:ext cx="1766422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opportunities for development are there in the hot desert?</a:t>
            </a:r>
          </a:p>
        </p:txBody>
      </p:sp>
      <p:sp>
        <p:nvSpPr>
          <p:cNvPr id="228" name="TextBox 227"/>
          <p:cNvSpPr txBox="1">
            <a:spLocks/>
          </p:cNvSpPr>
          <p:nvPr/>
        </p:nvSpPr>
        <p:spPr>
          <a:xfrm>
            <a:off x="3763046" y="9052352"/>
            <a:ext cx="1978718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are the challenges of development in the hot desert?</a:t>
            </a:r>
          </a:p>
        </p:txBody>
      </p:sp>
      <p:sp>
        <p:nvSpPr>
          <p:cNvPr id="229" name="TextBox 228"/>
          <p:cNvSpPr txBox="1">
            <a:spLocks/>
          </p:cNvSpPr>
          <p:nvPr/>
        </p:nvSpPr>
        <p:spPr>
          <a:xfrm>
            <a:off x="5619699" y="7926117"/>
            <a:ext cx="1625702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What is desertification? What causes it to occur?</a:t>
            </a:r>
          </a:p>
        </p:txBody>
      </p:sp>
      <p:sp>
        <p:nvSpPr>
          <p:cNvPr id="230" name="TextBox 229"/>
          <p:cNvSpPr txBox="1">
            <a:spLocks/>
          </p:cNvSpPr>
          <p:nvPr/>
        </p:nvSpPr>
        <p:spPr>
          <a:xfrm>
            <a:off x="5209519" y="8440070"/>
            <a:ext cx="1876474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4"/>
                </a:solidFill>
                <a:uFillTx/>
              </a:rPr>
              <a:t>How can we reduce desertification in hot deserts?</a:t>
            </a:r>
          </a:p>
        </p:txBody>
      </p:sp>
      <p:cxnSp>
        <p:nvCxnSpPr>
          <p:cNvPr id="231" name="Straight Connector 230"/>
          <p:cNvCxnSpPr>
            <a:stCxn id="225" idx="2"/>
            <a:endCxn id="49" idx="0"/>
          </p:cNvCxnSpPr>
          <p:nvPr/>
        </p:nvCxnSpPr>
        <p:spPr>
          <a:xfrm flipH="1">
            <a:off x="5305430" y="6494857"/>
            <a:ext cx="280206" cy="640003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49" idx="2"/>
            <a:endCxn id="226" idx="3"/>
          </p:cNvCxnSpPr>
          <p:nvPr/>
        </p:nvCxnSpPr>
        <p:spPr>
          <a:xfrm flipH="1">
            <a:off x="4491557" y="7782559"/>
            <a:ext cx="813873" cy="177607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227" idx="3"/>
            <a:endCxn id="49" idx="2"/>
          </p:cNvCxnSpPr>
          <p:nvPr/>
        </p:nvCxnSpPr>
        <p:spPr>
          <a:xfrm flipV="1">
            <a:off x="4648200" y="7782559"/>
            <a:ext cx="657230" cy="865778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228" idx="0"/>
            <a:endCxn id="49" idx="2"/>
          </p:cNvCxnSpPr>
          <p:nvPr/>
        </p:nvCxnSpPr>
        <p:spPr>
          <a:xfrm flipV="1">
            <a:off x="4752405" y="7782559"/>
            <a:ext cx="553025" cy="1269793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230" idx="1"/>
            <a:endCxn id="49" idx="2"/>
          </p:cNvCxnSpPr>
          <p:nvPr/>
        </p:nvCxnSpPr>
        <p:spPr>
          <a:xfrm flipV="1">
            <a:off x="5209519" y="7782559"/>
            <a:ext cx="95911" cy="872955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229" idx="1"/>
            <a:endCxn id="49" idx="2"/>
          </p:cNvCxnSpPr>
          <p:nvPr/>
        </p:nvCxnSpPr>
        <p:spPr>
          <a:xfrm flipH="1" flipV="1">
            <a:off x="5305430" y="7782559"/>
            <a:ext cx="314269" cy="359002"/>
          </a:xfrm>
          <a:prstGeom prst="line">
            <a:avLst/>
          </a:prstGeom>
          <a:ln w="19050">
            <a:solidFill>
              <a:schemeClr val="accent4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>
            <a:spLocks/>
          </p:cNvSpPr>
          <p:nvPr/>
        </p:nvSpPr>
        <p:spPr>
          <a:xfrm>
            <a:off x="7492871" y="4180438"/>
            <a:ext cx="1314433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is the UK’s landscape like?</a:t>
            </a:r>
          </a:p>
        </p:txBody>
      </p:sp>
      <p:sp>
        <p:nvSpPr>
          <p:cNvPr id="256" name="TextBox 255"/>
          <p:cNvSpPr txBox="1">
            <a:spLocks/>
          </p:cNvSpPr>
          <p:nvPr/>
        </p:nvSpPr>
        <p:spPr>
          <a:xfrm>
            <a:off x="9276745" y="4124414"/>
            <a:ext cx="1625702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Where are the hills and mountains in the UK?</a:t>
            </a:r>
          </a:p>
        </p:txBody>
      </p:sp>
      <p:cxnSp>
        <p:nvCxnSpPr>
          <p:cNvPr id="257" name="Straight Connector 256"/>
          <p:cNvCxnSpPr>
            <a:stCxn id="255" idx="3"/>
            <a:endCxn id="66" idx="0"/>
          </p:cNvCxnSpPr>
          <p:nvPr/>
        </p:nvCxnSpPr>
        <p:spPr>
          <a:xfrm>
            <a:off x="8807304" y="4395882"/>
            <a:ext cx="228747" cy="404718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>
            <a:stCxn id="256" idx="1"/>
            <a:endCxn id="66" idx="0"/>
          </p:cNvCxnSpPr>
          <p:nvPr/>
        </p:nvCxnSpPr>
        <p:spPr>
          <a:xfrm flipH="1">
            <a:off x="9036051" y="4339858"/>
            <a:ext cx="240694" cy="460742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>
            <a:spLocks/>
          </p:cNvSpPr>
          <p:nvPr/>
        </p:nvSpPr>
        <p:spPr>
          <a:xfrm>
            <a:off x="11220442" y="4800600"/>
            <a:ext cx="1536025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is the difference between constructive and destructive waves?</a:t>
            </a:r>
          </a:p>
        </p:txBody>
      </p:sp>
      <p:sp>
        <p:nvSpPr>
          <p:cNvPr id="267" name="TextBox 266"/>
          <p:cNvSpPr txBox="1">
            <a:spLocks/>
          </p:cNvSpPr>
          <p:nvPr/>
        </p:nvSpPr>
        <p:spPr>
          <a:xfrm>
            <a:off x="9625786" y="5174456"/>
            <a:ext cx="1169215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are the main types of weathering?</a:t>
            </a:r>
          </a:p>
        </p:txBody>
      </p:sp>
      <p:sp>
        <p:nvSpPr>
          <p:cNvPr id="268" name="TextBox 267"/>
          <p:cNvSpPr txBox="1">
            <a:spLocks/>
          </p:cNvSpPr>
          <p:nvPr/>
        </p:nvSpPr>
        <p:spPr>
          <a:xfrm>
            <a:off x="11445871" y="5598347"/>
            <a:ext cx="1227907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are the main processes of mass movement?</a:t>
            </a:r>
          </a:p>
        </p:txBody>
      </p:sp>
      <p:sp>
        <p:nvSpPr>
          <p:cNvPr id="269" name="TextBox 268"/>
          <p:cNvSpPr txBox="1">
            <a:spLocks/>
          </p:cNvSpPr>
          <p:nvPr/>
        </p:nvSpPr>
        <p:spPr>
          <a:xfrm>
            <a:off x="11217822" y="6352252"/>
            <a:ext cx="1357494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are the four processes of coastal erosion?</a:t>
            </a:r>
          </a:p>
        </p:txBody>
      </p:sp>
      <p:cxnSp>
        <p:nvCxnSpPr>
          <p:cNvPr id="270" name="Straight Connector 269"/>
          <p:cNvCxnSpPr>
            <a:stCxn id="68" idx="0"/>
            <a:endCxn id="267" idx="2"/>
          </p:cNvCxnSpPr>
          <p:nvPr/>
        </p:nvCxnSpPr>
        <p:spPr>
          <a:xfrm flipH="1" flipV="1">
            <a:off x="10210394" y="5774620"/>
            <a:ext cx="352828" cy="134707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68" idx="0"/>
            <a:endCxn id="266" idx="1"/>
          </p:cNvCxnSpPr>
          <p:nvPr/>
        </p:nvCxnSpPr>
        <p:spPr>
          <a:xfrm flipV="1">
            <a:off x="10563222" y="5100682"/>
            <a:ext cx="657220" cy="2021012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68" idx="0"/>
            <a:endCxn id="268" idx="1"/>
          </p:cNvCxnSpPr>
          <p:nvPr/>
        </p:nvCxnSpPr>
        <p:spPr>
          <a:xfrm flipV="1">
            <a:off x="10563222" y="5898429"/>
            <a:ext cx="882649" cy="1223265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68" idx="0"/>
            <a:endCxn id="269" idx="1"/>
          </p:cNvCxnSpPr>
          <p:nvPr/>
        </p:nvCxnSpPr>
        <p:spPr>
          <a:xfrm flipV="1">
            <a:off x="10563222" y="6652334"/>
            <a:ext cx="654600" cy="46936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>
            <a:spLocks/>
          </p:cNvSpPr>
          <p:nvPr/>
        </p:nvSpPr>
        <p:spPr>
          <a:xfrm>
            <a:off x="11507072" y="7145461"/>
            <a:ext cx="1202021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landforms are created by coastal erosion?</a:t>
            </a:r>
          </a:p>
        </p:txBody>
      </p:sp>
      <p:cxnSp>
        <p:nvCxnSpPr>
          <p:cNvPr id="284" name="Straight Connector 283"/>
          <p:cNvCxnSpPr>
            <a:stCxn id="68" idx="3"/>
            <a:endCxn id="283" idx="1"/>
          </p:cNvCxnSpPr>
          <p:nvPr/>
        </p:nvCxnSpPr>
        <p:spPr>
          <a:xfrm flipV="1">
            <a:off x="11220442" y="7445543"/>
            <a:ext cx="286630" cy="1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>
            <a:spLocks/>
          </p:cNvSpPr>
          <p:nvPr/>
        </p:nvSpPr>
        <p:spPr>
          <a:xfrm>
            <a:off x="11103385" y="7863425"/>
            <a:ext cx="1435298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How does the sea transport material?</a:t>
            </a:r>
          </a:p>
        </p:txBody>
      </p:sp>
      <p:sp>
        <p:nvSpPr>
          <p:cNvPr id="288" name="TextBox 287"/>
          <p:cNvSpPr txBox="1">
            <a:spLocks/>
          </p:cNvSpPr>
          <p:nvPr/>
        </p:nvSpPr>
        <p:spPr>
          <a:xfrm>
            <a:off x="11374269" y="8378489"/>
            <a:ext cx="1164414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landforms are created through coastal deposition?</a:t>
            </a:r>
          </a:p>
        </p:txBody>
      </p:sp>
      <p:sp>
        <p:nvSpPr>
          <p:cNvPr id="289" name="TextBox 288"/>
          <p:cNvSpPr txBox="1">
            <a:spLocks/>
          </p:cNvSpPr>
          <p:nvPr/>
        </p:nvSpPr>
        <p:spPr>
          <a:xfrm>
            <a:off x="9020366" y="9295134"/>
            <a:ext cx="3714103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is the difference between hard and soft engineering?</a:t>
            </a:r>
          </a:p>
        </p:txBody>
      </p:sp>
      <p:sp>
        <p:nvSpPr>
          <p:cNvPr id="290" name="TextBox 289"/>
          <p:cNvSpPr txBox="1">
            <a:spLocks/>
          </p:cNvSpPr>
          <p:nvPr/>
        </p:nvSpPr>
        <p:spPr>
          <a:xfrm>
            <a:off x="9392435" y="7916597"/>
            <a:ext cx="922362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is managed retreat?</a:t>
            </a:r>
          </a:p>
        </p:txBody>
      </p:sp>
      <p:cxnSp>
        <p:nvCxnSpPr>
          <p:cNvPr id="291" name="Straight Connector 290"/>
          <p:cNvCxnSpPr>
            <a:stCxn id="68" idx="3"/>
            <a:endCxn id="287" idx="0"/>
          </p:cNvCxnSpPr>
          <p:nvPr/>
        </p:nvCxnSpPr>
        <p:spPr>
          <a:xfrm>
            <a:off x="11220442" y="7445544"/>
            <a:ext cx="600592" cy="417881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stCxn id="68" idx="2"/>
            <a:endCxn id="288" idx="1"/>
          </p:cNvCxnSpPr>
          <p:nvPr/>
        </p:nvCxnSpPr>
        <p:spPr>
          <a:xfrm>
            <a:off x="10563222" y="7769393"/>
            <a:ext cx="811047" cy="993817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stCxn id="68" idx="2"/>
            <a:endCxn id="289" idx="0"/>
          </p:cNvCxnSpPr>
          <p:nvPr/>
        </p:nvCxnSpPr>
        <p:spPr>
          <a:xfrm>
            <a:off x="10563222" y="7769393"/>
            <a:ext cx="314196" cy="1525741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stCxn id="68" idx="2"/>
            <a:endCxn id="290" idx="0"/>
          </p:cNvCxnSpPr>
          <p:nvPr/>
        </p:nvCxnSpPr>
        <p:spPr>
          <a:xfrm flipH="1">
            <a:off x="9853616" y="7769393"/>
            <a:ext cx="709606" cy="14720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>
            <a:spLocks/>
          </p:cNvSpPr>
          <p:nvPr/>
        </p:nvSpPr>
        <p:spPr>
          <a:xfrm>
            <a:off x="6581163" y="5949325"/>
            <a:ext cx="1205780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How do rivers change along their course?</a:t>
            </a:r>
          </a:p>
        </p:txBody>
      </p:sp>
      <p:sp>
        <p:nvSpPr>
          <p:cNvPr id="310" name="TextBox 309"/>
          <p:cNvSpPr txBox="1">
            <a:spLocks/>
          </p:cNvSpPr>
          <p:nvPr/>
        </p:nvSpPr>
        <p:spPr>
          <a:xfrm>
            <a:off x="5666693" y="6506046"/>
            <a:ext cx="1250299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are four processes of river erosion?</a:t>
            </a:r>
          </a:p>
        </p:txBody>
      </p:sp>
      <p:cxnSp>
        <p:nvCxnSpPr>
          <p:cNvPr id="312" name="Straight Connector 311"/>
          <p:cNvCxnSpPr>
            <a:stCxn id="309" idx="2"/>
            <a:endCxn id="67" idx="0"/>
          </p:cNvCxnSpPr>
          <p:nvPr/>
        </p:nvCxnSpPr>
        <p:spPr>
          <a:xfrm>
            <a:off x="7184053" y="6549489"/>
            <a:ext cx="312122" cy="577118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310" idx="3"/>
            <a:endCxn id="67" idx="0"/>
          </p:cNvCxnSpPr>
          <p:nvPr/>
        </p:nvCxnSpPr>
        <p:spPr>
          <a:xfrm>
            <a:off x="6916992" y="6806128"/>
            <a:ext cx="579183" cy="320479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/>
          <p:cNvSpPr txBox="1">
            <a:spLocks/>
          </p:cNvSpPr>
          <p:nvPr/>
        </p:nvSpPr>
        <p:spPr>
          <a:xfrm>
            <a:off x="8452878" y="7015117"/>
            <a:ext cx="1194793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landforms are created by river erosion?</a:t>
            </a:r>
          </a:p>
        </p:txBody>
      </p:sp>
      <p:sp>
        <p:nvSpPr>
          <p:cNvPr id="322" name="TextBox 321"/>
          <p:cNvSpPr txBox="1">
            <a:spLocks/>
          </p:cNvSpPr>
          <p:nvPr/>
        </p:nvSpPr>
        <p:spPr>
          <a:xfrm>
            <a:off x="8264803" y="7596514"/>
            <a:ext cx="1282751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landforms are created by both erosion </a:t>
            </a:r>
            <a:r>
              <a:rPr lang="en-GB" sz="1100" u="sng" dirty="0">
                <a:solidFill>
                  <a:schemeClr val="accent1"/>
                </a:solidFill>
                <a:uFillTx/>
              </a:rPr>
              <a:t>and</a:t>
            </a:r>
            <a:r>
              <a:rPr lang="en-GB" sz="1100" dirty="0">
                <a:solidFill>
                  <a:schemeClr val="accent1"/>
                </a:solidFill>
                <a:uFillTx/>
              </a:rPr>
              <a:t> deposition?</a:t>
            </a:r>
          </a:p>
        </p:txBody>
      </p:sp>
      <p:sp>
        <p:nvSpPr>
          <p:cNvPr id="323" name="TextBox 322"/>
          <p:cNvSpPr txBox="1">
            <a:spLocks/>
          </p:cNvSpPr>
          <p:nvPr/>
        </p:nvSpPr>
        <p:spPr>
          <a:xfrm>
            <a:off x="8119133" y="8597797"/>
            <a:ext cx="1206742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landforms are created by river deposition?</a:t>
            </a:r>
          </a:p>
        </p:txBody>
      </p:sp>
      <p:sp>
        <p:nvSpPr>
          <p:cNvPr id="324" name="TextBox 323"/>
          <p:cNvSpPr txBox="1">
            <a:spLocks/>
          </p:cNvSpPr>
          <p:nvPr/>
        </p:nvSpPr>
        <p:spPr>
          <a:xfrm>
            <a:off x="7163372" y="8733448"/>
            <a:ext cx="1028460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What physical and human factors affect flood risk?</a:t>
            </a:r>
          </a:p>
        </p:txBody>
      </p:sp>
      <p:cxnSp>
        <p:nvCxnSpPr>
          <p:cNvPr id="325" name="Straight Connector 324"/>
          <p:cNvCxnSpPr>
            <a:stCxn id="67" idx="3"/>
            <a:endCxn id="321" idx="1"/>
          </p:cNvCxnSpPr>
          <p:nvPr/>
        </p:nvCxnSpPr>
        <p:spPr>
          <a:xfrm flipV="1">
            <a:off x="8153395" y="7315199"/>
            <a:ext cx="299483" cy="135258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67" idx="2"/>
            <a:endCxn id="322" idx="1"/>
          </p:cNvCxnSpPr>
          <p:nvPr/>
        </p:nvCxnSpPr>
        <p:spPr>
          <a:xfrm>
            <a:off x="7496175" y="7774306"/>
            <a:ext cx="768628" cy="206929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>
            <a:stCxn id="323" idx="0"/>
            <a:endCxn id="67" idx="2"/>
          </p:cNvCxnSpPr>
          <p:nvPr/>
        </p:nvCxnSpPr>
        <p:spPr>
          <a:xfrm flipH="1" flipV="1">
            <a:off x="7496175" y="7774306"/>
            <a:ext cx="1226329" cy="823491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stCxn id="324" idx="0"/>
            <a:endCxn id="67" idx="2"/>
          </p:cNvCxnSpPr>
          <p:nvPr/>
        </p:nvCxnSpPr>
        <p:spPr>
          <a:xfrm flipH="1" flipV="1">
            <a:off x="7496175" y="7774306"/>
            <a:ext cx="181427" cy="959142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>
            <a:spLocks/>
          </p:cNvSpPr>
          <p:nvPr/>
        </p:nvSpPr>
        <p:spPr>
          <a:xfrm>
            <a:off x="5723556" y="8995052"/>
            <a:ext cx="1258496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How can we manage flood risk?</a:t>
            </a:r>
          </a:p>
        </p:txBody>
      </p:sp>
      <p:cxnSp>
        <p:nvCxnSpPr>
          <p:cNvPr id="346" name="Straight Connector 345"/>
          <p:cNvCxnSpPr>
            <a:stCxn id="67" idx="2"/>
            <a:endCxn id="345" idx="3"/>
          </p:cNvCxnSpPr>
          <p:nvPr/>
        </p:nvCxnSpPr>
        <p:spPr>
          <a:xfrm flipH="1">
            <a:off x="6982052" y="7774306"/>
            <a:ext cx="514123" cy="143619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TextBox 362"/>
          <p:cNvSpPr txBox="1">
            <a:spLocks/>
          </p:cNvSpPr>
          <p:nvPr/>
        </p:nvSpPr>
        <p:spPr>
          <a:xfrm>
            <a:off x="9285022" y="8713961"/>
            <a:ext cx="1435298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accent1"/>
                </a:solidFill>
                <a:uFillTx/>
              </a:rPr>
              <a:t>How can we manage coastal erosion?</a:t>
            </a:r>
          </a:p>
        </p:txBody>
      </p:sp>
      <p:cxnSp>
        <p:nvCxnSpPr>
          <p:cNvPr id="368" name="Straight Connector 367"/>
          <p:cNvCxnSpPr>
            <a:stCxn id="68" idx="2"/>
            <a:endCxn id="363" idx="0"/>
          </p:cNvCxnSpPr>
          <p:nvPr/>
        </p:nvCxnSpPr>
        <p:spPr>
          <a:xfrm flipH="1">
            <a:off x="10002671" y="7769393"/>
            <a:ext cx="560551" cy="944568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Rounded Rectangle 374"/>
          <p:cNvSpPr>
            <a:spLocks/>
          </p:cNvSpPr>
          <p:nvPr/>
        </p:nvSpPr>
        <p:spPr>
          <a:xfrm>
            <a:off x="7715242" y="107247"/>
            <a:ext cx="4993851" cy="12219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Geography Revision   -   Paper 1 (</a:t>
            </a:r>
            <a:r>
              <a:rPr lang="en-GB" b="1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n-GB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4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1 assesses your knowledge of natural hazards, the living world and physical landscapes in the UK. It is 1 hour 30 minutes and has 88 marks (including 3 for SPaG). It is worth 35% of your Geography GCSE.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/>
          </p:cNvSpPr>
          <p:nvPr/>
        </p:nvSpPr>
        <p:spPr>
          <a:xfrm>
            <a:off x="5524500" y="4434840"/>
            <a:ext cx="1752600" cy="749300"/>
          </a:xfrm>
          <a:prstGeom prst="roundRect">
            <a:avLst/>
          </a:prstGeom>
          <a:solidFill>
            <a:srgbClr val="FFC5C5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2 (Human)</a:t>
            </a:r>
          </a:p>
        </p:txBody>
      </p:sp>
      <p:sp>
        <p:nvSpPr>
          <p:cNvPr id="7" name="Rounded Rectangle 6"/>
          <p:cNvSpPr>
            <a:spLocks/>
          </p:cNvSpPr>
          <p:nvPr/>
        </p:nvSpPr>
        <p:spPr>
          <a:xfrm>
            <a:off x="5524500" y="2527300"/>
            <a:ext cx="1752600" cy="749300"/>
          </a:xfrm>
          <a:prstGeom prst="roundRect">
            <a:avLst/>
          </a:prstGeom>
          <a:solidFill>
            <a:srgbClr val="FBE9D5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Urban Issues and Challenges</a:t>
            </a:r>
            <a:endParaRPr lang="en-GB" sz="11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V="1">
            <a:off x="6400800" y="3285490"/>
            <a:ext cx="0" cy="114935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>
            <a:spLocks/>
          </p:cNvSpPr>
          <p:nvPr/>
        </p:nvSpPr>
        <p:spPr>
          <a:xfrm>
            <a:off x="8153400" y="5918200"/>
            <a:ext cx="1752600" cy="749300"/>
          </a:xfrm>
          <a:prstGeom prst="roundRect">
            <a:avLst/>
          </a:prstGeom>
          <a:solidFill>
            <a:srgbClr val="C0B2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Changing Economic World</a:t>
            </a:r>
            <a:endParaRPr lang="en-GB" sz="11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4" idx="2"/>
            <a:endCxn id="12" idx="1"/>
          </p:cNvCxnSpPr>
          <p:nvPr/>
        </p:nvCxnSpPr>
        <p:spPr>
          <a:xfrm>
            <a:off x="6400800" y="5184140"/>
            <a:ext cx="1752600" cy="1108710"/>
          </a:xfrm>
          <a:prstGeom prst="line">
            <a:avLst/>
          </a:prstGeom>
          <a:ln w="3810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>
            <a:spLocks/>
          </p:cNvSpPr>
          <p:nvPr/>
        </p:nvSpPr>
        <p:spPr>
          <a:xfrm>
            <a:off x="2895600" y="5918200"/>
            <a:ext cx="1752600" cy="749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Challenge of Resource Management</a:t>
            </a:r>
            <a:endParaRPr lang="en-GB" sz="11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>
            <a:stCxn id="4" idx="2"/>
            <a:endCxn id="15" idx="3"/>
          </p:cNvCxnSpPr>
          <p:nvPr/>
        </p:nvCxnSpPr>
        <p:spPr>
          <a:xfrm flipH="1">
            <a:off x="4648200" y="5184140"/>
            <a:ext cx="1752600" cy="1108710"/>
          </a:xfrm>
          <a:prstGeom prst="line">
            <a:avLst/>
          </a:prstGeom>
          <a:ln w="3810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>
            <a:spLocks/>
          </p:cNvSpPr>
          <p:nvPr/>
        </p:nvSpPr>
        <p:spPr>
          <a:xfrm>
            <a:off x="7678230" y="1841454"/>
            <a:ext cx="1314441" cy="647699"/>
          </a:xfrm>
          <a:prstGeom prst="roundRect">
            <a:avLst/>
          </a:prstGeom>
          <a:solidFill>
            <a:srgbClr val="FBE9D5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Sustainable Urban Development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7" idx="0"/>
            <a:endCxn id="19" idx="1"/>
          </p:cNvCxnSpPr>
          <p:nvPr/>
        </p:nvCxnSpPr>
        <p:spPr>
          <a:xfrm flipV="1">
            <a:off x="6400800" y="2165304"/>
            <a:ext cx="1277430" cy="361996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>
            <a:spLocks/>
          </p:cNvSpPr>
          <p:nvPr/>
        </p:nvSpPr>
        <p:spPr>
          <a:xfrm>
            <a:off x="3337076" y="2578099"/>
            <a:ext cx="1314441" cy="647699"/>
          </a:xfrm>
          <a:prstGeom prst="roundRect">
            <a:avLst/>
          </a:prstGeom>
          <a:solidFill>
            <a:srgbClr val="FBE9D5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Urban Change in the UK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>
            <a:stCxn id="25" idx="3"/>
            <a:endCxn id="7" idx="1"/>
          </p:cNvCxnSpPr>
          <p:nvPr/>
        </p:nvCxnSpPr>
        <p:spPr>
          <a:xfrm>
            <a:off x="4651517" y="2901949"/>
            <a:ext cx="872983" cy="1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>
            <a:spLocks/>
          </p:cNvSpPr>
          <p:nvPr/>
        </p:nvSpPr>
        <p:spPr>
          <a:xfrm>
            <a:off x="3667642" y="907605"/>
            <a:ext cx="1314441" cy="647699"/>
          </a:xfrm>
          <a:prstGeom prst="roundRect">
            <a:avLst/>
          </a:prstGeom>
          <a:solidFill>
            <a:srgbClr val="FBE9D5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Urban World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>
            <a:stCxn id="36" idx="2"/>
            <a:endCxn id="7" idx="0"/>
          </p:cNvCxnSpPr>
          <p:nvPr/>
        </p:nvCxnSpPr>
        <p:spPr>
          <a:xfrm>
            <a:off x="4324863" y="1555304"/>
            <a:ext cx="2075937" cy="971996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>
            <a:spLocks/>
          </p:cNvSpPr>
          <p:nvPr/>
        </p:nvSpPr>
        <p:spPr>
          <a:xfrm>
            <a:off x="1024624" y="5968999"/>
            <a:ext cx="1314441" cy="6476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Resource Management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>
            <a:stCxn id="40" idx="3"/>
            <a:endCxn id="15" idx="1"/>
          </p:cNvCxnSpPr>
          <p:nvPr/>
        </p:nvCxnSpPr>
        <p:spPr>
          <a:xfrm>
            <a:off x="2339065" y="6292849"/>
            <a:ext cx="556535" cy="1"/>
          </a:xfrm>
          <a:prstGeom prst="line">
            <a:avLst/>
          </a:prstGeom>
          <a:ln w="3810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>
            <a:duotone>
              <a:srgbClr val="000000"/>
              <a:srgbClr val="7030A0">
                <a:tint val="45000"/>
                <a:satMod val="400000"/>
              </a:srgbClr>
            </a:duotone>
          </a:blip>
          <a:srcRect l="50000"/>
          <a:stretch/>
        </p:blipFill>
        <p:spPr>
          <a:xfrm>
            <a:off x="6407150" y="5126990"/>
            <a:ext cx="50800" cy="114300"/>
          </a:xfrm>
          <a:prstGeom prst="rect">
            <a:avLst/>
          </a:prstGeom>
        </p:spPr>
      </p:pic>
      <p:sp>
        <p:nvSpPr>
          <p:cNvPr id="66" name="Rounded Rectangle 65"/>
          <p:cNvSpPr>
            <a:spLocks/>
          </p:cNvSpPr>
          <p:nvPr/>
        </p:nvSpPr>
        <p:spPr>
          <a:xfrm>
            <a:off x="8378830" y="4800600"/>
            <a:ext cx="1314441" cy="647699"/>
          </a:xfrm>
          <a:prstGeom prst="roundRect">
            <a:avLst/>
          </a:prstGeom>
          <a:solidFill>
            <a:srgbClr val="C0B2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Development Gap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>
            <a:stCxn id="12" idx="0"/>
            <a:endCxn id="66" idx="2"/>
          </p:cNvCxnSpPr>
          <p:nvPr/>
        </p:nvCxnSpPr>
        <p:spPr>
          <a:xfrm flipV="1">
            <a:off x="9029700" y="5448298"/>
            <a:ext cx="6350" cy="469902"/>
          </a:xfrm>
          <a:prstGeom prst="line">
            <a:avLst/>
          </a:prstGeom>
          <a:ln w="3810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25" idx="0"/>
            <a:endCxn id="291" idx="2"/>
          </p:cNvCxnSpPr>
          <p:nvPr/>
        </p:nvCxnSpPr>
        <p:spPr>
          <a:xfrm flipH="1" flipV="1">
            <a:off x="3938464" y="2432800"/>
            <a:ext cx="55833" cy="145299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25" idx="1"/>
            <a:endCxn id="312" idx="3"/>
          </p:cNvCxnSpPr>
          <p:nvPr/>
        </p:nvCxnSpPr>
        <p:spPr>
          <a:xfrm flipH="1" flipV="1">
            <a:off x="1903781" y="2093681"/>
            <a:ext cx="1433295" cy="808268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25" idx="1"/>
            <a:endCxn id="314" idx="3"/>
          </p:cNvCxnSpPr>
          <p:nvPr/>
        </p:nvCxnSpPr>
        <p:spPr>
          <a:xfrm flipH="1" flipV="1">
            <a:off x="1833633" y="2399803"/>
            <a:ext cx="1503443" cy="50214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5" idx="1"/>
            <a:endCxn id="316" idx="3"/>
          </p:cNvCxnSpPr>
          <p:nvPr/>
        </p:nvCxnSpPr>
        <p:spPr>
          <a:xfrm flipH="1">
            <a:off x="1841526" y="2901949"/>
            <a:ext cx="1495550" cy="5198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25" idx="2"/>
            <a:endCxn id="331" idx="0"/>
          </p:cNvCxnSpPr>
          <p:nvPr/>
        </p:nvCxnSpPr>
        <p:spPr>
          <a:xfrm flipH="1">
            <a:off x="1814399" y="3225798"/>
            <a:ext cx="2179898" cy="792484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53" idx="2"/>
            <a:endCxn id="66" idx="0"/>
          </p:cNvCxnSpPr>
          <p:nvPr/>
        </p:nvCxnSpPr>
        <p:spPr>
          <a:xfrm>
            <a:off x="7900514" y="4618446"/>
            <a:ext cx="1135537" cy="182154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>
            <a:stCxn id="57" idx="2"/>
            <a:endCxn id="66" idx="0"/>
          </p:cNvCxnSpPr>
          <p:nvPr/>
        </p:nvCxnSpPr>
        <p:spPr>
          <a:xfrm>
            <a:off x="8504310" y="4180187"/>
            <a:ext cx="531741" cy="620413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Rounded Rectangle 374"/>
          <p:cNvSpPr>
            <a:spLocks/>
          </p:cNvSpPr>
          <p:nvPr/>
        </p:nvSpPr>
        <p:spPr>
          <a:xfrm>
            <a:off x="7151078" y="107247"/>
            <a:ext cx="5558016" cy="12219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Geography Revision       -       Paper 2 (</a:t>
            </a:r>
            <a:r>
              <a:rPr lang="en-GB" b="1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GB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4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2 assesses your knowledge of urban issues and challenges, the changing economic world and the challenge of resource management. It is 1 hour 30 minutes and has 88 marks (including 3 for SPaG). It is worth 35% of your Geography GCSE.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>
            <a:spLocks/>
          </p:cNvSpPr>
          <p:nvPr/>
        </p:nvSpPr>
        <p:spPr>
          <a:xfrm>
            <a:off x="10472958" y="6127301"/>
            <a:ext cx="1314441" cy="647699"/>
          </a:xfrm>
          <a:prstGeom prst="roundRect">
            <a:avLst/>
          </a:prstGeom>
          <a:solidFill>
            <a:srgbClr val="C0B2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NEE: Nigeria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/>
          <p:cNvSpPr>
            <a:spLocks/>
          </p:cNvSpPr>
          <p:nvPr/>
        </p:nvSpPr>
        <p:spPr>
          <a:xfrm>
            <a:off x="7718434" y="7250615"/>
            <a:ext cx="1314441" cy="647699"/>
          </a:xfrm>
          <a:prstGeom prst="roundRect">
            <a:avLst/>
          </a:prstGeom>
          <a:solidFill>
            <a:srgbClr val="C0B2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Changing UK Economy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>
            <a:stCxn id="12" idx="3"/>
            <a:endCxn id="28" idx="1"/>
          </p:cNvCxnSpPr>
          <p:nvPr/>
        </p:nvCxnSpPr>
        <p:spPr>
          <a:xfrm>
            <a:off x="9906000" y="6292850"/>
            <a:ext cx="566958" cy="158301"/>
          </a:xfrm>
          <a:prstGeom prst="line">
            <a:avLst/>
          </a:prstGeom>
          <a:ln w="3810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2"/>
            <a:endCxn id="29" idx="0"/>
          </p:cNvCxnSpPr>
          <p:nvPr/>
        </p:nvCxnSpPr>
        <p:spPr>
          <a:xfrm flipH="1">
            <a:off x="8375655" y="6667500"/>
            <a:ext cx="654045" cy="583115"/>
          </a:xfrm>
          <a:prstGeom prst="line">
            <a:avLst/>
          </a:prstGeom>
          <a:ln w="3810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>
            <a:spLocks/>
          </p:cNvSpPr>
          <p:nvPr/>
        </p:nvSpPr>
        <p:spPr>
          <a:xfrm>
            <a:off x="3114679" y="7092818"/>
            <a:ext cx="1314441" cy="6476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Food Management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/>
          <p:cNvCxnSpPr>
            <a:stCxn id="38" idx="0"/>
            <a:endCxn id="15" idx="2"/>
          </p:cNvCxnSpPr>
          <p:nvPr/>
        </p:nvCxnSpPr>
        <p:spPr>
          <a:xfrm flipV="1">
            <a:off x="3771900" y="6667500"/>
            <a:ext cx="0" cy="425318"/>
          </a:xfrm>
          <a:prstGeom prst="line">
            <a:avLst/>
          </a:prstGeom>
          <a:ln w="3810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2"/>
            <a:endCxn id="399" idx="0"/>
          </p:cNvCxnSpPr>
          <p:nvPr/>
        </p:nvCxnSpPr>
        <p:spPr>
          <a:xfrm flipH="1">
            <a:off x="2476596" y="7740517"/>
            <a:ext cx="1295304" cy="1292583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/>
          </p:cNvSpPr>
          <p:nvPr/>
        </p:nvSpPr>
        <p:spPr>
          <a:xfrm>
            <a:off x="7343571" y="4187559"/>
            <a:ext cx="1113885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is development?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7795338" y="3749300"/>
            <a:ext cx="1417943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can we measure development?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59" name="Straight Connector 58"/>
          <p:cNvCxnSpPr>
            <a:stCxn id="62" idx="2"/>
            <a:endCxn id="66" idx="0"/>
          </p:cNvCxnSpPr>
          <p:nvPr/>
        </p:nvCxnSpPr>
        <p:spPr>
          <a:xfrm flipH="1">
            <a:off x="9036051" y="4428545"/>
            <a:ext cx="677651" cy="372055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/>
          </p:cNvSpPr>
          <p:nvPr/>
        </p:nvSpPr>
        <p:spPr>
          <a:xfrm>
            <a:off x="8980362" y="3659104"/>
            <a:ext cx="1466679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does the demographic transition model show?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sp>
        <p:nvSpPr>
          <p:cNvPr id="64" name="TextBox 63"/>
          <p:cNvSpPr txBox="1">
            <a:spLocks/>
          </p:cNvSpPr>
          <p:nvPr/>
        </p:nvSpPr>
        <p:spPr>
          <a:xfrm>
            <a:off x="8815037" y="2930230"/>
            <a:ext cx="1113885" cy="553998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dirty="0" smtClean="0">
                <a:solidFill>
                  <a:srgbClr val="7030A0"/>
                </a:solidFill>
                <a:uFillTx/>
              </a:rPr>
              <a:t>What is a population pyramid?</a:t>
            </a:r>
            <a:endParaRPr lang="en-GB" sz="10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67" name="Straight Connector 66"/>
          <p:cNvCxnSpPr>
            <a:stCxn id="62" idx="0"/>
            <a:endCxn id="64" idx="2"/>
          </p:cNvCxnSpPr>
          <p:nvPr/>
        </p:nvCxnSpPr>
        <p:spPr>
          <a:xfrm flipH="1" flipV="1">
            <a:off x="9371980" y="3484228"/>
            <a:ext cx="341722" cy="174876"/>
          </a:xfrm>
          <a:prstGeom prst="line">
            <a:avLst/>
          </a:prstGeom>
          <a:ln w="9525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/>
          </p:cNvSpPr>
          <p:nvPr/>
        </p:nvSpPr>
        <p:spPr>
          <a:xfrm>
            <a:off x="9771996" y="2748429"/>
            <a:ext cx="991475" cy="707886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dirty="0" smtClean="0">
                <a:solidFill>
                  <a:srgbClr val="7030A0"/>
                </a:solidFill>
                <a:uFillTx/>
              </a:rPr>
              <a:t>How are countries population’s changing?</a:t>
            </a:r>
            <a:endParaRPr lang="en-GB" sz="10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70" name="Straight Connector 69"/>
          <p:cNvCxnSpPr>
            <a:stCxn id="62" idx="0"/>
            <a:endCxn id="68" idx="2"/>
          </p:cNvCxnSpPr>
          <p:nvPr/>
        </p:nvCxnSpPr>
        <p:spPr>
          <a:xfrm flipV="1">
            <a:off x="9713702" y="3456315"/>
            <a:ext cx="554032" cy="202789"/>
          </a:xfrm>
          <a:prstGeom prst="line">
            <a:avLst/>
          </a:prstGeom>
          <a:ln w="9525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/>
          </p:cNvSpPr>
          <p:nvPr/>
        </p:nvSpPr>
        <p:spPr>
          <a:xfrm>
            <a:off x="10924117" y="2809637"/>
            <a:ext cx="1255480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are the main causes of uneven development?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78" name="Straight Connector 77"/>
          <p:cNvCxnSpPr>
            <a:stCxn id="77" idx="1"/>
            <a:endCxn id="66" idx="3"/>
          </p:cNvCxnSpPr>
          <p:nvPr/>
        </p:nvCxnSpPr>
        <p:spPr>
          <a:xfrm flipH="1">
            <a:off x="9693271" y="3109719"/>
            <a:ext cx="1230846" cy="2014731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>
            <a:spLocks/>
          </p:cNvSpPr>
          <p:nvPr/>
        </p:nvSpPr>
        <p:spPr>
          <a:xfrm>
            <a:off x="11211738" y="3474361"/>
            <a:ext cx="1255480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is wealth distributed around the world?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84" name="Straight Connector 83"/>
          <p:cNvCxnSpPr>
            <a:stCxn id="82" idx="1"/>
            <a:endCxn id="66" idx="3"/>
          </p:cNvCxnSpPr>
          <p:nvPr/>
        </p:nvCxnSpPr>
        <p:spPr>
          <a:xfrm flipH="1">
            <a:off x="9693271" y="3774443"/>
            <a:ext cx="1518467" cy="1350007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>
            <a:spLocks/>
          </p:cNvSpPr>
          <p:nvPr/>
        </p:nvSpPr>
        <p:spPr>
          <a:xfrm>
            <a:off x="11207766" y="4122060"/>
            <a:ext cx="1255480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drives international migration?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88" name="Straight Connector 87"/>
          <p:cNvCxnSpPr>
            <a:stCxn id="87" idx="1"/>
            <a:endCxn id="66" idx="3"/>
          </p:cNvCxnSpPr>
          <p:nvPr/>
        </p:nvCxnSpPr>
        <p:spPr>
          <a:xfrm flipH="1">
            <a:off x="9693271" y="4422142"/>
            <a:ext cx="1514495" cy="702308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>
            <a:spLocks/>
          </p:cNvSpPr>
          <p:nvPr/>
        </p:nvSpPr>
        <p:spPr>
          <a:xfrm>
            <a:off x="10643933" y="4846720"/>
            <a:ext cx="2079456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strategies can we use to reduce the development gap?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92" name="Straight Connector 91"/>
          <p:cNvCxnSpPr>
            <a:stCxn id="91" idx="1"/>
            <a:endCxn id="66" idx="3"/>
          </p:cNvCxnSpPr>
          <p:nvPr/>
        </p:nvCxnSpPr>
        <p:spPr>
          <a:xfrm flipH="1">
            <a:off x="9693271" y="5062164"/>
            <a:ext cx="950662" cy="62286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>
            <a:spLocks/>
          </p:cNvSpPr>
          <p:nvPr/>
        </p:nvSpPr>
        <p:spPr>
          <a:xfrm>
            <a:off x="11375882" y="5554932"/>
            <a:ext cx="1255480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Where is Nigeria?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96" name="Straight Connector 95"/>
          <p:cNvCxnSpPr>
            <a:stCxn id="95" idx="1"/>
            <a:endCxn id="28" idx="0"/>
          </p:cNvCxnSpPr>
          <p:nvPr/>
        </p:nvCxnSpPr>
        <p:spPr>
          <a:xfrm flipH="1">
            <a:off x="11130179" y="5685737"/>
            <a:ext cx="245703" cy="441564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>
            <a:spLocks/>
          </p:cNvSpPr>
          <p:nvPr/>
        </p:nvSpPr>
        <p:spPr>
          <a:xfrm>
            <a:off x="11947676" y="5958599"/>
            <a:ext cx="869408" cy="1277273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has Nigeria’s economy changed over the last decade?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sp>
        <p:nvSpPr>
          <p:cNvPr id="101" name="TextBox 100"/>
          <p:cNvSpPr txBox="1">
            <a:spLocks/>
          </p:cNvSpPr>
          <p:nvPr/>
        </p:nvSpPr>
        <p:spPr>
          <a:xfrm>
            <a:off x="9807709" y="5339812"/>
            <a:ext cx="1169344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is Nigeria connected to the wider world?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02" name="Straight Connector 101"/>
          <p:cNvCxnSpPr>
            <a:stCxn id="100" idx="1"/>
            <a:endCxn id="28" idx="3"/>
          </p:cNvCxnSpPr>
          <p:nvPr/>
        </p:nvCxnSpPr>
        <p:spPr>
          <a:xfrm flipH="1" flipV="1">
            <a:off x="11787399" y="6451151"/>
            <a:ext cx="160277" cy="146085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3"/>
            <a:endCxn id="28" idx="0"/>
          </p:cNvCxnSpPr>
          <p:nvPr/>
        </p:nvCxnSpPr>
        <p:spPr>
          <a:xfrm>
            <a:off x="10977053" y="5639894"/>
            <a:ext cx="153126" cy="487407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>
            <a:spLocks/>
          </p:cNvSpPr>
          <p:nvPr/>
        </p:nvSpPr>
        <p:spPr>
          <a:xfrm>
            <a:off x="9200298" y="6896598"/>
            <a:ext cx="1127212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are TNCs?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10" name="Straight Connector 109"/>
          <p:cNvCxnSpPr>
            <a:stCxn id="109" idx="0"/>
            <a:endCxn id="28" idx="2"/>
          </p:cNvCxnSpPr>
          <p:nvPr/>
        </p:nvCxnSpPr>
        <p:spPr>
          <a:xfrm flipV="1">
            <a:off x="9763904" y="6775000"/>
            <a:ext cx="1366275" cy="121598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>
            <a:spLocks/>
          </p:cNvSpPr>
          <p:nvPr/>
        </p:nvSpPr>
        <p:spPr>
          <a:xfrm>
            <a:off x="9338104" y="7463968"/>
            <a:ext cx="1423394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have TNCs created opportunities and challenges in Nigeria?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sp>
        <p:nvSpPr>
          <p:cNvPr id="115" name="TextBox 114"/>
          <p:cNvSpPr txBox="1">
            <a:spLocks/>
          </p:cNvSpPr>
          <p:nvPr/>
        </p:nvSpPr>
        <p:spPr>
          <a:xfrm>
            <a:off x="9846596" y="8682200"/>
            <a:ext cx="165911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has international aid been used in Nigeria?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38" name="Straight Connector 137"/>
          <p:cNvCxnSpPr>
            <a:stCxn id="114" idx="0"/>
            <a:endCxn id="28" idx="2"/>
          </p:cNvCxnSpPr>
          <p:nvPr/>
        </p:nvCxnSpPr>
        <p:spPr>
          <a:xfrm flipV="1">
            <a:off x="10049801" y="6775000"/>
            <a:ext cx="1080378" cy="688968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5" idx="0"/>
            <a:endCxn id="28" idx="2"/>
          </p:cNvCxnSpPr>
          <p:nvPr/>
        </p:nvCxnSpPr>
        <p:spPr>
          <a:xfrm flipV="1">
            <a:off x="10676151" y="6775000"/>
            <a:ext cx="454028" cy="1907200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>
            <a:spLocks/>
          </p:cNvSpPr>
          <p:nvPr/>
        </p:nvSpPr>
        <p:spPr>
          <a:xfrm>
            <a:off x="11683661" y="7338558"/>
            <a:ext cx="1216730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are environmental issues in Nigeria managed?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sp>
        <p:nvSpPr>
          <p:cNvPr id="158" name="TextBox 157"/>
          <p:cNvSpPr txBox="1">
            <a:spLocks/>
          </p:cNvSpPr>
          <p:nvPr/>
        </p:nvSpPr>
        <p:spPr>
          <a:xfrm>
            <a:off x="10938489" y="8242361"/>
            <a:ext cx="1524757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is the quality of life like in Nigeria?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59" name="Straight Connector 158"/>
          <p:cNvCxnSpPr>
            <a:stCxn id="158" idx="0"/>
            <a:endCxn id="28" idx="2"/>
          </p:cNvCxnSpPr>
          <p:nvPr/>
        </p:nvCxnSpPr>
        <p:spPr>
          <a:xfrm flipH="1" flipV="1">
            <a:off x="11130179" y="6775000"/>
            <a:ext cx="570689" cy="1467361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0" idx="0"/>
            <a:endCxn id="28" idx="2"/>
          </p:cNvCxnSpPr>
          <p:nvPr/>
        </p:nvCxnSpPr>
        <p:spPr>
          <a:xfrm flipH="1" flipV="1">
            <a:off x="11130179" y="6775000"/>
            <a:ext cx="1161847" cy="563558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>
            <a:spLocks/>
          </p:cNvSpPr>
          <p:nvPr/>
        </p:nvSpPr>
        <p:spPr>
          <a:xfrm>
            <a:off x="8320310" y="8203813"/>
            <a:ext cx="142513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is a post-industrial economy?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66" name="Straight Connector 165"/>
          <p:cNvCxnSpPr>
            <a:stCxn id="29" idx="2"/>
            <a:endCxn id="165" idx="0"/>
          </p:cNvCxnSpPr>
          <p:nvPr/>
        </p:nvCxnSpPr>
        <p:spPr>
          <a:xfrm>
            <a:off x="8375655" y="7898314"/>
            <a:ext cx="657220" cy="305499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>
            <a:spLocks/>
          </p:cNvSpPr>
          <p:nvPr/>
        </p:nvSpPr>
        <p:spPr>
          <a:xfrm>
            <a:off x="7639861" y="8935412"/>
            <a:ext cx="142513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are science and business parks?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72" name="Straight Connector 171"/>
          <p:cNvCxnSpPr>
            <a:stCxn id="29" idx="2"/>
            <a:endCxn id="171" idx="0"/>
          </p:cNvCxnSpPr>
          <p:nvPr/>
        </p:nvCxnSpPr>
        <p:spPr>
          <a:xfrm flipH="1">
            <a:off x="8352426" y="7898314"/>
            <a:ext cx="23229" cy="1037098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>
            <a:spLocks/>
          </p:cNvSpPr>
          <p:nvPr/>
        </p:nvSpPr>
        <p:spPr>
          <a:xfrm>
            <a:off x="6189438" y="8438953"/>
            <a:ext cx="1528996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are the environmental impacts of industry in the UK?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78" name="Straight Connector 177"/>
          <p:cNvCxnSpPr>
            <a:stCxn id="29" idx="2"/>
            <a:endCxn id="177" idx="3"/>
          </p:cNvCxnSpPr>
          <p:nvPr/>
        </p:nvCxnSpPr>
        <p:spPr>
          <a:xfrm flipH="1">
            <a:off x="7718434" y="7898314"/>
            <a:ext cx="657221" cy="840721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>
            <a:spLocks/>
          </p:cNvSpPr>
          <p:nvPr/>
        </p:nvSpPr>
        <p:spPr>
          <a:xfrm>
            <a:off x="5805898" y="7740517"/>
            <a:ext cx="1426025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has the rural landscape in the UK changed?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83" name="Straight Connector 182"/>
          <p:cNvCxnSpPr>
            <a:stCxn id="29" idx="1"/>
            <a:endCxn id="182" idx="3"/>
          </p:cNvCxnSpPr>
          <p:nvPr/>
        </p:nvCxnSpPr>
        <p:spPr>
          <a:xfrm flipH="1">
            <a:off x="7231923" y="7574465"/>
            <a:ext cx="486511" cy="466134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>
            <a:spLocks/>
          </p:cNvSpPr>
          <p:nvPr/>
        </p:nvSpPr>
        <p:spPr>
          <a:xfrm>
            <a:off x="5719537" y="6935790"/>
            <a:ext cx="1426025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is transport infrastructure in the UK changing?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89" name="Straight Connector 188"/>
          <p:cNvCxnSpPr>
            <a:stCxn id="29" idx="1"/>
            <a:endCxn id="188" idx="3"/>
          </p:cNvCxnSpPr>
          <p:nvPr/>
        </p:nvCxnSpPr>
        <p:spPr>
          <a:xfrm flipH="1" flipV="1">
            <a:off x="7145562" y="7235872"/>
            <a:ext cx="572872" cy="338593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>
            <a:spLocks/>
          </p:cNvSpPr>
          <p:nvPr/>
        </p:nvSpPr>
        <p:spPr>
          <a:xfrm>
            <a:off x="5487886" y="6281969"/>
            <a:ext cx="1426025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What is the North/South divide?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195" name="Straight Connector 194"/>
          <p:cNvCxnSpPr>
            <a:stCxn id="29" idx="1"/>
            <a:endCxn id="194" idx="3"/>
          </p:cNvCxnSpPr>
          <p:nvPr/>
        </p:nvCxnSpPr>
        <p:spPr>
          <a:xfrm flipH="1" flipV="1">
            <a:off x="6913911" y="6497413"/>
            <a:ext cx="804523" cy="1077052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>
            <a:spLocks/>
          </p:cNvSpPr>
          <p:nvPr/>
        </p:nvSpPr>
        <p:spPr>
          <a:xfrm>
            <a:off x="6903200" y="6215702"/>
            <a:ext cx="1326292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7030A0"/>
                </a:solidFill>
                <a:uFillTx/>
              </a:rPr>
              <a:t>How is the UK connected to the wider world?</a:t>
            </a:r>
            <a:endParaRPr lang="en-GB" sz="1100" dirty="0">
              <a:solidFill>
                <a:srgbClr val="7030A0"/>
              </a:solidFill>
              <a:uFillTx/>
            </a:endParaRPr>
          </a:p>
        </p:txBody>
      </p:sp>
      <p:cxnSp>
        <p:nvCxnSpPr>
          <p:cNvPr id="200" name="Straight Connector 199"/>
          <p:cNvCxnSpPr>
            <a:stCxn id="29" idx="0"/>
            <a:endCxn id="199" idx="2"/>
          </p:cNvCxnSpPr>
          <p:nvPr/>
        </p:nvCxnSpPr>
        <p:spPr>
          <a:xfrm flipH="1" flipV="1">
            <a:off x="7566346" y="6815866"/>
            <a:ext cx="809309" cy="434749"/>
          </a:xfrm>
          <a:prstGeom prst="line">
            <a:avLst/>
          </a:prstGeom>
          <a:ln w="19050">
            <a:solidFill>
              <a:srgbClr val="7030A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>
            <a:spLocks/>
          </p:cNvSpPr>
          <p:nvPr/>
        </p:nvSpPr>
        <p:spPr>
          <a:xfrm>
            <a:off x="5123625" y="170647"/>
            <a:ext cx="1426025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How is the global population changing?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212" name="TextBox 211"/>
          <p:cNvSpPr txBox="1">
            <a:spLocks/>
          </p:cNvSpPr>
          <p:nvPr/>
        </p:nvSpPr>
        <p:spPr>
          <a:xfrm>
            <a:off x="3667642" y="213423"/>
            <a:ext cx="1426025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is urbanisation?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213" name="TextBox 212"/>
          <p:cNvSpPr txBox="1">
            <a:spLocks/>
          </p:cNvSpPr>
          <p:nvPr/>
        </p:nvSpPr>
        <p:spPr>
          <a:xfrm>
            <a:off x="2147148" y="87597"/>
            <a:ext cx="1426025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are megacities and </a:t>
            </a:r>
            <a:r>
              <a:rPr lang="en-GB" sz="1100" dirty="0">
                <a:solidFill>
                  <a:schemeClr val="accent4">
                    <a:lumMod val="50000"/>
                  </a:schemeClr>
                </a:solidFill>
                <a:uFillTx/>
              </a:rPr>
              <a:t>w</a:t>
            </a:r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here are they?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14" name="Straight Connector 213"/>
          <p:cNvCxnSpPr>
            <a:stCxn id="36" idx="0"/>
            <a:endCxn id="211" idx="2"/>
          </p:cNvCxnSpPr>
          <p:nvPr/>
        </p:nvCxnSpPr>
        <p:spPr>
          <a:xfrm flipV="1">
            <a:off x="4324863" y="601534"/>
            <a:ext cx="1511775" cy="306071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36" idx="0"/>
            <a:endCxn id="212" idx="2"/>
          </p:cNvCxnSpPr>
          <p:nvPr/>
        </p:nvCxnSpPr>
        <p:spPr>
          <a:xfrm flipV="1">
            <a:off x="4324863" y="475033"/>
            <a:ext cx="55792" cy="432572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36" idx="0"/>
            <a:endCxn id="213" idx="2"/>
          </p:cNvCxnSpPr>
          <p:nvPr/>
        </p:nvCxnSpPr>
        <p:spPr>
          <a:xfrm flipH="1" flipV="1">
            <a:off x="2860161" y="518484"/>
            <a:ext cx="1464702" cy="389121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>
            <a:spLocks/>
          </p:cNvSpPr>
          <p:nvPr/>
        </p:nvSpPr>
        <p:spPr>
          <a:xfrm>
            <a:off x="98973" y="10482"/>
            <a:ext cx="1298385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are squatter settlements?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24" name="Straight Connector 223"/>
          <p:cNvCxnSpPr>
            <a:stCxn id="36" idx="1"/>
            <a:endCxn id="223" idx="3"/>
          </p:cNvCxnSpPr>
          <p:nvPr/>
        </p:nvCxnSpPr>
        <p:spPr>
          <a:xfrm flipH="1" flipV="1">
            <a:off x="1397358" y="225926"/>
            <a:ext cx="2270284" cy="1005529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>
            <a:spLocks/>
          </p:cNvSpPr>
          <p:nvPr/>
        </p:nvSpPr>
        <p:spPr>
          <a:xfrm>
            <a:off x="516014" y="496716"/>
            <a:ext cx="1298385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Where is Mumbai?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31" name="Straight Connector 230"/>
          <p:cNvCxnSpPr>
            <a:stCxn id="36" idx="1"/>
            <a:endCxn id="230" idx="3"/>
          </p:cNvCxnSpPr>
          <p:nvPr/>
        </p:nvCxnSpPr>
        <p:spPr>
          <a:xfrm flipH="1" flipV="1">
            <a:off x="1814399" y="627521"/>
            <a:ext cx="1853243" cy="603934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>
            <a:spLocks/>
          </p:cNvSpPr>
          <p:nvPr/>
        </p:nvSpPr>
        <p:spPr>
          <a:xfrm>
            <a:off x="184641" y="828001"/>
            <a:ext cx="1634777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is driving urbanisation in Mumbai?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35" name="Straight Connector 234"/>
          <p:cNvCxnSpPr>
            <a:stCxn id="36" idx="1"/>
            <a:endCxn id="234" idx="3"/>
          </p:cNvCxnSpPr>
          <p:nvPr/>
        </p:nvCxnSpPr>
        <p:spPr>
          <a:xfrm flipH="1" flipV="1">
            <a:off x="1819418" y="1043445"/>
            <a:ext cx="1848224" cy="18801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>
            <a:spLocks/>
          </p:cNvSpPr>
          <p:nvPr/>
        </p:nvSpPr>
        <p:spPr>
          <a:xfrm>
            <a:off x="352744" y="1231455"/>
            <a:ext cx="2208259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social and economic challenges are there in Mumbai?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39" name="Straight Connector 238"/>
          <p:cNvCxnSpPr>
            <a:stCxn id="36" idx="1"/>
            <a:endCxn id="238" idx="3"/>
          </p:cNvCxnSpPr>
          <p:nvPr/>
        </p:nvCxnSpPr>
        <p:spPr>
          <a:xfrm flipH="1">
            <a:off x="2561003" y="1231455"/>
            <a:ext cx="1106639" cy="215444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>
            <a:spLocks/>
          </p:cNvSpPr>
          <p:nvPr/>
        </p:nvSpPr>
        <p:spPr>
          <a:xfrm>
            <a:off x="2142122" y="1687428"/>
            <a:ext cx="1944400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How is Mumbai’s environment being improved?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52" name="Straight Connector 251"/>
          <p:cNvCxnSpPr>
            <a:stCxn id="36" idx="1"/>
            <a:endCxn id="251" idx="0"/>
          </p:cNvCxnSpPr>
          <p:nvPr/>
        </p:nvCxnSpPr>
        <p:spPr>
          <a:xfrm flipH="1">
            <a:off x="3114322" y="1231455"/>
            <a:ext cx="553320" cy="455973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>
            <a:spLocks/>
          </p:cNvSpPr>
          <p:nvPr/>
        </p:nvSpPr>
        <p:spPr>
          <a:xfrm>
            <a:off x="5348252" y="944509"/>
            <a:ext cx="1199815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How is urban planning affecting the Dharavi Slum in Mumbai?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90" name="Straight Connector 289"/>
          <p:cNvCxnSpPr>
            <a:stCxn id="36" idx="3"/>
            <a:endCxn id="289" idx="1"/>
          </p:cNvCxnSpPr>
          <p:nvPr/>
        </p:nvCxnSpPr>
        <p:spPr>
          <a:xfrm>
            <a:off x="4982083" y="1231455"/>
            <a:ext cx="366169" cy="97775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/>
          <p:cNvSpPr txBox="1">
            <a:spLocks/>
          </p:cNvSpPr>
          <p:nvPr/>
        </p:nvSpPr>
        <p:spPr>
          <a:xfrm>
            <a:off x="2871601" y="2171190"/>
            <a:ext cx="2133726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Where do people live in the UK?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92" name="Straight Connector 291"/>
          <p:cNvCxnSpPr>
            <a:stCxn id="294" idx="2"/>
            <a:endCxn id="19" idx="0"/>
          </p:cNvCxnSpPr>
          <p:nvPr/>
        </p:nvCxnSpPr>
        <p:spPr>
          <a:xfrm>
            <a:off x="8084219" y="1692703"/>
            <a:ext cx="251232" cy="148751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>
            <a:spLocks/>
          </p:cNvSpPr>
          <p:nvPr/>
        </p:nvSpPr>
        <p:spPr>
          <a:xfrm>
            <a:off x="7017356" y="1431093"/>
            <a:ext cx="2133726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is urban sustainability?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298" name="TextBox 297"/>
          <p:cNvSpPr txBox="1">
            <a:spLocks/>
          </p:cNvSpPr>
          <p:nvPr/>
        </p:nvSpPr>
        <p:spPr>
          <a:xfrm>
            <a:off x="9713701" y="1432977"/>
            <a:ext cx="2133726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Why is Freiburg an excellent example of a ‘sustainable city’?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299" name="Straight Connector 298"/>
          <p:cNvCxnSpPr>
            <a:stCxn id="298" idx="1"/>
            <a:endCxn id="19" idx="3"/>
          </p:cNvCxnSpPr>
          <p:nvPr/>
        </p:nvCxnSpPr>
        <p:spPr>
          <a:xfrm flipH="1">
            <a:off x="8992671" y="1648421"/>
            <a:ext cx="721030" cy="516883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>
            <a:spLocks/>
          </p:cNvSpPr>
          <p:nvPr/>
        </p:nvSpPr>
        <p:spPr>
          <a:xfrm>
            <a:off x="9734021" y="2093681"/>
            <a:ext cx="2269601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strategies can be used to sustainably manage traffic in cities?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303" name="Straight Connector 302"/>
          <p:cNvCxnSpPr>
            <a:stCxn id="302" idx="1"/>
            <a:endCxn id="19" idx="3"/>
          </p:cNvCxnSpPr>
          <p:nvPr/>
        </p:nvCxnSpPr>
        <p:spPr>
          <a:xfrm flipH="1" flipV="1">
            <a:off x="8992671" y="2165304"/>
            <a:ext cx="741350" cy="143821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>
            <a:spLocks/>
          </p:cNvSpPr>
          <p:nvPr/>
        </p:nvSpPr>
        <p:spPr>
          <a:xfrm>
            <a:off x="491918" y="1959194"/>
            <a:ext cx="1411863" cy="26897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Where is London?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314" name="TextBox 313"/>
          <p:cNvSpPr txBox="1">
            <a:spLocks/>
          </p:cNvSpPr>
          <p:nvPr/>
        </p:nvSpPr>
        <p:spPr>
          <a:xfrm>
            <a:off x="98311" y="2268998"/>
            <a:ext cx="1735322" cy="2616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Why is London important?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316" name="TextBox 315"/>
          <p:cNvSpPr txBox="1">
            <a:spLocks/>
          </p:cNvSpPr>
          <p:nvPr/>
        </p:nvSpPr>
        <p:spPr>
          <a:xfrm>
            <a:off x="106204" y="2607065"/>
            <a:ext cx="1735322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How has London undergone significant urban change?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320" name="TextBox 319"/>
          <p:cNvSpPr txBox="1">
            <a:spLocks/>
          </p:cNvSpPr>
          <p:nvPr/>
        </p:nvSpPr>
        <p:spPr>
          <a:xfrm>
            <a:off x="207217" y="3240636"/>
            <a:ext cx="1735322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opportunities are there in London following urban change?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321" name="Straight Connector 320"/>
          <p:cNvCxnSpPr>
            <a:stCxn id="25" idx="1"/>
            <a:endCxn id="320" idx="3"/>
          </p:cNvCxnSpPr>
          <p:nvPr/>
        </p:nvCxnSpPr>
        <p:spPr>
          <a:xfrm flipH="1">
            <a:off x="1942539" y="2901949"/>
            <a:ext cx="1394537" cy="638769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>
            <a:spLocks/>
          </p:cNvSpPr>
          <p:nvPr/>
        </p:nvSpPr>
        <p:spPr>
          <a:xfrm>
            <a:off x="1050050" y="4018282"/>
            <a:ext cx="1528697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What are the environmental challenges in London?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sp>
        <p:nvSpPr>
          <p:cNvPr id="333" name="TextBox 332"/>
          <p:cNvSpPr txBox="1">
            <a:spLocks/>
          </p:cNvSpPr>
          <p:nvPr/>
        </p:nvSpPr>
        <p:spPr>
          <a:xfrm>
            <a:off x="3487208" y="3945084"/>
            <a:ext cx="1244519" cy="938719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Which area of London has undergone significant regeneration?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334" name="Straight Connector 333"/>
          <p:cNvCxnSpPr>
            <a:stCxn id="25" idx="2"/>
            <a:endCxn id="333" idx="0"/>
          </p:cNvCxnSpPr>
          <p:nvPr/>
        </p:nvCxnSpPr>
        <p:spPr>
          <a:xfrm>
            <a:off x="3994297" y="3225798"/>
            <a:ext cx="115171" cy="71928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/>
          <p:cNvSpPr txBox="1">
            <a:spLocks/>
          </p:cNvSpPr>
          <p:nvPr/>
        </p:nvSpPr>
        <p:spPr>
          <a:xfrm>
            <a:off x="4447401" y="3355525"/>
            <a:ext cx="1929297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How has the regeneration of London provided opportunities and challenges?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338" name="Straight Connector 337"/>
          <p:cNvCxnSpPr>
            <a:stCxn id="25" idx="2"/>
            <a:endCxn id="337" idx="1"/>
          </p:cNvCxnSpPr>
          <p:nvPr/>
        </p:nvCxnSpPr>
        <p:spPr>
          <a:xfrm>
            <a:off x="3994297" y="3225798"/>
            <a:ext cx="453104" cy="429809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TextBox 341"/>
          <p:cNvSpPr txBox="1">
            <a:spLocks/>
          </p:cNvSpPr>
          <p:nvPr/>
        </p:nvSpPr>
        <p:spPr>
          <a:xfrm>
            <a:off x="2528379" y="3815357"/>
            <a:ext cx="1155616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4">
                    <a:lumMod val="50000"/>
                  </a:schemeClr>
                </a:solidFill>
                <a:uFillTx/>
              </a:rPr>
              <a:t>Why is there social inequality in London?</a:t>
            </a:r>
            <a:endParaRPr lang="en-GB" sz="1100" dirty="0">
              <a:solidFill>
                <a:schemeClr val="accent4">
                  <a:lumMod val="50000"/>
                </a:schemeClr>
              </a:solidFill>
              <a:uFillTx/>
            </a:endParaRPr>
          </a:p>
        </p:txBody>
      </p:sp>
      <p:cxnSp>
        <p:nvCxnSpPr>
          <p:cNvPr id="343" name="Straight Connector 342"/>
          <p:cNvCxnSpPr>
            <a:stCxn id="25" idx="2"/>
            <a:endCxn id="342" idx="0"/>
          </p:cNvCxnSpPr>
          <p:nvPr/>
        </p:nvCxnSpPr>
        <p:spPr>
          <a:xfrm flipH="1">
            <a:off x="3106187" y="3225798"/>
            <a:ext cx="888110" cy="589559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/>
          <p:cNvSpPr txBox="1">
            <a:spLocks/>
          </p:cNvSpPr>
          <p:nvPr/>
        </p:nvSpPr>
        <p:spPr>
          <a:xfrm>
            <a:off x="2901936" y="5043797"/>
            <a:ext cx="2088477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How are resources (food, water and energy) distributed around the world?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48" name="Straight Connector 347"/>
          <p:cNvCxnSpPr>
            <a:stCxn id="40" idx="0"/>
            <a:endCxn id="347" idx="1"/>
          </p:cNvCxnSpPr>
          <p:nvPr/>
        </p:nvCxnSpPr>
        <p:spPr>
          <a:xfrm flipV="1">
            <a:off x="1681845" y="5343879"/>
            <a:ext cx="1220091" cy="625120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TextBox 350"/>
          <p:cNvSpPr txBox="1">
            <a:spLocks/>
          </p:cNvSpPr>
          <p:nvPr/>
        </p:nvSpPr>
        <p:spPr>
          <a:xfrm>
            <a:off x="1397358" y="4803684"/>
            <a:ext cx="1124554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Where does food in the UK come from?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84" name="Straight Connector 383"/>
          <p:cNvCxnSpPr>
            <a:stCxn id="40" idx="0"/>
            <a:endCxn id="351" idx="2"/>
          </p:cNvCxnSpPr>
          <p:nvPr/>
        </p:nvCxnSpPr>
        <p:spPr>
          <a:xfrm flipV="1">
            <a:off x="1681845" y="5403848"/>
            <a:ext cx="277790" cy="565151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>
            <a:spLocks/>
          </p:cNvSpPr>
          <p:nvPr/>
        </p:nvSpPr>
        <p:spPr>
          <a:xfrm>
            <a:off x="42084" y="4321199"/>
            <a:ext cx="1232013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Where does water in the UK come from?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sp>
        <p:nvSpPr>
          <p:cNvPr id="386" name="TextBox 385"/>
          <p:cNvSpPr txBox="1">
            <a:spLocks/>
          </p:cNvSpPr>
          <p:nvPr/>
        </p:nvSpPr>
        <p:spPr>
          <a:xfrm>
            <a:off x="53680" y="5337350"/>
            <a:ext cx="1028975" cy="769441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Where does energy in the UK come from?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87" name="Straight Connector 386"/>
          <p:cNvCxnSpPr>
            <a:stCxn id="40" idx="0"/>
            <a:endCxn id="385" idx="2"/>
          </p:cNvCxnSpPr>
          <p:nvPr/>
        </p:nvCxnSpPr>
        <p:spPr>
          <a:xfrm flipH="1" flipV="1">
            <a:off x="658091" y="4921363"/>
            <a:ext cx="1023754" cy="1047636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40" idx="0"/>
            <a:endCxn id="386" idx="3"/>
          </p:cNvCxnSpPr>
          <p:nvPr/>
        </p:nvCxnSpPr>
        <p:spPr>
          <a:xfrm flipH="1" flipV="1">
            <a:off x="1082655" y="5722071"/>
            <a:ext cx="599190" cy="246928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TextBox 388"/>
          <p:cNvSpPr txBox="1">
            <a:spLocks/>
          </p:cNvSpPr>
          <p:nvPr/>
        </p:nvSpPr>
        <p:spPr>
          <a:xfrm>
            <a:off x="49853" y="7417801"/>
            <a:ext cx="1500334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is the global demand for food?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90" name="Straight Connector 389"/>
          <p:cNvCxnSpPr>
            <a:stCxn id="38" idx="1"/>
            <a:endCxn id="389" idx="3"/>
          </p:cNvCxnSpPr>
          <p:nvPr/>
        </p:nvCxnSpPr>
        <p:spPr>
          <a:xfrm flipH="1">
            <a:off x="1550187" y="7416668"/>
            <a:ext cx="1564492" cy="216577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/>
          <p:cNvSpPr txBox="1">
            <a:spLocks/>
          </p:cNvSpPr>
          <p:nvPr/>
        </p:nvSpPr>
        <p:spPr>
          <a:xfrm>
            <a:off x="748165" y="8466756"/>
            <a:ext cx="1500334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are the impacts of food insecurity?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sp>
        <p:nvSpPr>
          <p:cNvPr id="392" name="TextBox 391"/>
          <p:cNvSpPr txBox="1">
            <a:spLocks/>
          </p:cNvSpPr>
          <p:nvPr/>
        </p:nvSpPr>
        <p:spPr>
          <a:xfrm>
            <a:off x="-111860" y="6727694"/>
            <a:ext cx="1539901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is resource security?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93" name="Straight Connector 392"/>
          <p:cNvCxnSpPr>
            <a:stCxn id="40" idx="1"/>
            <a:endCxn id="392" idx="0"/>
          </p:cNvCxnSpPr>
          <p:nvPr/>
        </p:nvCxnSpPr>
        <p:spPr>
          <a:xfrm flipH="1">
            <a:off x="658091" y="6292849"/>
            <a:ext cx="366533" cy="434845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/>
          <p:cNvSpPr txBox="1">
            <a:spLocks/>
          </p:cNvSpPr>
          <p:nvPr/>
        </p:nvSpPr>
        <p:spPr>
          <a:xfrm>
            <a:off x="1242653" y="6850374"/>
            <a:ext cx="1539901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is the difference between agribusiness and organic farming?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95" name="Straight Connector 394"/>
          <p:cNvCxnSpPr>
            <a:stCxn id="40" idx="2"/>
            <a:endCxn id="394" idx="0"/>
          </p:cNvCxnSpPr>
          <p:nvPr/>
        </p:nvCxnSpPr>
        <p:spPr>
          <a:xfrm>
            <a:off x="1681845" y="6616698"/>
            <a:ext cx="330759" cy="233676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/>
          <p:cNvSpPr txBox="1">
            <a:spLocks/>
          </p:cNvSpPr>
          <p:nvPr/>
        </p:nvSpPr>
        <p:spPr>
          <a:xfrm>
            <a:off x="106570" y="7958830"/>
            <a:ext cx="2237509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parts of the world experience food insecurity and why?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397" name="Straight Connector 396"/>
          <p:cNvCxnSpPr>
            <a:stCxn id="38" idx="1"/>
            <a:endCxn id="396" idx="0"/>
          </p:cNvCxnSpPr>
          <p:nvPr/>
        </p:nvCxnSpPr>
        <p:spPr>
          <a:xfrm flipH="1">
            <a:off x="1225325" y="7416668"/>
            <a:ext cx="1889354" cy="542162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stCxn id="38" idx="2"/>
            <a:endCxn id="391" idx="3"/>
          </p:cNvCxnSpPr>
          <p:nvPr/>
        </p:nvCxnSpPr>
        <p:spPr>
          <a:xfrm flipH="1">
            <a:off x="2248499" y="7740517"/>
            <a:ext cx="1523401" cy="941683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/>
          <p:cNvSpPr txBox="1">
            <a:spLocks/>
          </p:cNvSpPr>
          <p:nvPr/>
        </p:nvSpPr>
        <p:spPr>
          <a:xfrm>
            <a:off x="1589426" y="9033100"/>
            <a:ext cx="1774339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strategies can we use to increase food supply?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sp>
        <p:nvSpPr>
          <p:cNvPr id="400" name="TextBox 399"/>
          <p:cNvSpPr txBox="1">
            <a:spLocks/>
          </p:cNvSpPr>
          <p:nvPr/>
        </p:nvSpPr>
        <p:spPr>
          <a:xfrm>
            <a:off x="3170145" y="8432276"/>
            <a:ext cx="1655224" cy="430887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is the Indus Basin Irrigation System?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401" name="Straight Connector 400"/>
          <p:cNvCxnSpPr>
            <a:stCxn id="38" idx="2"/>
            <a:endCxn id="400" idx="0"/>
          </p:cNvCxnSpPr>
          <p:nvPr/>
        </p:nvCxnSpPr>
        <p:spPr>
          <a:xfrm>
            <a:off x="3771900" y="7740517"/>
            <a:ext cx="225857" cy="691759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TextBox 401"/>
          <p:cNvSpPr txBox="1">
            <a:spLocks/>
          </p:cNvSpPr>
          <p:nvPr/>
        </p:nvSpPr>
        <p:spPr>
          <a:xfrm>
            <a:off x="3395558" y="9149906"/>
            <a:ext cx="1811579" cy="400110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dirty="0" smtClean="0">
                <a:solidFill>
                  <a:srgbClr val="00B0F0"/>
                </a:solidFill>
                <a:uFillTx/>
              </a:rPr>
              <a:t>How has the IBIS created opportunities and challenges?</a:t>
            </a:r>
            <a:endParaRPr lang="en-GB" sz="10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403" name="Straight Connector 402"/>
          <p:cNvCxnSpPr>
            <a:stCxn id="402" idx="0"/>
            <a:endCxn id="400" idx="2"/>
          </p:cNvCxnSpPr>
          <p:nvPr/>
        </p:nvCxnSpPr>
        <p:spPr>
          <a:xfrm flipH="1" flipV="1">
            <a:off x="3997757" y="8863163"/>
            <a:ext cx="303591" cy="286743"/>
          </a:xfrm>
          <a:prstGeom prst="line">
            <a:avLst/>
          </a:prstGeom>
          <a:ln w="9525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TextBox 403"/>
          <p:cNvSpPr txBox="1">
            <a:spLocks/>
          </p:cNvSpPr>
          <p:nvPr/>
        </p:nvSpPr>
        <p:spPr>
          <a:xfrm>
            <a:off x="4797834" y="8382118"/>
            <a:ext cx="1100835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How can food be produced sustainably?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405" name="Straight Connector 404"/>
          <p:cNvCxnSpPr>
            <a:stCxn id="38" idx="3"/>
            <a:endCxn id="404" idx="1"/>
          </p:cNvCxnSpPr>
          <p:nvPr/>
        </p:nvCxnSpPr>
        <p:spPr>
          <a:xfrm>
            <a:off x="4429120" y="7416668"/>
            <a:ext cx="368714" cy="1265532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>
            <a:spLocks/>
          </p:cNvSpPr>
          <p:nvPr/>
        </p:nvSpPr>
        <p:spPr>
          <a:xfrm>
            <a:off x="4768969" y="7565850"/>
            <a:ext cx="1100835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How can we reduce food waste?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409" name="Straight Connector 408"/>
          <p:cNvCxnSpPr>
            <a:stCxn id="38" idx="3"/>
            <a:endCxn id="408" idx="1"/>
          </p:cNvCxnSpPr>
          <p:nvPr/>
        </p:nvCxnSpPr>
        <p:spPr>
          <a:xfrm>
            <a:off x="4429120" y="7416668"/>
            <a:ext cx="339849" cy="449264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TextBox 417"/>
          <p:cNvSpPr txBox="1">
            <a:spLocks/>
          </p:cNvSpPr>
          <p:nvPr/>
        </p:nvSpPr>
        <p:spPr>
          <a:xfrm>
            <a:off x="4724018" y="6629268"/>
            <a:ext cx="946036" cy="600164"/>
          </a:xfrm>
          <a:prstGeom prst="rect">
            <a:avLst/>
          </a:prstGeom>
          <a:noFill/>
          <a:ln cap="rnd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dirty="0" smtClean="0">
                <a:solidFill>
                  <a:srgbClr val="00B0F0"/>
                </a:solidFill>
                <a:uFillTx/>
              </a:rPr>
              <a:t>What are seasonal produce?</a:t>
            </a:r>
            <a:endParaRPr lang="en-GB" sz="1100" dirty="0">
              <a:solidFill>
                <a:srgbClr val="00B0F0"/>
              </a:solidFill>
              <a:uFillTx/>
            </a:endParaRPr>
          </a:p>
        </p:txBody>
      </p:sp>
      <p:cxnSp>
        <p:nvCxnSpPr>
          <p:cNvPr id="419" name="Straight Connector 418"/>
          <p:cNvCxnSpPr>
            <a:stCxn id="38" idx="3"/>
            <a:endCxn id="418" idx="1"/>
          </p:cNvCxnSpPr>
          <p:nvPr/>
        </p:nvCxnSpPr>
        <p:spPr>
          <a:xfrm flipV="1">
            <a:off x="4429120" y="6929350"/>
            <a:ext cx="294898" cy="487318"/>
          </a:xfrm>
          <a:prstGeom prst="line">
            <a:avLst/>
          </a:prstGeom>
          <a:ln w="19050">
            <a:solidFill>
              <a:srgbClr val="00B0F0"/>
            </a:solidFill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/>
          </p:cNvSpPr>
          <p:nvPr/>
        </p:nvSpPr>
        <p:spPr>
          <a:xfrm>
            <a:off x="95250" y="57151"/>
            <a:ext cx="3048008" cy="10675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1 (</a:t>
            </a:r>
            <a:r>
              <a:rPr lang="en-GB" sz="1400" b="1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0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(33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(25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(30 marks)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>
            <a:spLocks/>
          </p:cNvSpPr>
          <p:nvPr/>
        </p:nvSpPr>
        <p:spPr>
          <a:xfrm>
            <a:off x="95250" y="1247130"/>
            <a:ext cx="3048008" cy="26099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Challenge of Natural Hazards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Haiti (2010)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Japan (2011):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Show how the effects and responses to a tectonic hazard vary between two areas of contrasting levels of development.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Typhoon Haiyan (2013):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Understand the characteristics, effects and responses to this tropical storm in the Philippines.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Somerset Levels Flooding (2014):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the causes, social, economic and environmental impacts of the flooding. Explain how management strategies can reduce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>
            <a:spLocks/>
          </p:cNvSpPr>
          <p:nvPr/>
        </p:nvSpPr>
        <p:spPr>
          <a:xfrm>
            <a:off x="95250" y="3979523"/>
            <a:ext cx="3048008" cy="24877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Living World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Malaysian Tropical Rainforest: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Illustrate the causes of deforestation and the impacts.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Thar Desert, India: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Development opportunities  and challenges  (e.g. extreme temperatures, water supply and inaccessibility).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Sahel (sub-Saharan Africa):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Explain why this region is at risk from desertification and strategies to manage this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>
            <a:spLocks/>
          </p:cNvSpPr>
          <p:nvPr/>
        </p:nvSpPr>
        <p:spPr>
          <a:xfrm>
            <a:off x="95250" y="6589720"/>
            <a:ext cx="3048008" cy="2954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 Landscapes in the UK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Swanage,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landforms of coastal erosion and deposition along this coastline.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Lyme Regis,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and explain why and how this section of coastline is being managed.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River Tees, North East England: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the major landforms of erosion and deposition along its course (e.g. High Force waterfall).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 examples of a flood management scheme – Tees Barrage and/or the Yarm Flood Defences.</a:t>
            </a:r>
          </a:p>
        </p:txBody>
      </p:sp>
      <p:sp>
        <p:nvSpPr>
          <p:cNvPr id="8" name="Rounded Rectangle 7"/>
          <p:cNvSpPr>
            <a:spLocks/>
          </p:cNvSpPr>
          <p:nvPr/>
        </p:nvSpPr>
        <p:spPr>
          <a:xfrm>
            <a:off x="3267297" y="58479"/>
            <a:ext cx="3048008" cy="10675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1 (</a:t>
            </a:r>
            <a:r>
              <a:rPr lang="en-GB" sz="1400" b="1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0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(33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(25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(30 marks)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>
            <a:spLocks/>
          </p:cNvSpPr>
          <p:nvPr/>
        </p:nvSpPr>
        <p:spPr>
          <a:xfrm>
            <a:off x="3267297" y="1248458"/>
            <a:ext cx="3048008" cy="26099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Challenge of Natural Hazards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Haiti (2010)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Japan (2011):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Show how the effects and responses to a tectonic hazard vary between two areas of contrasting levels of development.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Typhoon Haiyan (2013):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Understand the characteristics, effects and responses to this tropical storm in the Philippines.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Somerset Levels Flooding (2014):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the causes, social, economic and environmental impacts of the flooding. Explain how management strategies can reduce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>
            <a:spLocks/>
          </p:cNvSpPr>
          <p:nvPr/>
        </p:nvSpPr>
        <p:spPr>
          <a:xfrm>
            <a:off x="3267297" y="3980851"/>
            <a:ext cx="3048008" cy="24877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Living World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Malaysian Tropical Rainforest: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Illustrate the causes of deforestation and the impacts.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Thar Desert, India: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Development opportunities  and challenges  (e.g. extreme temperatures, water supply and inaccessibility).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Sahel (sub-Saharan Africa):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Explain why this region is at risk from desertification and strategies to manage this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>
            <a:spLocks/>
          </p:cNvSpPr>
          <p:nvPr/>
        </p:nvSpPr>
        <p:spPr>
          <a:xfrm>
            <a:off x="3267297" y="6591048"/>
            <a:ext cx="3048008" cy="2954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 Landscapes in the UK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Swanage,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landforms of coastal erosion and deposition along this coastline.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Lyme Regis,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and explain why and how this section of coastline is being managed.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River Tees, North East England: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the major landforms of erosion and deposition along its course (e.g. High Force waterfall).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 examples of a flood management scheme – Tees Barrage and/or the Yarm Flood Defences.</a:t>
            </a:r>
          </a:p>
        </p:txBody>
      </p:sp>
      <p:sp>
        <p:nvSpPr>
          <p:cNvPr id="12" name="Rounded Rectangle 11"/>
          <p:cNvSpPr>
            <a:spLocks/>
          </p:cNvSpPr>
          <p:nvPr/>
        </p:nvSpPr>
        <p:spPr>
          <a:xfrm>
            <a:off x="6486297" y="55823"/>
            <a:ext cx="3048008" cy="10675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1 (</a:t>
            </a:r>
            <a:r>
              <a:rPr lang="en-GB" sz="1400" b="1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0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(33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(25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(30 marks)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>
          <a:xfrm>
            <a:off x="6486297" y="1245802"/>
            <a:ext cx="3048008" cy="26099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Challenge of Natural Hazards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Haiti (2010)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Japan (2011):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Show how the effects and responses to a tectonic hazard vary between two areas of contrasting levels of development.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Typhoon Haiyan (2013):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Understand the characteristics, effects and responses to this tropical storm in the Philippines.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Somerset Levels Flooding (2014):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the causes, social, economic and environmental impacts of the flooding. Explain how management strategies can reduce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>
            <a:spLocks/>
          </p:cNvSpPr>
          <p:nvPr/>
        </p:nvSpPr>
        <p:spPr>
          <a:xfrm>
            <a:off x="6486297" y="3978195"/>
            <a:ext cx="3048008" cy="24877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Living World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Malaysian Tropical Rainforest: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Illustrate the causes of deforestation and the impacts.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Thar Desert, India: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Development opportunities  and challenges  (e.g. extreme temperatures, water supply and inaccessibility).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Sahel (sub-Saharan Africa):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Explain why this region is at risk from desertification and strategies to manage this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>
            <a:spLocks/>
          </p:cNvSpPr>
          <p:nvPr/>
        </p:nvSpPr>
        <p:spPr>
          <a:xfrm>
            <a:off x="6486297" y="6588392"/>
            <a:ext cx="3048008" cy="2954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 Landscapes in the UK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Swanage,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landforms of coastal erosion and deposition along this coastline.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Lyme Regis,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and explain why and how this section of coastline is being managed.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River Tees, North East England: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the major landforms of erosion and deposition along its course (e.g. High Force waterfall).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 examples of a flood management scheme – Tees Barrage and/or the Yarm Flood Defences.</a:t>
            </a:r>
          </a:p>
        </p:txBody>
      </p:sp>
      <p:sp>
        <p:nvSpPr>
          <p:cNvPr id="16" name="Rounded Rectangle 15"/>
          <p:cNvSpPr>
            <a:spLocks/>
          </p:cNvSpPr>
          <p:nvPr/>
        </p:nvSpPr>
        <p:spPr>
          <a:xfrm>
            <a:off x="9658344" y="57151"/>
            <a:ext cx="3048008" cy="106756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 1 (</a:t>
            </a:r>
            <a:r>
              <a:rPr lang="en-GB" sz="1400" b="1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r>
              <a:rPr lang="en-GB" sz="14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0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(33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(25 marks)</a:t>
            </a:r>
          </a:p>
          <a:p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 answer </a:t>
            </a:r>
            <a:r>
              <a:rPr lang="en-GB" sz="1100" u="sng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11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questions (30 marks)</a:t>
            </a:r>
            <a:endParaRPr lang="en-GB" sz="105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>
            <a:spLocks/>
          </p:cNvSpPr>
          <p:nvPr/>
        </p:nvSpPr>
        <p:spPr>
          <a:xfrm>
            <a:off x="9658344" y="1247130"/>
            <a:ext cx="3048008" cy="26099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A: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Challenge of Natural Hazards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Haiti (2010)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Japan (2011):</a:t>
            </a:r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Show how the effects and responses to a tectonic hazard vary between two areas of contrasting levels of development.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Typhoon Haiyan (2013):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Understand the characteristics, effects and responses to this tropical storm in the Philippines.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Somerset Levels Flooding (2014):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the causes, social, economic and environmental impacts of the flooding. Explain how management strategies can reduce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>
            <a:spLocks/>
          </p:cNvSpPr>
          <p:nvPr/>
        </p:nvSpPr>
        <p:spPr>
          <a:xfrm>
            <a:off x="9658344" y="3979523"/>
            <a:ext cx="3048008" cy="24877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B: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Living World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Malaysian Tropical Rainforest: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Illustrate the causes of deforestation and the impacts.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Thar Desert, India: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Development opportunities  and challenges  (e.g. extreme temperatures, water supply and inaccessibility).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Sahel (sub-Saharan Africa):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Explain why this region is at risk from desertification and strategies to manage this risk.</a:t>
            </a:r>
            <a:endParaRPr lang="en-GB" sz="7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>
            <a:spLocks/>
          </p:cNvSpPr>
          <p:nvPr/>
        </p:nvSpPr>
        <p:spPr>
          <a:xfrm>
            <a:off x="9658344" y="6589720"/>
            <a:ext cx="3048008" cy="2954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05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Section C:</a:t>
            </a:r>
          </a:p>
          <a:p>
            <a:r>
              <a:rPr lang="en-GB" sz="1000" i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Physical Landscapes in the UK</a:t>
            </a:r>
          </a:p>
          <a:p>
            <a:endParaRPr lang="en-GB" sz="1050" i="1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Swanage,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landforms of coastal erosion and deposition along this coastline.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Lyme Regis, Dorset: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Describe and explain why and how this section of coastline is being managed.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River Tees, North East England:</a:t>
            </a: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Identify the major landforms of erosion and deposition along its course (e.g. High Force waterfall).</a:t>
            </a:r>
          </a:p>
          <a:p>
            <a:endParaRPr lang="en-GB" sz="900" dirty="0">
              <a:solidFill>
                <a:schemeClr val="tx1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 examples of a flood management scheme – Tees Barrage and/or the Yarm Flood Defences.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2167</Words>
  <Application>Microsoft Office PowerPoint</Application>
  <PresentationFormat>A3 Paper (297x420 mm)</PresentationFormat>
  <Paragraphs>307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Houghton</dc:creator>
  <cp:lastModifiedBy>Alex Houghton</cp:lastModifiedBy>
  <cp:revision>24</cp:revision>
  <dcterms:created xsi:type="dcterms:W3CDTF">2020-02-12T09:22:31Z</dcterms:created>
  <dcterms:modified xsi:type="dcterms:W3CDTF">2020-06-30T15:15:27Z</dcterms:modified>
</cp:coreProperties>
</file>