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8"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7" r:id="rId26"/>
    <p:sldId id="281" r:id="rId27"/>
    <p:sldId id="282" r:id="rId28"/>
    <p:sldId id="283" r:id="rId29"/>
    <p:sldId id="284" r:id="rId30"/>
    <p:sldId id="285" r:id="rId3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p:scale>
          <a:sx n="40" d="100"/>
          <a:sy n="40" d="100"/>
        </p:scale>
        <p:origin x="233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264500-6E1E-4791-90D0-C09E3FFBE935}"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380496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64500-6E1E-4791-90D0-C09E3FFBE935}"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247974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64500-6E1E-4791-90D0-C09E3FFBE935}"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88570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64500-6E1E-4791-90D0-C09E3FFBE935}"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92979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264500-6E1E-4791-90D0-C09E3FFBE935}"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412643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264500-6E1E-4791-90D0-C09E3FFBE935}"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40476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64500-6E1E-4791-90D0-C09E3FFBE935}"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301248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264500-6E1E-4791-90D0-C09E3FFBE935}"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165240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64500-6E1E-4791-90D0-C09E3FFBE935}"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35552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F264500-6E1E-4791-90D0-C09E3FFBE935}"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233199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F264500-6E1E-4791-90D0-C09E3FFBE935}"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B5F980-5B29-4F07-BDD1-2C73B4CA8B77}" type="slidenum">
              <a:rPr lang="en-GB" smtClean="0"/>
              <a:t>‹#›</a:t>
            </a:fld>
            <a:endParaRPr lang="en-GB"/>
          </a:p>
        </p:txBody>
      </p:sp>
    </p:spTree>
    <p:extLst>
      <p:ext uri="{BB962C8B-B14F-4D97-AF65-F5344CB8AC3E}">
        <p14:creationId xmlns:p14="http://schemas.microsoft.com/office/powerpoint/2010/main" val="356528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F264500-6E1E-4791-90D0-C09E3FFBE935}" type="datetimeFigureOut">
              <a:rPr lang="en-GB" smtClean="0"/>
              <a:t>15/06/2020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7B5F980-5B29-4F07-BDD1-2C73B4CA8B77}" type="slidenum">
              <a:rPr lang="en-GB" smtClean="0"/>
              <a:t>‹#›</a:t>
            </a:fld>
            <a:endParaRPr lang="en-GB"/>
          </a:p>
        </p:txBody>
      </p:sp>
    </p:spTree>
    <p:extLst>
      <p:ext uri="{BB962C8B-B14F-4D97-AF65-F5344CB8AC3E}">
        <p14:creationId xmlns:p14="http://schemas.microsoft.com/office/powerpoint/2010/main" val="2097840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volcano.si.edu/gvp_currenteruptions.cf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64E82D-E31A-483C-9636-5E360EB2B6F9}"/>
              </a:ext>
            </a:extLst>
          </p:cNvPr>
          <p:cNvPicPr>
            <a:picLocks noChangeAspect="1"/>
          </p:cNvPicPr>
          <p:nvPr/>
        </p:nvPicPr>
        <p:blipFill rotWithShape="1">
          <a:blip r:embed="rId2"/>
          <a:srcRect l="41010" t="37249" r="40490" b="19958"/>
          <a:stretch/>
        </p:blipFill>
        <p:spPr>
          <a:xfrm>
            <a:off x="0" y="0"/>
            <a:ext cx="6858000" cy="9906000"/>
          </a:xfrm>
          <a:prstGeom prst="rect">
            <a:avLst/>
          </a:prstGeom>
        </p:spPr>
      </p:pic>
    </p:spTree>
    <p:extLst>
      <p:ext uri="{BB962C8B-B14F-4D97-AF65-F5344CB8AC3E}">
        <p14:creationId xmlns:p14="http://schemas.microsoft.com/office/powerpoint/2010/main" val="23215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130A0-EA8B-458C-8415-09E6387100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2272" y="1902714"/>
            <a:ext cx="6053455" cy="4533900"/>
          </a:xfrm>
          <a:prstGeom prst="rect">
            <a:avLst/>
          </a:prstGeom>
          <a:noFill/>
          <a:ln>
            <a:noFill/>
          </a:ln>
        </p:spPr>
      </p:pic>
      <p:pic>
        <p:nvPicPr>
          <p:cNvPr id="3" name="Picture 2">
            <a:extLst>
              <a:ext uri="{FF2B5EF4-FFF2-40B4-BE49-F238E27FC236}">
                <a16:creationId xmlns:a16="http://schemas.microsoft.com/office/drawing/2014/main" id="{88ED7FF7-71D2-4899-BD87-3A1A45C132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20758" y="6726555"/>
            <a:ext cx="1450340" cy="2948305"/>
          </a:xfrm>
          <a:prstGeom prst="rect">
            <a:avLst/>
          </a:prstGeom>
          <a:noFill/>
          <a:ln>
            <a:noFill/>
          </a:ln>
        </p:spPr>
      </p:pic>
      <p:pic>
        <p:nvPicPr>
          <p:cNvPr id="4" name="Picture 3">
            <a:extLst>
              <a:ext uri="{FF2B5EF4-FFF2-40B4-BE49-F238E27FC236}">
                <a16:creationId xmlns:a16="http://schemas.microsoft.com/office/drawing/2014/main" id="{016351BC-EDE3-4658-8D47-467B74F88C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4003" y="6715760"/>
            <a:ext cx="1450340" cy="2948305"/>
          </a:xfrm>
          <a:prstGeom prst="rect">
            <a:avLst/>
          </a:prstGeom>
          <a:noFill/>
          <a:ln>
            <a:noFill/>
          </a:ln>
        </p:spPr>
      </p:pic>
      <p:pic>
        <p:nvPicPr>
          <p:cNvPr id="5" name="Picture 4">
            <a:extLst>
              <a:ext uri="{FF2B5EF4-FFF2-40B4-BE49-F238E27FC236}">
                <a16:creationId xmlns:a16="http://schemas.microsoft.com/office/drawing/2014/main" id="{F0C91C11-A24B-4C67-A360-3FDB0E74368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45088" y="6715760"/>
            <a:ext cx="1450340" cy="2948305"/>
          </a:xfrm>
          <a:prstGeom prst="rect">
            <a:avLst/>
          </a:prstGeom>
          <a:noFill/>
          <a:ln>
            <a:noFill/>
          </a:ln>
        </p:spPr>
      </p:pic>
      <p:pic>
        <p:nvPicPr>
          <p:cNvPr id="6" name="Picture 5">
            <a:extLst>
              <a:ext uri="{FF2B5EF4-FFF2-40B4-BE49-F238E27FC236}">
                <a16:creationId xmlns:a16="http://schemas.microsoft.com/office/drawing/2014/main" id="{A1EAE137-03A7-4702-BEC8-6E9AD04D595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881823" y="6731635"/>
            <a:ext cx="1450340" cy="2412365"/>
          </a:xfrm>
          <a:prstGeom prst="rect">
            <a:avLst/>
          </a:prstGeom>
          <a:noFill/>
          <a:ln>
            <a:noFill/>
          </a:ln>
        </p:spPr>
      </p:pic>
      <p:sp>
        <p:nvSpPr>
          <p:cNvPr id="9" name="Rectangle 8">
            <a:extLst>
              <a:ext uri="{FF2B5EF4-FFF2-40B4-BE49-F238E27FC236}">
                <a16:creationId xmlns:a16="http://schemas.microsoft.com/office/drawing/2014/main" id="{A40FE660-CCFA-4D59-82DD-8A33796B5E7C}"/>
              </a:ext>
            </a:extLst>
          </p:cNvPr>
          <p:cNvSpPr/>
          <p:nvPr/>
        </p:nvSpPr>
        <p:spPr>
          <a:xfrm>
            <a:off x="274002" y="231140"/>
            <a:ext cx="6321426" cy="1563633"/>
          </a:xfrm>
          <a:prstGeom prst="rect">
            <a:avLst/>
          </a:prstGeom>
        </p:spPr>
        <p:txBody>
          <a:bodyPr wrap="square">
            <a:spAutoFit/>
          </a:bodyPr>
          <a:lstStyle/>
          <a:p>
            <a:pPr marL="228600">
              <a:lnSpc>
                <a:spcPct val="107000"/>
              </a:lnSpc>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Direction</a:t>
            </a:r>
            <a:r>
              <a:rPr lang="en-GB" sz="2400" dirty="0">
                <a:latin typeface="Comic Sans MS" panose="030F0702030302020204" pitchFamily="66" charset="0"/>
                <a:ea typeface="Calibri" panose="020F0502020204030204" pitchFamily="34" charset="0"/>
                <a:cs typeface="Times New Roman" panose="02020603050405020304" pitchFamily="18" charset="0"/>
              </a:rPr>
              <a:t> </a:t>
            </a: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You need to find the hidden geographical words in the puzzle. In each table directions have been given, follow them to spell out the words. Join the letters together as you follow the directions and complete the tables to find the words. The first arrow has been done for you for the first word.</a:t>
            </a:r>
            <a:r>
              <a:rPr lang="en-GB" dirty="0"/>
              <a:t> </a:t>
            </a:r>
            <a:r>
              <a:rPr lang="en-GB" sz="1200" dirty="0">
                <a:latin typeface="Comic Sans MS" panose="030F0702030302020204" pitchFamily="66" charset="0"/>
              </a:rPr>
              <a:t>For the fourth word, the word has been given, you need to fill in the directions</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97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2A376-AF22-40E9-910B-E6456CED2E37}"/>
              </a:ext>
            </a:extLst>
          </p:cNvPr>
          <p:cNvSpPr/>
          <p:nvPr/>
        </p:nvSpPr>
        <p:spPr>
          <a:xfrm>
            <a:off x="190499" y="234254"/>
            <a:ext cx="6402805" cy="1384995"/>
          </a:xfrm>
          <a:prstGeom prst="rect">
            <a:avLst/>
          </a:prstGeom>
        </p:spPr>
        <p:txBody>
          <a:bodyPr wrap="square">
            <a:spAutoFit/>
          </a:bodyPr>
          <a:lstStyle/>
          <a:p>
            <a:r>
              <a:rPr lang="en-US" b="1" dirty="0">
                <a:solidFill>
                  <a:srgbClr val="231F20"/>
                </a:solidFill>
                <a:latin typeface="Comic Sans MS" panose="030F0702030302020204" pitchFamily="66" charset="0"/>
                <a:ea typeface="Times New Roman" panose="02020603050405020304" pitchFamily="18" charset="0"/>
              </a:rPr>
              <a:t>Symbols </a:t>
            </a:r>
          </a:p>
          <a:p>
            <a:endParaRPr lang="en-GB" b="1" dirty="0">
              <a:latin typeface="Comic Sans MS" panose="030F0702030302020204" pitchFamily="66" charset="0"/>
            </a:endParaRPr>
          </a:p>
          <a:p>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Symbols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are generally the same on most types of map. For example, buildings or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tourist attractions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are shown with blue symbols. Different types of roads are shown in different colors - blue for a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motorway</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red for a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main road</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and yellow or orange for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narrower roads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Dotted green lines are usually used to show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footpaths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a:t>
            </a:r>
            <a:endParaRPr lang="en-GB" sz="1200" dirty="0">
              <a:effectLst/>
              <a:latin typeface="Comic Sans MS" panose="030F0702030302020204" pitchFamily="66" charset="0"/>
              <a:ea typeface="Calibri" panose="020F0502020204030204" pitchFamily="34" charset="0"/>
            </a:endParaRPr>
          </a:p>
        </p:txBody>
      </p:sp>
      <p:pic>
        <p:nvPicPr>
          <p:cNvPr id="5" name="Picture 4">
            <a:extLst>
              <a:ext uri="{FF2B5EF4-FFF2-40B4-BE49-F238E27FC236}">
                <a16:creationId xmlns:a16="http://schemas.microsoft.com/office/drawing/2014/main" id="{A6BC7D5F-101F-4017-9A2F-E0EFE9047853}"/>
              </a:ext>
            </a:extLst>
          </p:cNvPr>
          <p:cNvPicPr>
            <a:picLocks noChangeAspect="1"/>
          </p:cNvPicPr>
          <p:nvPr/>
        </p:nvPicPr>
        <p:blipFill rotWithShape="1">
          <a:blip r:embed="rId3"/>
          <a:srcRect l="38147" t="44136" r="39122" b="23356"/>
          <a:stretch/>
        </p:blipFill>
        <p:spPr>
          <a:xfrm>
            <a:off x="190499" y="1656774"/>
            <a:ext cx="2456448" cy="1976072"/>
          </a:xfrm>
          <a:prstGeom prst="rect">
            <a:avLst/>
          </a:prstGeom>
        </p:spPr>
      </p:pic>
      <p:sp>
        <p:nvSpPr>
          <p:cNvPr id="6" name="TextBox 5">
            <a:extLst>
              <a:ext uri="{FF2B5EF4-FFF2-40B4-BE49-F238E27FC236}">
                <a16:creationId xmlns:a16="http://schemas.microsoft.com/office/drawing/2014/main" id="{3D21D4C9-4846-47A8-A63D-7472121E96BC}"/>
              </a:ext>
            </a:extLst>
          </p:cNvPr>
          <p:cNvSpPr txBox="1"/>
          <p:nvPr/>
        </p:nvSpPr>
        <p:spPr>
          <a:xfrm>
            <a:off x="2798343" y="1707254"/>
            <a:ext cx="3088105" cy="461665"/>
          </a:xfrm>
          <a:prstGeom prst="rect">
            <a:avLst/>
          </a:prstGeom>
          <a:noFill/>
        </p:spPr>
        <p:txBody>
          <a:bodyPr wrap="square" rtlCol="0">
            <a:spAutoFit/>
          </a:bodyPr>
          <a:lstStyle/>
          <a:p>
            <a:r>
              <a:rPr lang="en-GB" sz="1200" b="1" dirty="0">
                <a:latin typeface="Comic Sans MS" panose="030F0702030302020204" pitchFamily="66" charset="0"/>
              </a:rPr>
              <a:t>Task: </a:t>
            </a:r>
            <a:r>
              <a:rPr lang="en-GB" sz="1200" dirty="0">
                <a:latin typeface="Comic Sans MS" panose="030F0702030302020204" pitchFamily="66" charset="0"/>
              </a:rPr>
              <a:t>Match the symbol to the correct description.</a:t>
            </a:r>
          </a:p>
        </p:txBody>
      </p:sp>
      <p:sp>
        <p:nvSpPr>
          <p:cNvPr id="7" name="Rectangle 6">
            <a:extLst>
              <a:ext uri="{FF2B5EF4-FFF2-40B4-BE49-F238E27FC236}">
                <a16:creationId xmlns:a16="http://schemas.microsoft.com/office/drawing/2014/main" id="{20366F4D-FCAD-4F02-BD70-1ABCD8B8AF3A}"/>
              </a:ext>
            </a:extLst>
          </p:cNvPr>
          <p:cNvSpPr/>
          <p:nvPr/>
        </p:nvSpPr>
        <p:spPr>
          <a:xfrm>
            <a:off x="264696" y="3901872"/>
            <a:ext cx="6328608" cy="2791213"/>
          </a:xfrm>
          <a:prstGeom prst="rect">
            <a:avLst/>
          </a:prstGeom>
        </p:spPr>
        <p:txBody>
          <a:bodyPr wrap="square">
            <a:spAutoFit/>
          </a:bodyPr>
          <a:lstStyle/>
          <a:p>
            <a:pPr lvl="0">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Task:</a:t>
            </a:r>
            <a:r>
              <a:rPr lang="en-GB" sz="1200" dirty="0">
                <a:latin typeface="Comic Sans MS" panose="030F0702030302020204" pitchFamily="66" charset="0"/>
                <a:ea typeface="Calibri" panose="020F0502020204030204" pitchFamily="34" charset="0"/>
                <a:cs typeface="Times New Roman" panose="02020603050405020304" pitchFamily="18" charset="0"/>
              </a:rPr>
              <a:t> Complete the paragraph below by drawing the correct map symbol after the </a:t>
            </a:r>
            <a:r>
              <a:rPr lang="en-GB" sz="1200" b="1" dirty="0">
                <a:latin typeface="Comic Sans MS" panose="030F0702030302020204" pitchFamily="66" charset="0"/>
                <a:ea typeface="Calibri" panose="020F0502020204030204" pitchFamily="34" charset="0"/>
                <a:cs typeface="Times New Roman" panose="02020603050405020304" pitchFamily="18" charset="0"/>
              </a:rPr>
              <a:t>bold</a:t>
            </a:r>
            <a:r>
              <a:rPr lang="en-GB" sz="1200" dirty="0">
                <a:latin typeface="Comic Sans MS" panose="030F0702030302020204" pitchFamily="66" charset="0"/>
                <a:ea typeface="Calibri" panose="020F0502020204030204" pitchFamily="34" charset="0"/>
                <a:cs typeface="Times New Roman" panose="02020603050405020304" pitchFamily="18" charset="0"/>
              </a:rPr>
              <a:t> word. You must research the actual OS map symbol (using the internet or borrowing an OS map from your teacher.</a:t>
            </a:r>
          </a:p>
          <a:p>
            <a:pPr marL="457200">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marL="457200">
              <a:lnSpc>
                <a:spcPct val="150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“I sat by the </a:t>
            </a:r>
            <a:r>
              <a:rPr lang="en-GB" sz="1200" b="1" dirty="0">
                <a:latin typeface="Comic Sans MS" panose="030F0702030302020204" pitchFamily="66" charset="0"/>
                <a:ea typeface="Calibri" panose="020F0502020204030204" pitchFamily="34" charset="0"/>
                <a:cs typeface="Times New Roman" panose="02020603050405020304" pitchFamily="18" charset="0"/>
              </a:rPr>
              <a:t>river</a:t>
            </a:r>
            <a:r>
              <a:rPr lang="en-GB" sz="1200" dirty="0">
                <a:latin typeface="Comic Sans MS" panose="030F0702030302020204" pitchFamily="66" charset="0"/>
                <a:ea typeface="Calibri" panose="020F0502020204030204" pitchFamily="34" charset="0"/>
                <a:cs typeface="Times New Roman" panose="02020603050405020304" pitchFamily="18" charset="0"/>
              </a:rPr>
              <a:t>          where it joined the </a:t>
            </a:r>
            <a:r>
              <a:rPr lang="en-GB" sz="1200" b="1" dirty="0">
                <a:latin typeface="Comic Sans MS" panose="030F0702030302020204" pitchFamily="66" charset="0"/>
                <a:ea typeface="Calibri" panose="020F0502020204030204" pitchFamily="34" charset="0"/>
                <a:cs typeface="Times New Roman" panose="02020603050405020304" pitchFamily="18" charset="0"/>
              </a:rPr>
              <a:t>lake</a:t>
            </a:r>
            <a:r>
              <a:rPr lang="en-GB" sz="1200" dirty="0">
                <a:latin typeface="Comic Sans MS" panose="030F0702030302020204" pitchFamily="66" charset="0"/>
                <a:ea typeface="Calibri" panose="020F0502020204030204" pitchFamily="34" charset="0"/>
                <a:cs typeface="Times New Roman" panose="02020603050405020304" pitchFamily="18" charset="0"/>
              </a:rPr>
              <a:t>          . It was very wet like a </a:t>
            </a:r>
            <a:r>
              <a:rPr lang="en-GB" sz="1200" b="1" dirty="0">
                <a:latin typeface="Comic Sans MS" panose="030F0702030302020204" pitchFamily="66" charset="0"/>
                <a:ea typeface="Calibri" panose="020F0502020204030204" pitchFamily="34" charset="0"/>
                <a:cs typeface="Times New Roman" panose="02020603050405020304" pitchFamily="18" charset="0"/>
              </a:rPr>
              <a:t>marsh</a:t>
            </a:r>
            <a:r>
              <a:rPr lang="en-GB" sz="1200" dirty="0">
                <a:latin typeface="Comic Sans MS" panose="030F0702030302020204" pitchFamily="66" charset="0"/>
                <a:ea typeface="Calibri" panose="020F0502020204030204" pitchFamily="34" charset="0"/>
                <a:cs typeface="Times New Roman" panose="02020603050405020304" pitchFamily="18" charset="0"/>
              </a:rPr>
              <a:t>          . In the distance I could see a </a:t>
            </a:r>
            <a:r>
              <a:rPr lang="en-GB" sz="1200" b="1" dirty="0">
                <a:latin typeface="Comic Sans MS" panose="030F0702030302020204" pitchFamily="66" charset="0"/>
                <a:ea typeface="Calibri" panose="020F0502020204030204" pitchFamily="34" charset="0"/>
                <a:cs typeface="Times New Roman" panose="02020603050405020304" pitchFamily="18" charset="0"/>
              </a:rPr>
              <a:t>main road</a:t>
            </a:r>
            <a:r>
              <a:rPr lang="en-GB" sz="1200" dirty="0">
                <a:latin typeface="Comic Sans MS" panose="030F0702030302020204" pitchFamily="66" charset="0"/>
                <a:ea typeface="Calibri" panose="020F0502020204030204" pitchFamily="34" charset="0"/>
                <a:cs typeface="Times New Roman" panose="02020603050405020304" pitchFamily="18" charset="0"/>
              </a:rPr>
              <a:t>          . There was a </a:t>
            </a:r>
            <a:r>
              <a:rPr lang="en-GB" sz="1200" b="1" dirty="0">
                <a:latin typeface="Comic Sans MS" panose="030F0702030302020204" pitchFamily="66" charset="0"/>
                <a:ea typeface="Calibri" panose="020F0502020204030204" pitchFamily="34" charset="0"/>
                <a:cs typeface="Times New Roman" panose="02020603050405020304" pitchFamily="18" charset="0"/>
              </a:rPr>
              <a:t>Public House</a:t>
            </a:r>
            <a:r>
              <a:rPr lang="en-GB" sz="1200" dirty="0">
                <a:latin typeface="Comic Sans MS" panose="030F0702030302020204" pitchFamily="66" charset="0"/>
                <a:ea typeface="Calibri" panose="020F0502020204030204" pitchFamily="34" charset="0"/>
                <a:cs typeface="Times New Roman" panose="02020603050405020304" pitchFamily="18" charset="0"/>
              </a:rPr>
              <a:t>          with </a:t>
            </a:r>
            <a:r>
              <a:rPr lang="en-GB" sz="1200" b="1" dirty="0">
                <a:latin typeface="Comic Sans MS" panose="030F0702030302020204" pitchFamily="66" charset="0"/>
                <a:ea typeface="Calibri" panose="020F0502020204030204" pitchFamily="34" charset="0"/>
                <a:cs typeface="Times New Roman" panose="02020603050405020304" pitchFamily="18" charset="0"/>
              </a:rPr>
              <a:t>parking</a:t>
            </a:r>
            <a:r>
              <a:rPr lang="en-GB" sz="1200" dirty="0">
                <a:latin typeface="Comic Sans MS" panose="030F0702030302020204" pitchFamily="66" charset="0"/>
                <a:ea typeface="Calibri" panose="020F0502020204030204" pitchFamily="34" charset="0"/>
                <a:cs typeface="Times New Roman" panose="02020603050405020304" pitchFamily="18" charset="0"/>
              </a:rPr>
              <a:t>          available. Behind me there was a lovely </a:t>
            </a:r>
            <a:r>
              <a:rPr lang="en-GB" sz="1200" b="1" dirty="0">
                <a:latin typeface="Comic Sans MS" panose="030F0702030302020204" pitchFamily="66" charset="0"/>
                <a:ea typeface="Calibri" panose="020F0502020204030204" pitchFamily="34" charset="0"/>
                <a:cs typeface="Times New Roman" panose="02020603050405020304" pitchFamily="18" charset="0"/>
              </a:rPr>
              <a:t>orchard</a:t>
            </a:r>
            <a:r>
              <a:rPr lang="en-GB" sz="1200" dirty="0">
                <a:latin typeface="Comic Sans MS" panose="030F0702030302020204" pitchFamily="66" charset="0"/>
                <a:ea typeface="Calibri" panose="020F0502020204030204" pitchFamily="34" charset="0"/>
                <a:cs typeface="Times New Roman" panose="02020603050405020304" pitchFamily="18" charset="0"/>
              </a:rPr>
              <a:t>          . Unfortunately it was going to be knocked down and turned into a large </a:t>
            </a:r>
            <a:r>
              <a:rPr lang="en-GB" sz="1200" b="1" dirty="0">
                <a:latin typeface="Comic Sans MS" panose="030F0702030302020204" pitchFamily="66" charset="0"/>
                <a:ea typeface="Calibri" panose="020F0502020204030204" pitchFamily="34" charset="0"/>
                <a:cs typeface="Times New Roman" panose="02020603050405020304" pitchFamily="18" charset="0"/>
              </a:rPr>
              <a:t>Golf Course</a:t>
            </a:r>
            <a:r>
              <a:rPr lang="en-GB" sz="1200" dirty="0">
                <a:latin typeface="Comic Sans MS" panose="030F0702030302020204" pitchFamily="66" charset="0"/>
                <a:ea typeface="Calibri" panose="020F0502020204030204" pitchFamily="34" charset="0"/>
                <a:cs typeface="Times New Roman" panose="02020603050405020304" pitchFamily="18" charset="0"/>
              </a:rPr>
              <a:t>          . I could also see a </a:t>
            </a:r>
            <a:r>
              <a:rPr lang="en-GB" sz="1200" b="1" dirty="0">
                <a:latin typeface="Comic Sans MS" panose="030F0702030302020204" pitchFamily="66" charset="0"/>
                <a:ea typeface="Calibri" panose="020F0502020204030204" pitchFamily="34" charset="0"/>
                <a:cs typeface="Times New Roman" panose="02020603050405020304" pitchFamily="18" charset="0"/>
              </a:rPr>
              <a:t>railway line</a:t>
            </a:r>
            <a:r>
              <a:rPr lang="en-GB" sz="1200" dirty="0">
                <a:latin typeface="Comic Sans MS" panose="030F0702030302020204" pitchFamily="66" charset="0"/>
                <a:ea typeface="Calibri" panose="020F0502020204030204" pitchFamily="34" charset="0"/>
                <a:cs typeface="Times New Roman" panose="02020603050405020304" pitchFamily="18" charset="0"/>
              </a:rPr>
              <a:t>          . I decided my visit was not over and it was time to return to the </a:t>
            </a:r>
            <a:r>
              <a:rPr lang="en-GB" sz="1200" b="1" dirty="0">
                <a:latin typeface="Comic Sans MS" panose="030F0702030302020204" pitchFamily="66" charset="0"/>
                <a:ea typeface="Calibri" panose="020F0502020204030204" pitchFamily="34" charset="0"/>
                <a:cs typeface="Times New Roman" panose="02020603050405020304" pitchFamily="18" charset="0"/>
              </a:rPr>
              <a:t>coach station</a:t>
            </a:r>
            <a:r>
              <a:rPr lang="en-GB" sz="1200" dirty="0">
                <a:latin typeface="Comic Sans MS" panose="030F0702030302020204" pitchFamily="66" charset="0"/>
                <a:ea typeface="Calibri" panose="020F0502020204030204" pitchFamily="34" charset="0"/>
                <a:cs typeface="Times New Roman" panose="02020603050405020304" pitchFamily="18" charset="0"/>
              </a:rPr>
              <a:t>          , just over the hill by the </a:t>
            </a:r>
            <a:r>
              <a:rPr lang="en-GB" sz="1200" b="1" dirty="0">
                <a:latin typeface="Comic Sans MS" panose="030F0702030302020204" pitchFamily="66" charset="0"/>
                <a:ea typeface="Calibri" panose="020F0502020204030204" pitchFamily="34" charset="0"/>
                <a:cs typeface="Times New Roman" panose="02020603050405020304" pitchFamily="18" charset="0"/>
              </a:rPr>
              <a:t>coniferous woods</a:t>
            </a:r>
            <a:r>
              <a:rPr lang="en-GB" sz="1200" dirty="0">
                <a:latin typeface="Comic Sans MS" panose="030F0702030302020204" pitchFamily="66" charset="0"/>
                <a:ea typeface="Calibri" panose="020F0502020204030204" pitchFamily="34" charset="0"/>
                <a:cs typeface="Times New Roman" panose="02020603050405020304" pitchFamily="18" charset="0"/>
              </a:rPr>
              <a:t>          .”</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4BE7741-5C73-4AE0-8D92-712D0A9C8869}"/>
              </a:ext>
            </a:extLst>
          </p:cNvPr>
          <p:cNvSpPr/>
          <p:nvPr/>
        </p:nvSpPr>
        <p:spPr>
          <a:xfrm>
            <a:off x="110539" y="6761406"/>
            <a:ext cx="6431379" cy="872098"/>
          </a:xfrm>
          <a:prstGeom prst="rect">
            <a:avLst/>
          </a:prstGeom>
        </p:spPr>
        <p:txBody>
          <a:bodyPr wrap="square">
            <a:spAutoFit/>
          </a:bodyPr>
          <a:lstStyle/>
          <a:p>
            <a:pPr lvl="0">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Task</a:t>
            </a:r>
            <a:r>
              <a:rPr lang="en-GB" sz="1200" dirty="0">
                <a:latin typeface="Comic Sans MS" panose="030F0702030302020204" pitchFamily="66" charset="0"/>
                <a:ea typeface="Calibri" panose="020F0502020204030204" pitchFamily="34" charset="0"/>
                <a:cs typeface="Times New Roman" panose="02020603050405020304" pitchFamily="18" charset="0"/>
              </a:rPr>
              <a:t>: Now it’s your turn! Make up your own short story like the one above using the box below. You must include at least 10 map symbols in your writing and the correct OS map symbol for each. You can include more than 10 if you like but your story must make sense.</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59A09B9-7D96-479A-9440-27322F2E8EF1}"/>
              </a:ext>
            </a:extLst>
          </p:cNvPr>
          <p:cNvSpPr/>
          <p:nvPr/>
        </p:nvSpPr>
        <p:spPr>
          <a:xfrm>
            <a:off x="228600" y="7637685"/>
            <a:ext cx="6400800" cy="20340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3766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9">
            <a:extLst>
              <a:ext uri="{FF2B5EF4-FFF2-40B4-BE49-F238E27FC236}">
                <a16:creationId xmlns:a16="http://schemas.microsoft.com/office/drawing/2014/main" id="{30A29828-8D85-43A6-9FA7-02B74E0BD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67" y="2503664"/>
            <a:ext cx="6221663"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080FD08-CB07-4FC9-B9AC-2F0EC778EF1C}"/>
              </a:ext>
            </a:extLst>
          </p:cNvPr>
          <p:cNvSpPr>
            <a:spLocks noChangeArrowheads="1"/>
          </p:cNvSpPr>
          <p:nvPr/>
        </p:nvSpPr>
        <p:spPr bwMode="auto">
          <a:xfrm>
            <a:off x="318168" y="291319"/>
            <a:ext cx="62216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Contour lines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r>
              <a:rPr lang="en-US" sz="1200" dirty="0">
                <a:latin typeface="Comic Sans MS" panose="030F0702030302020204" pitchFamily="66" charset="0"/>
              </a:rPr>
              <a:t>Some maps, especially ones that people use to find their way around the countryside, contain brown </a:t>
            </a:r>
            <a:r>
              <a:rPr lang="en-US" sz="1200" b="1" dirty="0">
                <a:latin typeface="Comic Sans MS" panose="030F0702030302020204" pitchFamily="66" charset="0"/>
              </a:rPr>
              <a:t>contour lines</a:t>
            </a:r>
            <a:r>
              <a:rPr lang="en-US" sz="1200" dirty="0">
                <a:latin typeface="Comic Sans MS" panose="030F0702030302020204" pitchFamily="66" charset="0"/>
              </a:rPr>
              <a:t>. These are lines that show high and low areas of land. </a:t>
            </a:r>
            <a:endParaRPr lang="en-GB" sz="1200" dirty="0">
              <a:latin typeface="Comic Sans MS" panose="030F0702030302020204" pitchFamily="66" charset="0"/>
            </a:endParaRPr>
          </a:p>
          <a:p>
            <a:r>
              <a:rPr lang="en-US" sz="1200" dirty="0">
                <a:latin typeface="Comic Sans MS" panose="030F0702030302020204" pitchFamily="66" charset="0"/>
              </a:rPr>
              <a:t>The contour lines join up areas of the same height, and when they are close together it means the hill or mountain is </a:t>
            </a:r>
            <a:r>
              <a:rPr lang="en-US" sz="1200" b="1" dirty="0">
                <a:latin typeface="Comic Sans MS" panose="030F0702030302020204" pitchFamily="66" charset="0"/>
              </a:rPr>
              <a:t>steep</a:t>
            </a:r>
            <a:r>
              <a:rPr lang="en-US" sz="1200" dirty="0">
                <a:latin typeface="Comic Sans MS" panose="030F0702030302020204" pitchFamily="66" charset="0"/>
              </a:rPr>
              <a:t>. When they are far apart it means the land is gently sloping, or </a:t>
            </a:r>
            <a:r>
              <a:rPr lang="en-US" sz="1200" b="1" dirty="0">
                <a:latin typeface="Comic Sans MS" panose="030F0702030302020204" pitchFamily="66" charset="0"/>
              </a:rPr>
              <a:t>undulating</a:t>
            </a:r>
            <a:r>
              <a:rPr lang="en-US" sz="1200" dirty="0">
                <a:latin typeface="Comic Sans MS" panose="030F0702030302020204" pitchFamily="66" charset="0"/>
              </a:rPr>
              <a:t>. </a:t>
            </a:r>
            <a:endParaRPr lang="en-GB" sz="12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Task:</a:t>
            </a: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Match the 3D image with the correct contour line image.</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p:txBody>
      </p:sp>
      <p:sp>
        <p:nvSpPr>
          <p:cNvPr id="4" name="Rectangle 3">
            <a:extLst>
              <a:ext uri="{FF2B5EF4-FFF2-40B4-BE49-F238E27FC236}">
                <a16:creationId xmlns:a16="http://schemas.microsoft.com/office/drawing/2014/main" id="{AA79C1EC-3EA8-4B8D-8021-0F904E6687A8}"/>
              </a:ext>
            </a:extLst>
          </p:cNvPr>
          <p:cNvSpPr/>
          <p:nvPr/>
        </p:nvSpPr>
        <p:spPr>
          <a:xfrm>
            <a:off x="288758" y="3828544"/>
            <a:ext cx="6221662" cy="476862"/>
          </a:xfrm>
          <a:prstGeom prst="rect">
            <a:avLst/>
          </a:prstGeom>
        </p:spPr>
        <p:txBody>
          <a:bodyPr wrap="square">
            <a:spAutoFit/>
          </a:bodyPr>
          <a:lstStyle/>
          <a:p>
            <a:pPr lvl="0">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Task:</a:t>
            </a:r>
            <a:r>
              <a:rPr lang="en-GB" sz="1200" dirty="0">
                <a:latin typeface="Comic Sans MS" panose="030F0702030302020204" pitchFamily="66" charset="0"/>
                <a:ea typeface="Calibri" panose="020F0502020204030204" pitchFamily="34" charset="0"/>
                <a:cs typeface="Times New Roman" panose="02020603050405020304" pitchFamily="18" charset="0"/>
              </a:rPr>
              <a:t> Link up the different contour lines and shade the layers with the in line with the key you create below.</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69A7B80-6892-405A-BAD6-63ED227705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8167" y="4343207"/>
            <a:ext cx="5489075" cy="3297722"/>
          </a:xfrm>
          <a:prstGeom prst="rect">
            <a:avLst/>
          </a:prstGeom>
          <a:noFill/>
          <a:ln>
            <a:noFill/>
          </a:ln>
        </p:spPr>
      </p:pic>
      <p:pic>
        <p:nvPicPr>
          <p:cNvPr id="7" name="Picture 6">
            <a:extLst>
              <a:ext uri="{FF2B5EF4-FFF2-40B4-BE49-F238E27FC236}">
                <a16:creationId xmlns:a16="http://schemas.microsoft.com/office/drawing/2014/main" id="{A6A5793B-10A6-4656-BFC9-2AB3A37182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8167" y="7643279"/>
            <a:ext cx="6047874" cy="819150"/>
          </a:xfrm>
          <a:prstGeom prst="rect">
            <a:avLst/>
          </a:prstGeom>
          <a:noFill/>
          <a:ln>
            <a:noFill/>
          </a:ln>
        </p:spPr>
      </p:pic>
      <p:sp>
        <p:nvSpPr>
          <p:cNvPr id="5" name="Rectangle 4">
            <a:extLst>
              <a:ext uri="{FF2B5EF4-FFF2-40B4-BE49-F238E27FC236}">
                <a16:creationId xmlns:a16="http://schemas.microsoft.com/office/drawing/2014/main" id="{FACC9964-3758-40FE-A708-F8A681B027D9}"/>
              </a:ext>
            </a:extLst>
          </p:cNvPr>
          <p:cNvSpPr/>
          <p:nvPr/>
        </p:nvSpPr>
        <p:spPr>
          <a:xfrm>
            <a:off x="288758" y="8592215"/>
            <a:ext cx="6221662" cy="1069716"/>
          </a:xfrm>
          <a:prstGeom prst="rect">
            <a:avLst/>
          </a:prstGeom>
        </p:spPr>
        <p:txBody>
          <a:bodyPr wrap="square">
            <a:spAutoFit/>
          </a:bodyPr>
          <a:lstStyle/>
          <a:p>
            <a:pPr>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r>
              <a:rPr lang="en-GB" sz="1200" b="1" dirty="0">
                <a:latin typeface="Comic Sans MS" panose="030F0702030302020204" pitchFamily="66" charset="0"/>
                <a:ea typeface="Calibri" panose="020F0502020204030204" pitchFamily="34" charset="0"/>
                <a:cs typeface="Times New Roman" panose="02020603050405020304" pitchFamily="18" charset="0"/>
              </a:rPr>
              <a:t>Task: </a:t>
            </a:r>
            <a:r>
              <a:rPr lang="en-GB" sz="1200" dirty="0">
                <a:latin typeface="Comic Sans MS" panose="030F0702030302020204" pitchFamily="66" charset="0"/>
                <a:ea typeface="Calibri" panose="020F0502020204030204" pitchFamily="34" charset="0"/>
                <a:cs typeface="Times New Roman" panose="02020603050405020304" pitchFamily="18" charset="0"/>
              </a:rPr>
              <a:t> What is the height of the land at each of the letters on the map?</a:t>
            </a:r>
          </a:p>
          <a:p>
            <a:pPr marL="742950" lvl="1" indent="-285750">
              <a:lnSpc>
                <a:spcPct val="107000"/>
              </a:lnSpc>
              <a:spcAft>
                <a:spcPts val="0"/>
              </a:spcAft>
              <a:buFont typeface="+mj-lt"/>
              <a:buAutoNum type="alphaUcPeriod"/>
            </a:pPr>
            <a:r>
              <a:rPr lang="en-GB" sz="1200" dirty="0">
                <a:latin typeface="Comic Sans MS" panose="030F0702030302020204" pitchFamily="66" charset="0"/>
                <a:ea typeface="Calibri" panose="020F0502020204030204" pitchFamily="34" charset="0"/>
                <a:cs typeface="Times New Roman" panose="02020603050405020304" pitchFamily="18" charset="0"/>
              </a:rPr>
              <a:t>________			E. _________</a:t>
            </a:r>
          </a:p>
          <a:p>
            <a:pPr marL="742950" lvl="1" indent="-285750">
              <a:lnSpc>
                <a:spcPct val="107000"/>
              </a:lnSpc>
              <a:spcAft>
                <a:spcPts val="0"/>
              </a:spcAft>
              <a:buFont typeface="+mj-lt"/>
              <a:buAutoNum type="alphaUcPeriod"/>
            </a:pPr>
            <a:r>
              <a:rPr lang="en-GB" sz="1200" dirty="0">
                <a:latin typeface="Comic Sans MS" panose="030F0702030302020204" pitchFamily="66" charset="0"/>
                <a:ea typeface="Calibri" panose="020F0502020204030204" pitchFamily="34" charset="0"/>
                <a:cs typeface="Times New Roman" panose="02020603050405020304" pitchFamily="18" charset="0"/>
              </a:rPr>
              <a:t>________			F. _________</a:t>
            </a:r>
          </a:p>
          <a:p>
            <a:pPr marL="742950" lvl="1" indent="-285750">
              <a:lnSpc>
                <a:spcPct val="107000"/>
              </a:lnSpc>
              <a:spcAft>
                <a:spcPts val="0"/>
              </a:spcAft>
              <a:buFont typeface="+mj-lt"/>
              <a:buAutoNum type="alphaUcPeriod"/>
            </a:pPr>
            <a:r>
              <a:rPr lang="en-GB" sz="1200" dirty="0">
                <a:latin typeface="Comic Sans MS" panose="030F0702030302020204" pitchFamily="66" charset="0"/>
                <a:ea typeface="Calibri" panose="020F0502020204030204" pitchFamily="34" charset="0"/>
                <a:cs typeface="Times New Roman" panose="02020603050405020304" pitchFamily="18" charset="0"/>
              </a:rPr>
              <a:t>________</a:t>
            </a:r>
          </a:p>
          <a:p>
            <a:pPr marL="742950" lvl="1" indent="-285750">
              <a:lnSpc>
                <a:spcPct val="107000"/>
              </a:lnSpc>
              <a:spcAft>
                <a:spcPts val="0"/>
              </a:spcAft>
              <a:buFont typeface="+mj-lt"/>
              <a:buAutoNum type="alphaUcPeriod"/>
            </a:pPr>
            <a:r>
              <a:rPr lang="en-GB" sz="1200" dirty="0">
                <a:latin typeface="Comic Sans MS" panose="030F0702030302020204" pitchFamily="66" charset="0"/>
                <a:ea typeface="Calibri" panose="020F0502020204030204" pitchFamily="34" charset="0"/>
                <a:cs typeface="Times New Roman" panose="02020603050405020304" pitchFamily="18" charset="0"/>
              </a:rPr>
              <a:t>________</a:t>
            </a:r>
          </a:p>
        </p:txBody>
      </p:sp>
    </p:spTree>
    <p:extLst>
      <p:ext uri="{BB962C8B-B14F-4D97-AF65-F5344CB8AC3E}">
        <p14:creationId xmlns:p14="http://schemas.microsoft.com/office/powerpoint/2010/main" val="412838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E4995-48B0-41D3-BE61-889C24E64947}"/>
              </a:ext>
            </a:extLst>
          </p:cNvPr>
          <p:cNvSpPr/>
          <p:nvPr/>
        </p:nvSpPr>
        <p:spPr>
          <a:xfrm>
            <a:off x="161356" y="198726"/>
            <a:ext cx="3466013" cy="369332"/>
          </a:xfrm>
          <a:prstGeom prst="rect">
            <a:avLst/>
          </a:prstGeom>
        </p:spPr>
        <p:txBody>
          <a:bodyPr wrap="none">
            <a:spAutoFit/>
          </a:bodyPr>
          <a:lstStyle/>
          <a:p>
            <a:pPr lvl="0" defTabSz="914400" eaLnBrk="0" fontAlgn="base" hangingPunct="0">
              <a:spcBef>
                <a:spcPct val="0"/>
              </a:spcBef>
              <a:spcAft>
                <a:spcPct val="0"/>
              </a:spcAft>
              <a:tabLst>
                <a:tab pos="2286000" algn="l"/>
              </a:tabLst>
            </a:pPr>
            <a:r>
              <a:rPr lang="en-GB" altLang="en-US" b="1" u="sng" dirty="0">
                <a:latin typeface="Comic Sans MS" panose="030F0702030302020204" pitchFamily="66" charset="0"/>
                <a:ea typeface="Calibri" panose="020F0502020204030204" pitchFamily="34" charset="0"/>
                <a:cs typeface="Times New Roman" panose="02020603050405020304" pitchFamily="18" charset="0"/>
              </a:rPr>
              <a:t>Section 2 – The water cycle </a:t>
            </a:r>
          </a:p>
        </p:txBody>
      </p:sp>
      <p:grpSp>
        <p:nvGrpSpPr>
          <p:cNvPr id="7" name="Group 6">
            <a:extLst>
              <a:ext uri="{FF2B5EF4-FFF2-40B4-BE49-F238E27FC236}">
                <a16:creationId xmlns:a16="http://schemas.microsoft.com/office/drawing/2014/main" id="{CC8A563B-8734-44AA-A897-59CA54267EDF}"/>
              </a:ext>
            </a:extLst>
          </p:cNvPr>
          <p:cNvGrpSpPr/>
          <p:nvPr/>
        </p:nvGrpSpPr>
        <p:grpSpPr>
          <a:xfrm>
            <a:off x="161356" y="1481465"/>
            <a:ext cx="6587640" cy="3295200"/>
            <a:chOff x="0" y="0"/>
            <a:chExt cx="9144000" cy="4208145"/>
          </a:xfrm>
        </p:grpSpPr>
        <p:pic>
          <p:nvPicPr>
            <p:cNvPr id="8" name="Picture 7">
              <a:extLst>
                <a:ext uri="{FF2B5EF4-FFF2-40B4-BE49-F238E27FC236}">
                  <a16:creationId xmlns:a16="http://schemas.microsoft.com/office/drawing/2014/main" id="{1D1E0E06-E4F3-4121-A4A5-F2446979CC4F}"/>
                </a:ext>
              </a:extLst>
            </p:cNvPr>
            <p:cNvPicPr>
              <a:picLocks noChangeAspect="1"/>
            </p:cNvPicPr>
            <p:nvPr/>
          </p:nvPicPr>
          <p:blipFill rotWithShape="1">
            <a:blip r:embed="rId2">
              <a:extLst>
                <a:ext uri="{28A0092B-C50C-407E-A947-70E740481C1C}">
                  <a14:useLocalDpi xmlns:a14="http://schemas.microsoft.com/office/drawing/2010/main" val="0"/>
                </a:ext>
              </a:extLst>
            </a:blip>
            <a:srcRect l="3224" r="9628"/>
            <a:stretch/>
          </p:blipFill>
          <p:spPr bwMode="auto">
            <a:xfrm>
              <a:off x="0" y="0"/>
              <a:ext cx="9144000" cy="4208145"/>
            </a:xfrm>
            <a:prstGeom prst="rect">
              <a:avLst/>
            </a:prstGeom>
            <a:noFill/>
            <a:ln w="9525">
              <a:solidFill>
                <a:schemeClr val="tx1"/>
              </a:solidFill>
              <a:miter lim="800000"/>
              <a:headEnd/>
              <a:tailEnd/>
            </a:ln>
            <a:effectLst/>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9" name="Text Box 2">
              <a:extLst>
                <a:ext uri="{FF2B5EF4-FFF2-40B4-BE49-F238E27FC236}">
                  <a16:creationId xmlns:a16="http://schemas.microsoft.com/office/drawing/2014/main" id="{116EE103-3C0D-4E22-953E-923CAA98E9A2}"/>
                </a:ext>
              </a:extLst>
            </p:cNvPr>
            <p:cNvSpPr txBox="1"/>
            <p:nvPr/>
          </p:nvSpPr>
          <p:spPr>
            <a:xfrm>
              <a:off x="4000500" y="1574800"/>
              <a:ext cx="1371600" cy="342900"/>
            </a:xfrm>
            <a:prstGeom prst="rect">
              <a:avLst/>
            </a:prstGeom>
            <a:solidFill>
              <a:schemeClr val="bg1"/>
            </a:solidFill>
            <a:ln>
              <a:solidFill>
                <a:schemeClr val="tx1"/>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ea typeface="MS Mincho" panose="02020609040205080304" pitchFamily="49" charset="-128"/>
                  <a:cs typeface="Times New Roman" panose="02020603050405020304" pitchFamily="18" charset="0"/>
                </a:rPr>
                <a:t> </a:t>
              </a:r>
            </a:p>
          </p:txBody>
        </p:sp>
        <p:sp>
          <p:nvSpPr>
            <p:cNvPr id="10" name="Text Box 3">
              <a:extLst>
                <a:ext uri="{FF2B5EF4-FFF2-40B4-BE49-F238E27FC236}">
                  <a16:creationId xmlns:a16="http://schemas.microsoft.com/office/drawing/2014/main" id="{2AB28A97-0E4E-474F-B248-EDEF70CF49AE}"/>
                </a:ext>
              </a:extLst>
            </p:cNvPr>
            <p:cNvSpPr txBox="1"/>
            <p:nvPr/>
          </p:nvSpPr>
          <p:spPr>
            <a:xfrm>
              <a:off x="1714500" y="1003300"/>
              <a:ext cx="1371600" cy="342900"/>
            </a:xfrm>
            <a:prstGeom prst="rect">
              <a:avLst/>
            </a:prstGeom>
            <a:solidFill>
              <a:schemeClr val="bg1"/>
            </a:solidFill>
            <a:ln>
              <a:solidFill>
                <a:schemeClr val="tx1"/>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ea typeface="MS Mincho" panose="02020609040205080304" pitchFamily="49" charset="-128"/>
                  <a:cs typeface="Times New Roman" panose="02020603050405020304" pitchFamily="18" charset="0"/>
                </a:rPr>
                <a:t> </a:t>
              </a:r>
            </a:p>
          </p:txBody>
        </p:sp>
        <p:sp>
          <p:nvSpPr>
            <p:cNvPr id="11" name="Text Box 4">
              <a:extLst>
                <a:ext uri="{FF2B5EF4-FFF2-40B4-BE49-F238E27FC236}">
                  <a16:creationId xmlns:a16="http://schemas.microsoft.com/office/drawing/2014/main" id="{EA5E5D8D-C49D-4005-B254-E13E36B676D3}"/>
                </a:ext>
              </a:extLst>
            </p:cNvPr>
            <p:cNvSpPr txBox="1"/>
            <p:nvPr/>
          </p:nvSpPr>
          <p:spPr>
            <a:xfrm>
              <a:off x="1371600" y="2032000"/>
              <a:ext cx="1371600" cy="342900"/>
            </a:xfrm>
            <a:prstGeom prst="rect">
              <a:avLst/>
            </a:prstGeom>
            <a:solidFill>
              <a:schemeClr val="bg1"/>
            </a:solidFill>
            <a:ln>
              <a:solidFill>
                <a:schemeClr val="tx1"/>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ea typeface="MS Mincho" panose="02020609040205080304" pitchFamily="49" charset="-128"/>
                  <a:cs typeface="Times New Roman" panose="02020603050405020304" pitchFamily="18" charset="0"/>
                </a:rPr>
                <a:t> </a:t>
              </a:r>
            </a:p>
          </p:txBody>
        </p:sp>
        <p:sp>
          <p:nvSpPr>
            <p:cNvPr id="12" name="Text Box 6">
              <a:extLst>
                <a:ext uri="{FF2B5EF4-FFF2-40B4-BE49-F238E27FC236}">
                  <a16:creationId xmlns:a16="http://schemas.microsoft.com/office/drawing/2014/main" id="{80C3ABFB-F7C7-4E53-8A94-64EB9864B07C}"/>
                </a:ext>
              </a:extLst>
            </p:cNvPr>
            <p:cNvSpPr txBox="1"/>
            <p:nvPr/>
          </p:nvSpPr>
          <p:spPr>
            <a:xfrm>
              <a:off x="6515100" y="3632200"/>
              <a:ext cx="1371600" cy="342900"/>
            </a:xfrm>
            <a:prstGeom prst="rect">
              <a:avLst/>
            </a:prstGeom>
            <a:solidFill>
              <a:schemeClr val="bg1"/>
            </a:solidFill>
            <a:ln>
              <a:solidFill>
                <a:schemeClr val="tx1"/>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ea typeface="MS Mincho" panose="02020609040205080304" pitchFamily="49" charset="-128"/>
                  <a:cs typeface="Times New Roman" panose="02020603050405020304" pitchFamily="18" charset="0"/>
                </a:rPr>
                <a:t> </a:t>
              </a:r>
            </a:p>
          </p:txBody>
        </p:sp>
        <p:sp>
          <p:nvSpPr>
            <p:cNvPr id="13" name="Text Box 9">
              <a:extLst>
                <a:ext uri="{FF2B5EF4-FFF2-40B4-BE49-F238E27FC236}">
                  <a16:creationId xmlns:a16="http://schemas.microsoft.com/office/drawing/2014/main" id="{4E468287-FF10-458A-A38C-E08FDD53F80E}"/>
                </a:ext>
              </a:extLst>
            </p:cNvPr>
            <p:cNvSpPr txBox="1"/>
            <p:nvPr/>
          </p:nvSpPr>
          <p:spPr>
            <a:xfrm>
              <a:off x="4343400" y="2832100"/>
              <a:ext cx="1371600" cy="342900"/>
            </a:xfrm>
            <a:prstGeom prst="rect">
              <a:avLst/>
            </a:prstGeom>
            <a:solidFill>
              <a:schemeClr val="bg1"/>
            </a:solidFill>
            <a:ln>
              <a:solidFill>
                <a:schemeClr val="tx1"/>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a:effectLst/>
                  <a:ea typeface="MS Mincho" panose="02020609040205080304" pitchFamily="49" charset="-128"/>
                  <a:cs typeface="Times New Roman" panose="02020603050405020304" pitchFamily="18" charset="0"/>
                </a:rPr>
                <a:t> </a:t>
              </a:r>
            </a:p>
          </p:txBody>
        </p:sp>
        <p:sp>
          <p:nvSpPr>
            <p:cNvPr id="14" name="Left Arrow 10">
              <a:extLst>
                <a:ext uri="{FF2B5EF4-FFF2-40B4-BE49-F238E27FC236}">
                  <a16:creationId xmlns:a16="http://schemas.microsoft.com/office/drawing/2014/main" id="{3CA6A3A0-4600-451D-A679-A88273425DFC}"/>
                </a:ext>
              </a:extLst>
            </p:cNvPr>
            <p:cNvSpPr/>
            <p:nvPr/>
          </p:nvSpPr>
          <p:spPr>
            <a:xfrm rot="20320321">
              <a:off x="5740400" y="2667000"/>
              <a:ext cx="1028700" cy="342900"/>
            </a:xfrm>
            <a:prstGeom prst="lef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5" name="Rectangle 14">
            <a:extLst>
              <a:ext uri="{FF2B5EF4-FFF2-40B4-BE49-F238E27FC236}">
                <a16:creationId xmlns:a16="http://schemas.microsoft.com/office/drawing/2014/main" id="{12172905-75E7-4A36-943A-6A7709862E78}"/>
              </a:ext>
            </a:extLst>
          </p:cNvPr>
          <p:cNvSpPr/>
          <p:nvPr/>
        </p:nvSpPr>
        <p:spPr>
          <a:xfrm>
            <a:off x="161356" y="603446"/>
            <a:ext cx="6722820" cy="830997"/>
          </a:xfrm>
          <a:prstGeom prst="rect">
            <a:avLst/>
          </a:prstGeom>
        </p:spPr>
        <p:txBody>
          <a:bodyPr wrap="square">
            <a:spAutoFit/>
          </a:bodyPr>
          <a:lstStyle/>
          <a:p>
            <a:pPr marL="228600" indent="-228600" algn="just">
              <a:spcAft>
                <a:spcPts val="0"/>
              </a:spcAft>
              <a:buAutoNum type="alphaLcParenR"/>
            </a:pPr>
            <a:r>
              <a:rPr lang="en-GB" sz="1200" dirty="0">
                <a:latin typeface="Comic Sans MS" panose="030F0702030302020204" pitchFamily="66" charset="0"/>
                <a:ea typeface="MS Mincho" panose="02020609040205080304" pitchFamily="49" charset="-128"/>
                <a:cs typeface="Times New Roman" panose="02020603050405020304" pitchFamily="18" charset="0"/>
              </a:rPr>
              <a:t>Add the key words to the diagram:    </a:t>
            </a:r>
            <a:r>
              <a:rPr lang="en-GB" sz="1200" dirty="0">
                <a:solidFill>
                  <a:srgbClr val="000000"/>
                </a:solidFill>
                <a:latin typeface="Comic Sans MS" panose="030F0702030302020204" pitchFamily="66" charset="0"/>
                <a:ea typeface="MS Mincho" panose="02020609040205080304" pitchFamily="49" charset="-128"/>
                <a:cs typeface="Times New Roman" panose="02020603050405020304" pitchFamily="18" charset="0"/>
              </a:rPr>
              <a:t>condensation         precipitation       evaporation     groundwater flow         surface run off     transpiration</a:t>
            </a:r>
            <a:r>
              <a:rPr lang="en-GB" sz="1200" dirty="0">
                <a:latin typeface="Comic Sans MS" panose="030F0702030302020204" pitchFamily="66" charset="0"/>
                <a:ea typeface="MS Mincho" panose="02020609040205080304" pitchFamily="49" charset="-128"/>
                <a:cs typeface="Times New Roman" panose="02020603050405020304" pitchFamily="18" charset="0"/>
              </a:rPr>
              <a:t> </a:t>
            </a:r>
          </a:p>
          <a:p>
            <a:pPr algn="just">
              <a:spcAft>
                <a:spcPts val="0"/>
              </a:spcAft>
            </a:pPr>
            <a:endParaRPr lang="en-GB" sz="1200" dirty="0">
              <a:latin typeface="Comic Sans MS" panose="030F0702030302020204" pitchFamily="66" charset="0"/>
              <a:ea typeface="MS Mincho" panose="02020609040205080304" pitchFamily="49" charset="-128"/>
              <a:cs typeface="Times New Roman" panose="02020603050405020304" pitchFamily="18" charset="0"/>
            </a:endParaRPr>
          </a:p>
          <a:p>
            <a:pPr algn="just">
              <a:spcAft>
                <a:spcPts val="0"/>
              </a:spcAft>
            </a:pPr>
            <a:r>
              <a:rPr lang="en-GB" sz="1200" dirty="0">
                <a:latin typeface="Comic Sans MS" panose="030F0702030302020204" pitchFamily="66" charset="0"/>
                <a:ea typeface="MS Mincho" panose="02020609040205080304" pitchFamily="49" charset="-128"/>
                <a:cs typeface="Times New Roman" panose="02020603050405020304" pitchFamily="18" charset="0"/>
              </a:rPr>
              <a:t>b) Draw on transpiration. </a:t>
            </a:r>
          </a:p>
        </p:txBody>
      </p:sp>
      <p:sp>
        <p:nvSpPr>
          <p:cNvPr id="16" name="Rectangle 15">
            <a:extLst>
              <a:ext uri="{FF2B5EF4-FFF2-40B4-BE49-F238E27FC236}">
                <a16:creationId xmlns:a16="http://schemas.microsoft.com/office/drawing/2014/main" id="{12F0E43C-4FAF-44B4-A541-5014CEA6810E}"/>
              </a:ext>
            </a:extLst>
          </p:cNvPr>
          <p:cNvSpPr/>
          <p:nvPr/>
        </p:nvSpPr>
        <p:spPr>
          <a:xfrm>
            <a:off x="135180" y="4827345"/>
            <a:ext cx="6587640" cy="1999971"/>
          </a:xfrm>
          <a:prstGeom prst="rect">
            <a:avLst/>
          </a:prstGeom>
        </p:spPr>
        <p:txBody>
          <a:bodyPr wrap="square">
            <a:spAutoFit/>
          </a:bodyPr>
          <a:lstStyle/>
          <a:p>
            <a:pPr>
              <a:lnSpc>
                <a:spcPct val="150000"/>
              </a:lnSpc>
              <a:spcAft>
                <a:spcPts val="0"/>
              </a:spcAft>
            </a:pPr>
            <a:r>
              <a:rPr lang="en-GB" sz="1200" b="1" u="sng" dirty="0">
                <a:latin typeface="Comic Sans MS" panose="030F0702030302020204" pitchFamily="66" charset="0"/>
                <a:ea typeface="MS Mincho" panose="02020609040205080304" pitchFamily="49" charset="-128"/>
                <a:cs typeface="Times New Roman" panose="02020603050405020304" pitchFamily="18" charset="0"/>
              </a:rPr>
              <a:t>Explain how the water moves from sea, air and land and back.</a:t>
            </a:r>
            <a:endParaRPr lang="en-GB" sz="1200" dirty="0">
              <a:latin typeface="Comic Sans MS" panose="030F0702030302020204" pitchFamily="66" charset="0"/>
              <a:ea typeface="MS Mincho" panose="02020609040205080304" pitchFamily="49" charset="-128"/>
              <a:cs typeface="Times New Roman" panose="02020603050405020304" pitchFamily="18" charset="0"/>
            </a:endParaRPr>
          </a:p>
          <a:p>
            <a:pPr>
              <a:lnSpc>
                <a:spcPct val="150000"/>
              </a:lnSpc>
              <a:spcAft>
                <a:spcPts val="0"/>
              </a:spcAft>
            </a:pPr>
            <a:r>
              <a:rPr lang="en-GB" sz="1200" dirty="0">
                <a:latin typeface="Comic Sans MS" panose="030F0702030302020204" pitchFamily="66" charset="0"/>
                <a:ea typeface="MS Mincho" panose="02020609040205080304" pitchFamily="49" charset="-128"/>
                <a:cs typeface="Times New Roman" panose="02020603050405020304" pitchFamily="18" charset="0"/>
              </a:rPr>
              <a:t> </a:t>
            </a:r>
          </a:p>
          <a:p>
            <a:pPr algn="just">
              <a:lnSpc>
                <a:spcPct val="150000"/>
              </a:lnSpc>
              <a:spcAft>
                <a:spcPts val="0"/>
              </a:spcAft>
            </a:pPr>
            <a:r>
              <a:rPr lang="en-GB" sz="1200" dirty="0">
                <a:latin typeface="Comic Sans MS" panose="030F0702030302020204" pitchFamily="66" charset="0"/>
                <a:ea typeface="MS Mincho" panose="02020609040205080304" pitchFamily="49" charset="-128"/>
                <a:cs typeface="Times New Roman" panose="02020603050405020304" pitchFamily="18" charset="0"/>
              </a:rPr>
              <a:t>Firstly the water starts off in the _________________ it then is transferred to the air by the process of ____________ this is when the sun heats the water and it turns into water vapour. The water vapour then cools and _______________ to form clouds, and falls as ______________. The precipitation then goes back to the sea either by_______________ or ___________________. </a:t>
            </a:r>
          </a:p>
        </p:txBody>
      </p:sp>
      <p:sp>
        <p:nvSpPr>
          <p:cNvPr id="35" name="Rectangle 2">
            <a:extLst>
              <a:ext uri="{FF2B5EF4-FFF2-40B4-BE49-F238E27FC236}">
                <a16:creationId xmlns:a16="http://schemas.microsoft.com/office/drawing/2014/main" id="{C7DFCC93-7365-45DD-89DC-05BC8D69FF63}"/>
              </a:ext>
            </a:extLst>
          </p:cNvPr>
          <p:cNvSpPr>
            <a:spLocks noChangeArrowheads="1"/>
          </p:cNvSpPr>
          <p:nvPr/>
        </p:nvSpPr>
        <p:spPr bwMode="auto">
          <a:xfrm>
            <a:off x="233916" y="7136562"/>
            <a:ext cx="6390167"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b="1" dirty="0">
                <a:latin typeface="Comic Sans MS" panose="030F0702030302020204" pitchFamily="66" charset="0"/>
                <a:ea typeface="MS Mincho" panose="02020609040205080304" pitchFamily="49" charset="-128"/>
                <a:cs typeface="Times New Roman" panose="02020603050405020304" pitchFamily="18" charset="0"/>
              </a:rPr>
              <a:t>Water Cycle key terms.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u="sng" dirty="0">
              <a:latin typeface="Comic Sans MS" panose="030F0702030302020204" pitchFamily="66"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Complete the list of key terms below.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Comic Sans MS" panose="030F0702030302020204" pitchFamily="66"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Precipitation:</a:t>
            </a:r>
            <a:endParaRPr kumimoji="0" lang="en-GB" altLang="en-US" sz="1200" i="0"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Condensation:</a:t>
            </a:r>
            <a:endParaRPr kumimoji="0" lang="en-GB" altLang="en-US" sz="1200" i="0"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Evaporation:</a:t>
            </a:r>
            <a:endParaRPr kumimoji="0" lang="en-GB" altLang="en-US" sz="1200" i="0"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Groundwater flow:</a:t>
            </a:r>
            <a:r>
              <a:rPr kumimoji="0" lang="en-US"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 </a:t>
            </a:r>
            <a:endParaRPr kumimoji="0" lang="en-GB" altLang="en-US" sz="1200" i="0"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Surface run-off</a:t>
            </a:r>
            <a:r>
              <a:rPr lang="en-GB" altLang="en-US" sz="1200" dirty="0">
                <a:latin typeface="Comic Sans MS" panose="030F0702030302020204" pitchFamily="66" charset="0"/>
                <a:ea typeface="MS Mincho" panose="02020609040205080304" pitchFamily="49" charset="-128"/>
                <a:cs typeface="Times New Roman" panose="02020603050405020304" pitchFamily="18" charset="0"/>
              </a:rPr>
              <a:t>:</a:t>
            </a:r>
            <a:endParaRPr kumimoji="0" lang="en-GB" altLang="en-US" sz="1200" i="0"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strike="noStrike" cap="none" normalizeH="0" baseline="0" dirty="0">
                <a:ln>
                  <a:noFill/>
                </a:ln>
                <a:solidFill>
                  <a:schemeClr val="tx1"/>
                </a:solidFill>
                <a:effectLst/>
                <a:latin typeface="Comic Sans MS" panose="030F0702030302020204" pitchFamily="66" charset="0"/>
                <a:ea typeface="MS Mincho" panose="02020609040205080304" pitchFamily="49" charset="-128"/>
                <a:cs typeface="Times New Roman" panose="02020603050405020304" pitchFamily="18" charset="0"/>
              </a:rPr>
              <a:t>Transpiration: </a:t>
            </a:r>
            <a:endParaRPr kumimoji="0" lang="en-GB" altLang="en-US" sz="120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320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3B9E-F27F-4277-9CB1-AF64607325CB}"/>
              </a:ext>
            </a:extLst>
          </p:cNvPr>
          <p:cNvSpPr/>
          <p:nvPr/>
        </p:nvSpPr>
        <p:spPr>
          <a:xfrm>
            <a:off x="191386" y="400976"/>
            <a:ext cx="6475228" cy="830997"/>
          </a:xfrm>
          <a:prstGeom prst="rect">
            <a:avLst/>
          </a:prstGeom>
        </p:spPr>
        <p:txBody>
          <a:bodyPr wrap="square">
            <a:spAutoFit/>
          </a:bodyPr>
          <a:lstStyle/>
          <a:p>
            <a:r>
              <a:rPr lang="en-US" b="1" dirty="0">
                <a:latin typeface="Comic Sans MS" panose="030F0902030302020204" pitchFamily="66" charset="0"/>
              </a:rPr>
              <a:t>The Drainage basin</a:t>
            </a:r>
          </a:p>
          <a:p>
            <a:endParaRPr lang="en-US" u="sng" dirty="0">
              <a:latin typeface="Comic Sans MS" panose="030F0902030302020204" pitchFamily="66" charset="0"/>
            </a:endParaRPr>
          </a:p>
          <a:p>
            <a:r>
              <a:rPr lang="en-US" sz="1200" dirty="0">
                <a:latin typeface="Comic Sans MS" panose="030F0902030302020204" pitchFamily="66" charset="0"/>
              </a:rPr>
              <a:t>Task: Complete the definitions below and label your diagram of a drainage basin. </a:t>
            </a:r>
            <a:endParaRPr lang="en-GB" sz="1200" dirty="0"/>
          </a:p>
        </p:txBody>
      </p:sp>
      <p:graphicFrame>
        <p:nvGraphicFramePr>
          <p:cNvPr id="6" name="Table 5">
            <a:extLst>
              <a:ext uri="{FF2B5EF4-FFF2-40B4-BE49-F238E27FC236}">
                <a16:creationId xmlns:a16="http://schemas.microsoft.com/office/drawing/2014/main" id="{3A28341B-0742-41CB-9A08-0EB6B45E3122}"/>
              </a:ext>
            </a:extLst>
          </p:cNvPr>
          <p:cNvGraphicFramePr>
            <a:graphicFrameLocks noGrp="1"/>
          </p:cNvGraphicFramePr>
          <p:nvPr>
            <p:extLst>
              <p:ext uri="{D42A27DB-BD31-4B8C-83A1-F6EECF244321}">
                <p14:modId xmlns:p14="http://schemas.microsoft.com/office/powerpoint/2010/main" val="410095445"/>
              </p:ext>
            </p:extLst>
          </p:nvPr>
        </p:nvGraphicFramePr>
        <p:xfrm>
          <a:off x="191386" y="1475825"/>
          <a:ext cx="6475228" cy="3799840"/>
        </p:xfrm>
        <a:graphic>
          <a:graphicData uri="http://schemas.openxmlformats.org/drawingml/2006/table">
            <a:tbl>
              <a:tblPr firstRow="1" bandRow="1">
                <a:tableStyleId>{5940675A-B579-460E-94D1-54222C63F5DA}</a:tableStyleId>
              </a:tblPr>
              <a:tblGrid>
                <a:gridCol w="1765751">
                  <a:extLst>
                    <a:ext uri="{9D8B030D-6E8A-4147-A177-3AD203B41FA5}">
                      <a16:colId xmlns:a16="http://schemas.microsoft.com/office/drawing/2014/main" val="1590529358"/>
                    </a:ext>
                  </a:extLst>
                </a:gridCol>
                <a:gridCol w="4709477">
                  <a:extLst>
                    <a:ext uri="{9D8B030D-6E8A-4147-A177-3AD203B41FA5}">
                      <a16:colId xmlns:a16="http://schemas.microsoft.com/office/drawing/2014/main" val="1792828891"/>
                    </a:ext>
                  </a:extLst>
                </a:gridCol>
              </a:tblGrid>
              <a:tr h="245226">
                <a:tc>
                  <a:txBody>
                    <a:bodyPr/>
                    <a:lstStyle/>
                    <a:p>
                      <a:r>
                        <a:rPr lang="en-US" sz="1200" b="1" dirty="0">
                          <a:latin typeface="Comic Sans MS" panose="030F0902030302020204" pitchFamily="66" charset="0"/>
                        </a:rPr>
                        <a:t>Key term:</a:t>
                      </a:r>
                    </a:p>
                  </a:txBody>
                  <a:tcPr marL="132080" marR="132080" marT="66040" marB="66040"/>
                </a:tc>
                <a:tc>
                  <a:txBody>
                    <a:bodyPr/>
                    <a:lstStyle/>
                    <a:p>
                      <a:r>
                        <a:rPr lang="en-US" sz="1200" b="1" dirty="0">
                          <a:latin typeface="Comic Sans MS" panose="030F0902030302020204" pitchFamily="66" charset="0"/>
                        </a:rPr>
                        <a:t>Definition:</a:t>
                      </a:r>
                    </a:p>
                  </a:txBody>
                  <a:tcPr marL="132080" marR="132080" marT="66040" marB="66040"/>
                </a:tc>
                <a:extLst>
                  <a:ext uri="{0D108BD9-81ED-4DB2-BD59-A6C34878D82A}">
                    <a16:rowId xmlns:a16="http://schemas.microsoft.com/office/drawing/2014/main" val="248791780"/>
                  </a:ext>
                </a:extLst>
              </a:tr>
              <a:tr h="245226">
                <a:tc>
                  <a:txBody>
                    <a:bodyPr/>
                    <a:lstStyle/>
                    <a:p>
                      <a:r>
                        <a:rPr lang="en-US" sz="1200" b="1" i="1" dirty="0">
                          <a:latin typeface="Comic Sans MS" panose="030F0902030302020204" pitchFamily="66" charset="0"/>
                        </a:rPr>
                        <a:t>Drainage basin</a:t>
                      </a:r>
                    </a:p>
                  </a:txBody>
                  <a:tcPr marL="132080" marR="132080" marT="66040" marB="66040"/>
                </a:tc>
                <a:tc>
                  <a:txBody>
                    <a:bodyPr/>
                    <a:lstStyle/>
                    <a:p>
                      <a:endParaRPr lang="en-US" sz="1200" i="1" dirty="0">
                        <a:latin typeface="Comic Sans MS" panose="030F0902030302020204" pitchFamily="66" charset="0"/>
                      </a:endParaRPr>
                    </a:p>
                    <a:p>
                      <a:endParaRPr lang="en-US" sz="1200" i="1" dirty="0">
                        <a:latin typeface="Comic Sans MS" panose="030F0902030302020204" pitchFamily="66" charset="0"/>
                      </a:endParaRPr>
                    </a:p>
                  </a:txBody>
                  <a:tcPr marL="132080" marR="132080" marT="66040" marB="66040"/>
                </a:tc>
                <a:extLst>
                  <a:ext uri="{0D108BD9-81ED-4DB2-BD59-A6C34878D82A}">
                    <a16:rowId xmlns:a16="http://schemas.microsoft.com/office/drawing/2014/main" val="1017684446"/>
                  </a:ext>
                </a:extLst>
              </a:tr>
              <a:tr h="193097">
                <a:tc>
                  <a:txBody>
                    <a:bodyPr/>
                    <a:lstStyle/>
                    <a:p>
                      <a:r>
                        <a:rPr lang="en-US" sz="1200" b="1" i="1" dirty="0">
                          <a:latin typeface="Comic Sans MS" panose="030F0902030302020204" pitchFamily="66" charset="0"/>
                        </a:rPr>
                        <a:t>Source</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726152484"/>
                  </a:ext>
                </a:extLst>
              </a:tr>
              <a:tr h="387616">
                <a:tc>
                  <a:txBody>
                    <a:bodyPr/>
                    <a:lstStyle/>
                    <a:p>
                      <a:r>
                        <a:rPr lang="en-US" sz="1200" b="1" i="1" dirty="0">
                          <a:latin typeface="Comic Sans MS" panose="030F0902030302020204" pitchFamily="66" charset="0"/>
                        </a:rPr>
                        <a:t>Tributary</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625068854"/>
                  </a:ext>
                </a:extLst>
              </a:tr>
              <a:tr h="387616">
                <a:tc>
                  <a:txBody>
                    <a:bodyPr/>
                    <a:lstStyle/>
                    <a:p>
                      <a:r>
                        <a:rPr lang="en-US" sz="1200" b="1" i="1" dirty="0">
                          <a:latin typeface="Comic Sans MS" panose="030F0902030302020204" pitchFamily="66" charset="0"/>
                        </a:rPr>
                        <a:t>Confluence</a:t>
                      </a:r>
                      <a:r>
                        <a:rPr lang="en-US" sz="1200" dirty="0">
                          <a:latin typeface="Comic Sans MS" panose="030F0902030302020204" pitchFamily="66" charset="0"/>
                        </a:rPr>
                        <a:t> </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511377537"/>
                  </a:ext>
                </a:extLst>
              </a:tr>
              <a:tr h="387616">
                <a:tc>
                  <a:txBody>
                    <a:bodyPr/>
                    <a:lstStyle/>
                    <a:p>
                      <a:r>
                        <a:rPr lang="en-US" sz="1200" b="1" i="1" dirty="0">
                          <a:latin typeface="Comic Sans MS" panose="030F0902030302020204" pitchFamily="66" charset="0"/>
                        </a:rPr>
                        <a:t>Watershed</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3684336300"/>
                  </a:ext>
                </a:extLst>
              </a:tr>
              <a:tr h="387616">
                <a:tc>
                  <a:txBody>
                    <a:bodyPr/>
                    <a:lstStyle/>
                    <a:p>
                      <a:r>
                        <a:rPr lang="en-US" sz="1200" dirty="0">
                          <a:latin typeface="Comic Sans MS" panose="030F0902030302020204" pitchFamily="66" charset="0"/>
                        </a:rPr>
                        <a:t>Course</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730717704"/>
                  </a:ext>
                </a:extLst>
              </a:tr>
              <a:tr h="255711">
                <a:tc>
                  <a:txBody>
                    <a:bodyPr/>
                    <a:lstStyle/>
                    <a:p>
                      <a:r>
                        <a:rPr lang="en-US" sz="1200" b="1" i="1" dirty="0">
                          <a:latin typeface="Comic Sans MS" panose="030F0902030302020204" pitchFamily="66" charset="0"/>
                        </a:rPr>
                        <a:t>Mouth</a:t>
                      </a:r>
                    </a:p>
                  </a:txBody>
                  <a:tcPr marL="132080" marR="132080" marT="66040" marB="66040"/>
                </a:tc>
                <a:tc>
                  <a:txBody>
                    <a:bodyPr/>
                    <a:lstStyle/>
                    <a:p>
                      <a:endParaRPr lang="en-US" sz="1200" dirty="0">
                        <a:latin typeface="Comic Sans MS" panose="030F0902030302020204" pitchFamily="66" charset="0"/>
                      </a:endParaRPr>
                    </a:p>
                    <a:p>
                      <a:endParaRPr lang="en-US" sz="1200" dirty="0">
                        <a:latin typeface="Comic Sans MS" panose="030F0902030302020204" pitchFamily="66" charset="0"/>
                      </a:endParaRPr>
                    </a:p>
                  </a:txBody>
                  <a:tcPr marL="132080" marR="132080" marT="66040" marB="66040"/>
                </a:tc>
                <a:extLst>
                  <a:ext uri="{0D108BD9-81ED-4DB2-BD59-A6C34878D82A}">
                    <a16:rowId xmlns:a16="http://schemas.microsoft.com/office/drawing/2014/main" val="3822350540"/>
                  </a:ext>
                </a:extLst>
              </a:tr>
            </a:tbl>
          </a:graphicData>
        </a:graphic>
      </p:graphicFrame>
      <p:grpSp>
        <p:nvGrpSpPr>
          <p:cNvPr id="7" name="Group 6">
            <a:extLst>
              <a:ext uri="{FF2B5EF4-FFF2-40B4-BE49-F238E27FC236}">
                <a16:creationId xmlns:a16="http://schemas.microsoft.com/office/drawing/2014/main" id="{89977EBC-EF05-45C4-AD12-70571CD3339A}"/>
              </a:ext>
            </a:extLst>
          </p:cNvPr>
          <p:cNvGrpSpPr/>
          <p:nvPr/>
        </p:nvGrpSpPr>
        <p:grpSpPr>
          <a:xfrm>
            <a:off x="191386" y="5535559"/>
            <a:ext cx="6475228" cy="4153872"/>
            <a:chOff x="5192835" y="180600"/>
            <a:chExt cx="4713165" cy="6527031"/>
          </a:xfrm>
        </p:grpSpPr>
        <p:pic>
          <p:nvPicPr>
            <p:cNvPr id="8" name="Picture 7">
              <a:extLst>
                <a:ext uri="{FF2B5EF4-FFF2-40B4-BE49-F238E27FC236}">
                  <a16:creationId xmlns:a16="http://schemas.microsoft.com/office/drawing/2014/main" id="{BBB33F58-0950-47BD-8FE4-AD127FFB45E0}"/>
                </a:ext>
              </a:extLst>
            </p:cNvPr>
            <p:cNvPicPr>
              <a:picLocks noChangeAspect="1"/>
            </p:cNvPicPr>
            <p:nvPr/>
          </p:nvPicPr>
          <p:blipFill>
            <a:blip r:embed="rId2"/>
            <a:stretch>
              <a:fillRect/>
            </a:stretch>
          </p:blipFill>
          <p:spPr>
            <a:xfrm>
              <a:off x="5192835" y="249180"/>
              <a:ext cx="4713165" cy="6458451"/>
            </a:xfrm>
            <a:prstGeom prst="rect">
              <a:avLst/>
            </a:prstGeom>
          </p:spPr>
        </p:pic>
        <p:pic>
          <p:nvPicPr>
            <p:cNvPr id="9" name="Picture 8">
              <a:extLst>
                <a:ext uri="{FF2B5EF4-FFF2-40B4-BE49-F238E27FC236}">
                  <a16:creationId xmlns:a16="http://schemas.microsoft.com/office/drawing/2014/main" id="{80805031-9BEA-4DD3-99A7-F57BB1D4062A}"/>
                </a:ext>
              </a:extLst>
            </p:cNvPr>
            <p:cNvPicPr>
              <a:picLocks noChangeAspect="1"/>
            </p:cNvPicPr>
            <p:nvPr/>
          </p:nvPicPr>
          <p:blipFill>
            <a:blip r:embed="rId3"/>
            <a:stretch>
              <a:fillRect/>
            </a:stretch>
          </p:blipFill>
          <p:spPr>
            <a:xfrm>
              <a:off x="5192835" y="180600"/>
              <a:ext cx="1046803" cy="889783"/>
            </a:xfrm>
            <a:prstGeom prst="rect">
              <a:avLst/>
            </a:prstGeom>
          </p:spPr>
        </p:pic>
        <p:sp>
          <p:nvSpPr>
            <p:cNvPr id="10" name="Rectangle 9">
              <a:extLst>
                <a:ext uri="{FF2B5EF4-FFF2-40B4-BE49-F238E27FC236}">
                  <a16:creationId xmlns:a16="http://schemas.microsoft.com/office/drawing/2014/main" id="{A0F30865-7CBF-4864-B4F7-E63FAE10414F}"/>
                </a:ext>
              </a:extLst>
            </p:cNvPr>
            <p:cNvSpPr/>
            <p:nvPr/>
          </p:nvSpPr>
          <p:spPr>
            <a:xfrm>
              <a:off x="5215984" y="6099858"/>
              <a:ext cx="1971894" cy="584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A3C75F-A263-4295-9709-F3558B73D4E5}"/>
                </a:ext>
              </a:extLst>
            </p:cNvPr>
            <p:cNvSpPr/>
            <p:nvPr/>
          </p:nvSpPr>
          <p:spPr>
            <a:xfrm>
              <a:off x="7324506" y="6099858"/>
              <a:ext cx="2398228" cy="584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5106D7-0696-499B-8FE1-D3CB5C65D083}"/>
                </a:ext>
              </a:extLst>
            </p:cNvPr>
            <p:cNvSpPr/>
            <p:nvPr/>
          </p:nvSpPr>
          <p:spPr>
            <a:xfrm>
              <a:off x="5215984" y="1162982"/>
              <a:ext cx="1971894" cy="584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13" name="Rectangle 12">
              <a:extLst>
                <a:ext uri="{FF2B5EF4-FFF2-40B4-BE49-F238E27FC236}">
                  <a16:creationId xmlns:a16="http://schemas.microsoft.com/office/drawing/2014/main" id="{AFBE2CC8-6969-4536-81FB-AC5F66057722}"/>
                </a:ext>
              </a:extLst>
            </p:cNvPr>
            <p:cNvSpPr/>
            <p:nvPr/>
          </p:nvSpPr>
          <p:spPr>
            <a:xfrm>
              <a:off x="6338559" y="180600"/>
              <a:ext cx="1902615" cy="584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232E07-7F91-4C95-91CF-ABF374FFC84A}"/>
                </a:ext>
              </a:extLst>
            </p:cNvPr>
            <p:cNvSpPr/>
            <p:nvPr/>
          </p:nvSpPr>
          <p:spPr>
            <a:xfrm>
              <a:off x="8341943" y="604138"/>
              <a:ext cx="1496538" cy="8513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5F654E-96FA-4635-83AA-B44774883B53}"/>
                </a:ext>
              </a:extLst>
            </p:cNvPr>
            <p:cNvSpPr/>
            <p:nvPr/>
          </p:nvSpPr>
          <p:spPr>
            <a:xfrm>
              <a:off x="7737391" y="3618745"/>
              <a:ext cx="2101090" cy="94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grpSp>
    </p:spTree>
    <p:extLst>
      <p:ext uri="{BB962C8B-B14F-4D97-AF65-F5344CB8AC3E}">
        <p14:creationId xmlns:p14="http://schemas.microsoft.com/office/powerpoint/2010/main" val="367362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0FB716-7767-45F5-9B29-B5CEF2852BA5}"/>
              </a:ext>
            </a:extLst>
          </p:cNvPr>
          <p:cNvPicPr>
            <a:picLocks noChangeAspect="1"/>
          </p:cNvPicPr>
          <p:nvPr/>
        </p:nvPicPr>
        <p:blipFill>
          <a:blip r:embed="rId2"/>
          <a:stretch>
            <a:fillRect/>
          </a:stretch>
        </p:blipFill>
        <p:spPr>
          <a:xfrm>
            <a:off x="0" y="1267327"/>
            <a:ext cx="6858000" cy="8574504"/>
          </a:xfrm>
          <a:prstGeom prst="rect">
            <a:avLst/>
          </a:prstGeom>
        </p:spPr>
      </p:pic>
      <p:sp>
        <p:nvSpPr>
          <p:cNvPr id="4" name="Rectangle 3">
            <a:extLst>
              <a:ext uri="{FF2B5EF4-FFF2-40B4-BE49-F238E27FC236}">
                <a16:creationId xmlns:a16="http://schemas.microsoft.com/office/drawing/2014/main" id="{ABA1890B-6E3F-4489-AFFF-B80E95A088CA}"/>
              </a:ext>
            </a:extLst>
          </p:cNvPr>
          <p:cNvSpPr/>
          <p:nvPr/>
        </p:nvSpPr>
        <p:spPr>
          <a:xfrm>
            <a:off x="191386" y="195697"/>
            <a:ext cx="6475228" cy="923330"/>
          </a:xfrm>
          <a:prstGeom prst="rect">
            <a:avLst/>
          </a:prstGeom>
        </p:spPr>
        <p:txBody>
          <a:bodyPr wrap="square">
            <a:spAutoFit/>
          </a:bodyPr>
          <a:lstStyle/>
          <a:p>
            <a:r>
              <a:rPr lang="en-US" b="1" dirty="0">
                <a:latin typeface="Comic Sans MS" panose="030F0902030302020204" pitchFamily="66" charset="0"/>
              </a:rPr>
              <a:t>Flooding</a:t>
            </a:r>
            <a:r>
              <a:rPr lang="en-US" sz="1200" dirty="0">
                <a:latin typeface="Comic Sans MS" panose="030F0902030302020204" pitchFamily="66" charset="0"/>
              </a:rPr>
              <a:t>.</a:t>
            </a:r>
          </a:p>
          <a:p>
            <a:endParaRPr lang="en-US" sz="1200" dirty="0">
              <a:latin typeface="Comic Sans MS" panose="030F0902030302020204" pitchFamily="66" charset="0"/>
            </a:endParaRPr>
          </a:p>
          <a:p>
            <a:r>
              <a:rPr lang="en-US" sz="1200" dirty="0">
                <a:latin typeface="Comic Sans MS" panose="030F0902030302020204" pitchFamily="66" charset="0"/>
              </a:rPr>
              <a:t>We are now going to look at the causes of flooding. You will need to read the below instructions to create a story board of how flooding occurs.  </a:t>
            </a:r>
            <a:endParaRPr lang="en-GB" sz="1200" dirty="0"/>
          </a:p>
        </p:txBody>
      </p:sp>
    </p:spTree>
    <p:extLst>
      <p:ext uri="{BB962C8B-B14F-4D97-AF65-F5344CB8AC3E}">
        <p14:creationId xmlns:p14="http://schemas.microsoft.com/office/powerpoint/2010/main" val="314732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89CFFF-BF6C-4ED1-ACF4-0D8B2844984E}"/>
              </a:ext>
            </a:extLst>
          </p:cNvPr>
          <p:cNvSpPr/>
          <p:nvPr/>
        </p:nvSpPr>
        <p:spPr>
          <a:xfrm>
            <a:off x="215682" y="1119027"/>
            <a:ext cx="6450932" cy="9048631"/>
          </a:xfrm>
          <a:prstGeom prst="rect">
            <a:avLst/>
          </a:prstGeom>
        </p:spPr>
        <p:txBody>
          <a:bodyPr wrap="square">
            <a:spAutoFit/>
          </a:bodyPr>
          <a:lstStyle/>
          <a:p>
            <a:r>
              <a:rPr lang="en-GB" sz="1200" b="1" u="sng" dirty="0">
                <a:solidFill>
                  <a:srgbClr val="121212"/>
                </a:solidFill>
                <a:latin typeface="Comic Sans MS" panose="030F0702030302020204" pitchFamily="66" charset="0"/>
              </a:rPr>
              <a:t>Cumbria floods:</a:t>
            </a:r>
            <a:r>
              <a:rPr lang="en-GB" sz="1200" b="1" dirty="0">
                <a:solidFill>
                  <a:srgbClr val="121212"/>
                </a:solidFill>
                <a:latin typeface="Comic Sans MS" panose="030F0702030302020204" pitchFamily="66" charset="0"/>
              </a:rPr>
              <a:t> </a:t>
            </a:r>
          </a:p>
          <a:p>
            <a:endParaRPr lang="en-GB" sz="1200" b="1" dirty="0">
              <a:solidFill>
                <a:srgbClr val="121212"/>
              </a:solidFill>
              <a:latin typeface="Comic Sans MS" panose="030F0702030302020204" pitchFamily="66" charset="0"/>
            </a:endParaRPr>
          </a:p>
          <a:p>
            <a:r>
              <a:rPr lang="en-GB" sz="1200" dirty="0">
                <a:solidFill>
                  <a:srgbClr val="121212"/>
                </a:solidFill>
                <a:latin typeface="Comic Sans MS" panose="030F0702030302020204" pitchFamily="66" charset="0"/>
              </a:rPr>
              <a:t>At least one killed as 45,000 homes remain without power</a:t>
            </a:r>
          </a:p>
          <a:p>
            <a:r>
              <a:rPr lang="en-GB" sz="1200" dirty="0">
                <a:solidFill>
                  <a:srgbClr val="121212"/>
                </a:solidFill>
                <a:latin typeface="Comic Sans MS" panose="030F0702030302020204" pitchFamily="66" charset="0"/>
              </a:rPr>
              <a:t>A man in his 70s reportedly died in Cumbrian village of Staveley as thousands of homes are flooded following record levels of rainfall</a:t>
            </a:r>
          </a:p>
          <a:p>
            <a:endParaRPr lang="en-GB" sz="1200" b="1" i="0" dirty="0">
              <a:solidFill>
                <a:srgbClr val="121212"/>
              </a:solidFill>
              <a:effectLst/>
              <a:latin typeface="Comic Sans MS" panose="030F0702030302020204" pitchFamily="66" charset="0"/>
            </a:endParaRPr>
          </a:p>
          <a:p>
            <a:r>
              <a:rPr lang="en-GB" sz="1200" dirty="0">
                <a:latin typeface="Comic Sans MS" panose="030F0702030302020204" pitchFamily="66" charset="0"/>
              </a:rPr>
              <a:t>One person has been found dead and 45,000 properties are without electricity following the flooding that has hit north-west England.</a:t>
            </a:r>
          </a:p>
          <a:p>
            <a:endParaRPr lang="en-GB" sz="1200" dirty="0">
              <a:latin typeface="Comic Sans MS" panose="030F0702030302020204" pitchFamily="66" charset="0"/>
            </a:endParaRPr>
          </a:p>
          <a:p>
            <a:r>
              <a:rPr lang="en-GB" sz="1200" dirty="0">
                <a:latin typeface="Comic Sans MS" panose="030F0702030302020204" pitchFamily="66" charset="0"/>
              </a:rPr>
              <a:t>Police said that a body had been found in the water in the river Kent near Kendal after Storm Desmond hit Cumbria. The environment minister, Liz Truss, told MPs that there had been a number of fatalities.</a:t>
            </a:r>
          </a:p>
          <a:p>
            <a:endParaRPr lang="en-GB" sz="1200" dirty="0">
              <a:latin typeface="Comic Sans MS" panose="030F0702030302020204" pitchFamily="66" charset="0"/>
            </a:endParaRPr>
          </a:p>
          <a:p>
            <a:r>
              <a:rPr lang="en-GB" sz="1200" dirty="0">
                <a:latin typeface="Comic Sans MS" panose="030F0702030302020204" pitchFamily="66" charset="0"/>
              </a:rPr>
              <a:t>There were reports that a man in his 70s was pulled from a stream close to the river Kent in Staveley. ITV Border said that the man, who died near Kendal, had been trying to retrieve a barrel from the water to prevent flooding further downstream in the village, where 1,376 properties were flooded.</a:t>
            </a:r>
          </a:p>
          <a:p>
            <a:endParaRPr lang="en-GB" sz="1200" dirty="0">
              <a:latin typeface="Comic Sans MS" panose="030F0702030302020204" pitchFamily="66" charset="0"/>
            </a:endParaRPr>
          </a:p>
          <a:p>
            <a:r>
              <a:rPr lang="en-GB" sz="1200" dirty="0">
                <a:latin typeface="Comic Sans MS" panose="030F0702030302020204" pitchFamily="66" charset="0"/>
              </a:rPr>
              <a:t>His body was recovered at about 10am on Monday morning by emergency services personnel in Cumbria, who had spent much of Sunday searching for him.</a:t>
            </a:r>
          </a:p>
          <a:p>
            <a:endParaRPr lang="en-GB" sz="1200" dirty="0">
              <a:latin typeface="Comic Sans MS" panose="030F0702030302020204" pitchFamily="66" charset="0"/>
            </a:endParaRPr>
          </a:p>
          <a:p>
            <a:r>
              <a:rPr lang="en-GB" sz="1200" dirty="0">
                <a:latin typeface="Comic Sans MS" panose="030F0702030302020204" pitchFamily="66" charset="0"/>
              </a:rPr>
              <a:t>It was the first death following the flooding and the second connected to the storm. In London, a 90-year-old man was believed to have been blown into the side of a moving bus by a gust of wind, near Finchley Central tube station on Saturday.</a:t>
            </a:r>
          </a:p>
          <a:p>
            <a:endParaRPr lang="en-GB" sz="1200" dirty="0">
              <a:latin typeface="Comic Sans MS" panose="030F0702030302020204" pitchFamily="66" charset="0"/>
            </a:endParaRPr>
          </a:p>
          <a:p>
            <a:r>
              <a:rPr lang="en-GB" sz="1200" dirty="0">
                <a:latin typeface="Comic Sans MS" panose="030F0702030302020204" pitchFamily="66" charset="0"/>
              </a:rPr>
              <a:t>About 42,000 households in Lancaster, Morecambe and Carnforth in north Lancashire found themselves again with no power on Monday evening, a failure that came hours after Electricity North West said it had restored power in the region. The firm said the power cut was caused by “</a:t>
            </a:r>
            <a:r>
              <a:rPr lang="en-GB" sz="1200" dirty="0" err="1">
                <a:latin typeface="Comic Sans MS" panose="030F0702030302020204" pitchFamily="66" charset="0"/>
              </a:rPr>
              <a:t>unforseen</a:t>
            </a:r>
            <a:r>
              <a:rPr lang="en-GB" sz="1200" dirty="0">
                <a:latin typeface="Comic Sans MS" panose="030F0702030302020204" pitchFamily="66" charset="0"/>
              </a:rPr>
              <a:t> damage”.</a:t>
            </a:r>
          </a:p>
          <a:p>
            <a:endParaRPr lang="en-GB" sz="1200" dirty="0">
              <a:latin typeface="Comic Sans MS" panose="030F0702030302020204" pitchFamily="66" charset="0"/>
            </a:endParaRPr>
          </a:p>
          <a:p>
            <a:r>
              <a:rPr lang="en-GB" sz="1200" dirty="0">
                <a:latin typeface="Comic Sans MS" panose="030F0702030302020204" pitchFamily="66" charset="0"/>
              </a:rPr>
              <a:t>In Lancaster, 19,000 households were still being supplied by generators that were mobilised overnight. Electricity North West said it was calling for extra generators and engineers from across the country to help restore power.</a:t>
            </a:r>
          </a:p>
          <a:p>
            <a:endParaRPr lang="en-GB" sz="1200" dirty="0">
              <a:latin typeface="Comic Sans MS" panose="030F0702030302020204" pitchFamily="66" charset="0"/>
            </a:endParaRPr>
          </a:p>
          <a:p>
            <a:r>
              <a:rPr lang="en-GB" sz="1200" dirty="0">
                <a:latin typeface="Comic Sans MS" panose="030F0702030302020204" pitchFamily="66" charset="0"/>
              </a:rPr>
              <a:t>In Cumbria, 2,657 properties were still without power as night fell, with floodwater restricting access for Electricity North West teams.</a:t>
            </a:r>
          </a:p>
          <a:p>
            <a:endParaRPr lang="en-GB" sz="1200" dirty="0">
              <a:latin typeface="Comic Sans MS" panose="030F0702030302020204" pitchFamily="66" charset="0"/>
            </a:endParaRPr>
          </a:p>
          <a:p>
            <a:r>
              <a:rPr lang="en-GB" sz="1200" dirty="0">
                <a:latin typeface="Comic Sans MS" panose="030F0702030302020204" pitchFamily="66" charset="0"/>
              </a:rPr>
              <a:t>Cumbria police estimated that a total of 4,881 homes were flooded across the county, saying that in the “reasonable worst-case scenario” there could be a total of 6,455 homes affected. Thousands of people remained homeless.</a:t>
            </a:r>
          </a:p>
          <a:p>
            <a:endParaRPr lang="en-GB" sz="1200" dirty="0">
              <a:latin typeface="Comic Sans MS" panose="030F0702030302020204" pitchFamily="66" charset="0"/>
            </a:endParaRPr>
          </a:p>
          <a:p>
            <a:r>
              <a:rPr lang="en-GB" sz="1200" dirty="0">
                <a:latin typeface="Comic Sans MS" panose="030F0702030302020204" pitchFamily="66" charset="0"/>
              </a:rPr>
              <a:t>David Cameron visited Carlisle, where police estimated between 2,200 and 3,500 homes had been flooded.</a:t>
            </a:r>
          </a:p>
          <a:p>
            <a:endParaRPr lang="en-GB" sz="1200" dirty="0">
              <a:latin typeface="Comic Sans MS" panose="030F0702030302020204" pitchFamily="66" charset="0"/>
            </a:endParaRPr>
          </a:p>
          <a:p>
            <a:r>
              <a:rPr lang="en-GB" sz="1200" dirty="0">
                <a:latin typeface="Comic Sans MS" panose="030F0702030302020204" pitchFamily="66" charset="0"/>
              </a:rPr>
              <a:t>Touring one victim’s home, the prime minister promised to look again at the government’s response and said the Environment Agency would assess its response to see what lessons could be learned.</a:t>
            </a:r>
          </a:p>
        </p:txBody>
      </p:sp>
      <p:sp>
        <p:nvSpPr>
          <p:cNvPr id="6" name="Rectangle 5">
            <a:extLst>
              <a:ext uri="{FF2B5EF4-FFF2-40B4-BE49-F238E27FC236}">
                <a16:creationId xmlns:a16="http://schemas.microsoft.com/office/drawing/2014/main" id="{981E1470-BA7D-4FD9-8E3E-54A455631078}"/>
              </a:ext>
            </a:extLst>
          </p:cNvPr>
          <p:cNvSpPr/>
          <p:nvPr/>
        </p:nvSpPr>
        <p:spPr>
          <a:xfrm>
            <a:off x="191386" y="195697"/>
            <a:ext cx="6475228" cy="738664"/>
          </a:xfrm>
          <a:prstGeom prst="rect">
            <a:avLst/>
          </a:prstGeom>
        </p:spPr>
        <p:txBody>
          <a:bodyPr wrap="square">
            <a:spAutoFit/>
          </a:bodyPr>
          <a:lstStyle/>
          <a:p>
            <a:r>
              <a:rPr lang="en-US" b="1" dirty="0">
                <a:latin typeface="Comic Sans MS" panose="030F0902030302020204" pitchFamily="66" charset="0"/>
              </a:rPr>
              <a:t>Cumbria Floods 2015:</a:t>
            </a:r>
            <a:endParaRPr lang="en-US" sz="1200" dirty="0">
              <a:latin typeface="Comic Sans MS" panose="030F0902030302020204" pitchFamily="66" charset="0"/>
            </a:endParaRPr>
          </a:p>
          <a:p>
            <a:endParaRPr lang="en-US" sz="1200" dirty="0">
              <a:latin typeface="Comic Sans MS" panose="030F0902030302020204" pitchFamily="66" charset="0"/>
            </a:endParaRPr>
          </a:p>
          <a:p>
            <a:r>
              <a:rPr lang="en-US" sz="1200" dirty="0">
                <a:latin typeface="Comic Sans MS" panose="030F0902030302020204" pitchFamily="66" charset="0"/>
              </a:rPr>
              <a:t>Read the news article below and complete the 5 WWW’s of flooding on the next page. </a:t>
            </a:r>
            <a:endParaRPr lang="en-GB" sz="1200" dirty="0"/>
          </a:p>
        </p:txBody>
      </p:sp>
    </p:spTree>
    <p:extLst>
      <p:ext uri="{BB962C8B-B14F-4D97-AF65-F5344CB8AC3E}">
        <p14:creationId xmlns:p14="http://schemas.microsoft.com/office/powerpoint/2010/main" val="421340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C881F-10A9-4779-9CFB-4718D79C09D6}"/>
              </a:ext>
            </a:extLst>
          </p:cNvPr>
          <p:cNvPicPr>
            <a:picLocks noChangeAspect="1"/>
          </p:cNvPicPr>
          <p:nvPr/>
        </p:nvPicPr>
        <p:blipFill rotWithShape="1">
          <a:blip r:embed="rId2"/>
          <a:srcRect l="6148" t="31044" r="50149" b="14584"/>
          <a:stretch/>
        </p:blipFill>
        <p:spPr>
          <a:xfrm rot="16200000">
            <a:off x="-1247274" y="1676398"/>
            <a:ext cx="9352547" cy="6545179"/>
          </a:xfrm>
          <a:prstGeom prst="rect">
            <a:avLst/>
          </a:prstGeom>
        </p:spPr>
      </p:pic>
    </p:spTree>
    <p:extLst>
      <p:ext uri="{BB962C8B-B14F-4D97-AF65-F5344CB8AC3E}">
        <p14:creationId xmlns:p14="http://schemas.microsoft.com/office/powerpoint/2010/main" val="156482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36DA08-1F6B-4778-BFC5-6809CA58915B}"/>
              </a:ext>
            </a:extLst>
          </p:cNvPr>
          <p:cNvSpPr>
            <a:spLocks noChangeArrowheads="1"/>
          </p:cNvSpPr>
          <p:nvPr/>
        </p:nvSpPr>
        <p:spPr bwMode="auto">
          <a:xfrm>
            <a:off x="177800" y="154142"/>
            <a:ext cx="65024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28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Section 3 – Food and farming</a:t>
            </a: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lang="en-GB" altLang="en-US" sz="2800" b="1" u="sng" dirty="0">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1200" b="1"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Task:</a:t>
            </a:r>
            <a:r>
              <a:rPr kumimoji="0" lang="en-GB" altLang="en-US" sz="120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Name the 3 types of farming and describe what they are. </a:t>
            </a: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E56A0B61-90AC-442A-BE06-7E9C8503B409}"/>
              </a:ext>
            </a:extLst>
          </p:cNvPr>
          <p:cNvPicPr>
            <a:picLocks noChangeAspect="1"/>
          </p:cNvPicPr>
          <p:nvPr/>
        </p:nvPicPr>
        <p:blipFill rotWithShape="1">
          <a:blip r:embed="rId2"/>
          <a:srcRect l="6481" t="31564" r="7593" b="23004"/>
          <a:stretch/>
        </p:blipFill>
        <p:spPr>
          <a:xfrm>
            <a:off x="482600" y="1397000"/>
            <a:ext cx="5892800" cy="1752600"/>
          </a:xfrm>
          <a:prstGeom prst="rect">
            <a:avLst/>
          </a:prstGeom>
        </p:spPr>
      </p:pic>
      <p:graphicFrame>
        <p:nvGraphicFramePr>
          <p:cNvPr id="6" name="Table 6">
            <a:extLst>
              <a:ext uri="{FF2B5EF4-FFF2-40B4-BE49-F238E27FC236}">
                <a16:creationId xmlns:a16="http://schemas.microsoft.com/office/drawing/2014/main" id="{67281A33-38BE-47DF-8CF6-E385E0A5F832}"/>
              </a:ext>
            </a:extLst>
          </p:cNvPr>
          <p:cNvGraphicFramePr>
            <a:graphicFrameLocks noGrp="1"/>
          </p:cNvGraphicFramePr>
          <p:nvPr>
            <p:extLst>
              <p:ext uri="{D42A27DB-BD31-4B8C-83A1-F6EECF244321}">
                <p14:modId xmlns:p14="http://schemas.microsoft.com/office/powerpoint/2010/main" val="3642951601"/>
              </p:ext>
            </p:extLst>
          </p:nvPr>
        </p:nvGraphicFramePr>
        <p:xfrm>
          <a:off x="482600" y="3149600"/>
          <a:ext cx="5892801" cy="2159000"/>
        </p:xfrm>
        <a:graphic>
          <a:graphicData uri="http://schemas.openxmlformats.org/drawingml/2006/table">
            <a:tbl>
              <a:tblPr firstRow="1" bandRow="1">
                <a:tableStyleId>{5C22544A-7EE6-4342-B048-85BDC9FD1C3A}</a:tableStyleId>
              </a:tblPr>
              <a:tblGrid>
                <a:gridCol w="1964267">
                  <a:extLst>
                    <a:ext uri="{9D8B030D-6E8A-4147-A177-3AD203B41FA5}">
                      <a16:colId xmlns:a16="http://schemas.microsoft.com/office/drawing/2014/main" val="1616925084"/>
                    </a:ext>
                  </a:extLst>
                </a:gridCol>
                <a:gridCol w="1964267">
                  <a:extLst>
                    <a:ext uri="{9D8B030D-6E8A-4147-A177-3AD203B41FA5}">
                      <a16:colId xmlns:a16="http://schemas.microsoft.com/office/drawing/2014/main" val="2309031084"/>
                    </a:ext>
                  </a:extLst>
                </a:gridCol>
                <a:gridCol w="1964267">
                  <a:extLst>
                    <a:ext uri="{9D8B030D-6E8A-4147-A177-3AD203B41FA5}">
                      <a16:colId xmlns:a16="http://schemas.microsoft.com/office/drawing/2014/main" val="4198239769"/>
                    </a:ext>
                  </a:extLst>
                </a:gridCol>
              </a:tblGrid>
              <a:tr h="2159000">
                <a:tc>
                  <a:txBody>
                    <a:bodyPr/>
                    <a:lstStyle/>
                    <a:p>
                      <a:r>
                        <a:rPr lang="en-GB" sz="1200" b="0" dirty="0">
                          <a:solidFill>
                            <a:sysClr val="windowText" lastClr="000000"/>
                          </a:solidFill>
                          <a:latin typeface="Comic Sans MS" panose="030F0702030302020204" pitchFamily="66" charset="0"/>
                        </a:rPr>
                        <a:t>Type of farming:</a:t>
                      </a:r>
                    </a:p>
                    <a:p>
                      <a:endParaRPr lang="en-GB" sz="1200" b="0" dirty="0">
                        <a:solidFill>
                          <a:sysClr val="windowText" lastClr="000000"/>
                        </a:solidFill>
                        <a:latin typeface="Comic Sans MS" panose="030F0702030302020204" pitchFamily="66" charset="0"/>
                      </a:endParaRPr>
                    </a:p>
                    <a:p>
                      <a:r>
                        <a:rPr lang="en-GB" sz="1200" b="0" dirty="0">
                          <a:solidFill>
                            <a:sysClr val="windowText" lastClr="000000"/>
                          </a:solidFill>
                          <a:latin typeface="Comic Sans MS" panose="030F0702030302020204" pitchFamily="66"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ysClr val="windowText" lastClr="000000"/>
                          </a:solidFill>
                          <a:latin typeface="Comic Sans MS" panose="030F0702030302020204" pitchFamily="66" charset="0"/>
                        </a:rPr>
                        <a:t>Type of farming:</a:t>
                      </a:r>
                    </a:p>
                    <a:p>
                      <a:endParaRPr lang="en-GB" sz="1200" b="0" dirty="0">
                        <a:solidFill>
                          <a:sysClr val="windowText" lastClr="000000"/>
                        </a:solidFill>
                        <a:latin typeface="Comic Sans MS" panose="030F0702030302020204" pitchFamily="66" charset="0"/>
                      </a:endParaRPr>
                    </a:p>
                    <a:p>
                      <a:r>
                        <a:rPr lang="en-GB" sz="1200" b="0" dirty="0">
                          <a:solidFill>
                            <a:sysClr val="windowText" lastClr="000000"/>
                          </a:solidFill>
                          <a:latin typeface="Comic Sans MS" panose="030F0702030302020204" pitchFamily="66" charset="0"/>
                        </a:rPr>
                        <a:t>Description:</a:t>
                      </a:r>
                    </a:p>
                    <a:p>
                      <a:endParaRPr lang="en-GB" sz="1200" b="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ysClr val="windowText" lastClr="000000"/>
                          </a:solidFill>
                          <a:latin typeface="Comic Sans MS" panose="030F0702030302020204" pitchFamily="66" charset="0"/>
                        </a:rPr>
                        <a:t>Type of farming:</a:t>
                      </a:r>
                    </a:p>
                    <a:p>
                      <a:endParaRPr lang="en-GB" sz="1200" b="0" dirty="0">
                        <a:solidFill>
                          <a:sysClr val="windowText" lastClr="000000"/>
                        </a:solidFill>
                        <a:latin typeface="Comic Sans MS" panose="030F0702030302020204" pitchFamily="66" charset="0"/>
                      </a:endParaRPr>
                    </a:p>
                    <a:p>
                      <a:r>
                        <a:rPr lang="en-GB" sz="1200" b="0" dirty="0">
                          <a:solidFill>
                            <a:sysClr val="windowText" lastClr="000000"/>
                          </a:solidFill>
                          <a:latin typeface="Comic Sans MS" panose="030F0702030302020204" pitchFamily="66" charset="0"/>
                        </a:rPr>
                        <a:t>Description:</a:t>
                      </a:r>
                    </a:p>
                    <a:p>
                      <a:endParaRPr lang="en-GB" sz="1200" b="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868736"/>
                  </a:ext>
                </a:extLst>
              </a:tr>
            </a:tbl>
          </a:graphicData>
        </a:graphic>
      </p:graphicFrame>
      <p:pic>
        <p:nvPicPr>
          <p:cNvPr id="15364" name="Picture 4" descr="Clear differences between organic and non-organic food, study ...">
            <a:extLst>
              <a:ext uri="{FF2B5EF4-FFF2-40B4-BE49-F238E27FC236}">
                <a16:creationId xmlns:a16="http://schemas.microsoft.com/office/drawing/2014/main" id="{F3F3008B-3386-4C03-A0F0-EDB5CDC2B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7" b="3040"/>
          <a:stretch/>
        </p:blipFill>
        <p:spPr bwMode="auto">
          <a:xfrm>
            <a:off x="3698186" y="5462215"/>
            <a:ext cx="2982014" cy="42391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8D15F4-F480-4922-9DDD-9A979581394E}"/>
              </a:ext>
            </a:extLst>
          </p:cNvPr>
          <p:cNvSpPr txBox="1"/>
          <p:nvPr/>
        </p:nvSpPr>
        <p:spPr>
          <a:xfrm>
            <a:off x="177800" y="5518205"/>
            <a:ext cx="3251200" cy="3231654"/>
          </a:xfrm>
          <a:prstGeom prst="rect">
            <a:avLst/>
          </a:prstGeom>
          <a:noFill/>
        </p:spPr>
        <p:txBody>
          <a:bodyPr wrap="square" rtlCol="0">
            <a:spAutoFit/>
          </a:bodyPr>
          <a:lstStyle/>
          <a:p>
            <a:r>
              <a:rPr lang="en-GB" sz="1200" dirty="0">
                <a:latin typeface="Comic Sans MS" panose="030F0702030302020204" pitchFamily="66" charset="0"/>
              </a:rPr>
              <a:t>There are two way in which people choose to farm. They are Organic and Non-organic. </a:t>
            </a:r>
          </a:p>
          <a:p>
            <a:endParaRPr lang="en-GB" sz="1200" dirty="0">
              <a:latin typeface="Comic Sans MS" panose="030F0702030302020204" pitchFamily="66" charset="0"/>
            </a:endParaRPr>
          </a:p>
          <a:p>
            <a:r>
              <a:rPr lang="en-GB" sz="1200" b="1" dirty="0">
                <a:latin typeface="Comic Sans MS" panose="030F0702030302020204" pitchFamily="66" charset="0"/>
              </a:rPr>
              <a:t>Task: </a:t>
            </a:r>
            <a:r>
              <a:rPr lang="en-GB" sz="1200" dirty="0">
                <a:latin typeface="Comic Sans MS" panose="030F0702030302020204" pitchFamily="66" charset="0"/>
              </a:rPr>
              <a:t>Define the following</a:t>
            </a:r>
          </a:p>
          <a:p>
            <a:endParaRPr lang="en-GB" sz="1200" dirty="0">
              <a:latin typeface="Comic Sans MS" panose="030F0702030302020204" pitchFamily="66" charset="0"/>
            </a:endParaRPr>
          </a:p>
          <a:p>
            <a:r>
              <a:rPr lang="en-GB" sz="1200" dirty="0">
                <a:latin typeface="Comic Sans MS" panose="030F0702030302020204" pitchFamily="66" charset="0"/>
              </a:rPr>
              <a:t>Organic Farming:</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Non-organic farming:</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b="1" dirty="0">
                <a:latin typeface="Comic Sans MS" panose="030F0702030302020204" pitchFamily="66" charset="0"/>
              </a:rPr>
              <a:t>Task:</a:t>
            </a:r>
            <a:r>
              <a:rPr lang="en-GB" sz="1200" dirty="0">
                <a:latin typeface="Comic Sans MS" panose="030F0702030302020204" pitchFamily="66" charset="0"/>
              </a:rPr>
              <a:t> Using the infographic, explain why some people choose to shop organic. </a:t>
            </a:r>
          </a:p>
        </p:txBody>
      </p:sp>
    </p:spTree>
    <p:extLst>
      <p:ext uri="{BB962C8B-B14F-4D97-AF65-F5344CB8AC3E}">
        <p14:creationId xmlns:p14="http://schemas.microsoft.com/office/powerpoint/2010/main" val="181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48836B-7D8D-4B97-90A6-808FCB63AA9E}"/>
              </a:ext>
            </a:extLst>
          </p:cNvPr>
          <p:cNvSpPr txBox="1"/>
          <p:nvPr/>
        </p:nvSpPr>
        <p:spPr>
          <a:xfrm>
            <a:off x="242082" y="276064"/>
            <a:ext cx="6399349" cy="1107996"/>
          </a:xfrm>
          <a:prstGeom prst="rect">
            <a:avLst/>
          </a:prstGeom>
          <a:noFill/>
        </p:spPr>
        <p:txBody>
          <a:bodyPr wrap="square" rtlCol="0">
            <a:spAutoFit/>
          </a:bodyPr>
          <a:lstStyle/>
          <a:p>
            <a:r>
              <a:rPr lang="en-GB" b="1" dirty="0">
                <a:latin typeface="Comic Sans MS" panose="030F0702030302020204" pitchFamily="66" charset="0"/>
              </a:rPr>
              <a:t>Factory farming</a:t>
            </a:r>
          </a:p>
          <a:p>
            <a:endParaRPr lang="en-GB" sz="1200" dirty="0">
              <a:latin typeface="Comic Sans MS" panose="030F0702030302020204" pitchFamily="66" charset="0"/>
            </a:endParaRPr>
          </a:p>
          <a:p>
            <a:r>
              <a:rPr lang="en-GB" sz="1200" b="1" dirty="0">
                <a:latin typeface="Comic Sans MS" panose="030F0702030302020204" pitchFamily="66" charset="0"/>
              </a:rPr>
              <a:t>TASK:</a:t>
            </a:r>
            <a:r>
              <a:rPr lang="en-GB" sz="1200" dirty="0">
                <a:latin typeface="Comic Sans MS" panose="030F0702030302020204" pitchFamily="66" charset="0"/>
              </a:rPr>
              <a:t> Factory farming is one of the reasons some people opt for a vegetarian or vegan diet. Look at the cartoon image below and suggest why many people disagree with factory farming. </a:t>
            </a:r>
          </a:p>
        </p:txBody>
      </p:sp>
      <p:pic>
        <p:nvPicPr>
          <p:cNvPr id="3" name="Picture 2">
            <a:extLst>
              <a:ext uri="{FF2B5EF4-FFF2-40B4-BE49-F238E27FC236}">
                <a16:creationId xmlns:a16="http://schemas.microsoft.com/office/drawing/2014/main" id="{544D9DCE-7FA7-4FED-94C6-4F8834289E29}"/>
              </a:ext>
            </a:extLst>
          </p:cNvPr>
          <p:cNvPicPr>
            <a:picLocks noChangeAspect="1"/>
          </p:cNvPicPr>
          <p:nvPr/>
        </p:nvPicPr>
        <p:blipFill>
          <a:blip r:embed="rId2"/>
          <a:stretch>
            <a:fillRect/>
          </a:stretch>
        </p:blipFill>
        <p:spPr>
          <a:xfrm>
            <a:off x="242081" y="1637386"/>
            <a:ext cx="3476661" cy="2758151"/>
          </a:xfrm>
          <a:prstGeom prst="rect">
            <a:avLst/>
          </a:prstGeom>
        </p:spPr>
      </p:pic>
      <p:sp>
        <p:nvSpPr>
          <p:cNvPr id="4" name="TextBox 3">
            <a:extLst>
              <a:ext uri="{FF2B5EF4-FFF2-40B4-BE49-F238E27FC236}">
                <a16:creationId xmlns:a16="http://schemas.microsoft.com/office/drawing/2014/main" id="{1E2FBA8E-B51F-4BFB-A21F-EB68E0293FF6}"/>
              </a:ext>
            </a:extLst>
          </p:cNvPr>
          <p:cNvSpPr txBox="1"/>
          <p:nvPr/>
        </p:nvSpPr>
        <p:spPr>
          <a:xfrm>
            <a:off x="3971870" y="1288899"/>
            <a:ext cx="2669561" cy="2957861"/>
          </a:xfrm>
          <a:prstGeom prst="rect">
            <a:avLst/>
          </a:prstGeom>
          <a:noFill/>
        </p:spPr>
        <p:txBody>
          <a:bodyPr wrap="square" rtlCol="0">
            <a:spAutoFit/>
          </a:bodyPr>
          <a:lstStyle/>
          <a:p>
            <a:pPr>
              <a:lnSpc>
                <a:spcPct val="150000"/>
              </a:lnSpc>
            </a:pPr>
            <a:r>
              <a:rPr lang="en-GB" dirty="0"/>
              <a:t>___________________________________________________________________________________________________________________________________________________</a:t>
            </a:r>
          </a:p>
        </p:txBody>
      </p:sp>
      <p:graphicFrame>
        <p:nvGraphicFramePr>
          <p:cNvPr id="7" name="Table 7">
            <a:extLst>
              <a:ext uri="{FF2B5EF4-FFF2-40B4-BE49-F238E27FC236}">
                <a16:creationId xmlns:a16="http://schemas.microsoft.com/office/drawing/2014/main" id="{25C7BEFD-63C5-4774-A699-FC844F49A839}"/>
              </a:ext>
            </a:extLst>
          </p:cNvPr>
          <p:cNvGraphicFramePr>
            <a:graphicFrameLocks noGrp="1"/>
          </p:cNvGraphicFramePr>
          <p:nvPr>
            <p:extLst>
              <p:ext uri="{D42A27DB-BD31-4B8C-83A1-F6EECF244321}">
                <p14:modId xmlns:p14="http://schemas.microsoft.com/office/powerpoint/2010/main" val="3967288579"/>
              </p:ext>
            </p:extLst>
          </p:nvPr>
        </p:nvGraphicFramePr>
        <p:xfrm>
          <a:off x="242081" y="6351907"/>
          <a:ext cx="2533204" cy="3278029"/>
        </p:xfrm>
        <a:graphic>
          <a:graphicData uri="http://schemas.openxmlformats.org/drawingml/2006/table">
            <a:tbl>
              <a:tblPr firstRow="1" bandRow="1">
                <a:tableStyleId>{5C22544A-7EE6-4342-B048-85BDC9FD1C3A}</a:tableStyleId>
              </a:tblPr>
              <a:tblGrid>
                <a:gridCol w="1266602">
                  <a:extLst>
                    <a:ext uri="{9D8B030D-6E8A-4147-A177-3AD203B41FA5}">
                      <a16:colId xmlns:a16="http://schemas.microsoft.com/office/drawing/2014/main" val="2103016060"/>
                    </a:ext>
                  </a:extLst>
                </a:gridCol>
                <a:gridCol w="1266602">
                  <a:extLst>
                    <a:ext uri="{9D8B030D-6E8A-4147-A177-3AD203B41FA5}">
                      <a16:colId xmlns:a16="http://schemas.microsoft.com/office/drawing/2014/main" val="90148038"/>
                    </a:ext>
                  </a:extLst>
                </a:gridCol>
              </a:tblGrid>
              <a:tr h="7689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Factory farming takes over smaller farms.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Factory farming pollutes the land around the farm.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5211400"/>
                  </a:ext>
                </a:extLst>
              </a:tr>
              <a:tr h="10834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The animals are fed antibiotics.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The animals can sometimes fight and die in their cages.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459730"/>
                  </a:ext>
                </a:extLst>
              </a:tr>
              <a:tr h="5669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The animals are kept inside in cramped conditions.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Comic Sans MS" panose="030F0702030302020204" pitchFamily="66" charset="0"/>
                        </a:rPr>
                        <a:t>Factory farming focuses more on profits than the conditions of the animals.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198150"/>
                  </a:ext>
                </a:extLst>
              </a:tr>
            </a:tbl>
          </a:graphicData>
        </a:graphic>
      </p:graphicFrame>
      <p:pic>
        <p:nvPicPr>
          <p:cNvPr id="9" name="Picture 8">
            <a:extLst>
              <a:ext uri="{FF2B5EF4-FFF2-40B4-BE49-F238E27FC236}">
                <a16:creationId xmlns:a16="http://schemas.microsoft.com/office/drawing/2014/main" id="{E088BEC4-F939-41A3-94D2-9CB17F88A7F5}"/>
              </a:ext>
            </a:extLst>
          </p:cNvPr>
          <p:cNvPicPr>
            <a:picLocks noChangeAspect="1"/>
          </p:cNvPicPr>
          <p:nvPr/>
        </p:nvPicPr>
        <p:blipFill>
          <a:blip r:embed="rId3"/>
          <a:stretch>
            <a:fillRect/>
          </a:stretch>
        </p:blipFill>
        <p:spPr>
          <a:xfrm>
            <a:off x="2807369" y="4782615"/>
            <a:ext cx="3971869" cy="4890734"/>
          </a:xfrm>
          <a:prstGeom prst="rect">
            <a:avLst/>
          </a:prstGeom>
        </p:spPr>
      </p:pic>
      <p:sp>
        <p:nvSpPr>
          <p:cNvPr id="10" name="TextBox 9">
            <a:extLst>
              <a:ext uri="{FF2B5EF4-FFF2-40B4-BE49-F238E27FC236}">
                <a16:creationId xmlns:a16="http://schemas.microsoft.com/office/drawing/2014/main" id="{319B47EF-1238-4F23-80D2-4B40673BE36E}"/>
              </a:ext>
            </a:extLst>
          </p:cNvPr>
          <p:cNvSpPr txBox="1"/>
          <p:nvPr/>
        </p:nvSpPr>
        <p:spPr>
          <a:xfrm>
            <a:off x="242081" y="4971110"/>
            <a:ext cx="3186919" cy="830997"/>
          </a:xfrm>
          <a:prstGeom prst="rect">
            <a:avLst/>
          </a:prstGeom>
          <a:noFill/>
        </p:spPr>
        <p:txBody>
          <a:bodyPr wrap="square" rtlCol="0">
            <a:spAutoFit/>
          </a:bodyPr>
          <a:lstStyle/>
          <a:p>
            <a:r>
              <a:rPr lang="en-GB" sz="1200" b="1" dirty="0">
                <a:latin typeface="Comic Sans MS" panose="030F0702030302020204" pitchFamily="66" charset="0"/>
              </a:rPr>
              <a:t>TASK:</a:t>
            </a:r>
            <a:r>
              <a:rPr lang="en-GB" sz="1200" dirty="0">
                <a:latin typeface="Comic Sans MS" panose="030F0702030302020204" pitchFamily="66" charset="0"/>
              </a:rPr>
              <a:t> Below are 6 of the worst impacts created by factory farming. Rank them from most significant to least significant impact. </a:t>
            </a:r>
          </a:p>
        </p:txBody>
      </p:sp>
    </p:spTree>
    <p:extLst>
      <p:ext uri="{BB962C8B-B14F-4D97-AF65-F5344CB8AC3E}">
        <p14:creationId xmlns:p14="http://schemas.microsoft.com/office/powerpoint/2010/main" val="428410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15A40-B474-4A8F-923C-8BAFAD38E266}"/>
              </a:ext>
            </a:extLst>
          </p:cNvPr>
          <p:cNvSpPr/>
          <p:nvPr/>
        </p:nvSpPr>
        <p:spPr>
          <a:xfrm>
            <a:off x="270163" y="155779"/>
            <a:ext cx="6317673" cy="1708160"/>
          </a:xfrm>
          <a:prstGeom prst="rect">
            <a:avLst/>
          </a:prstGeom>
        </p:spPr>
        <p:txBody>
          <a:bodyPr wrap="square">
            <a:spAutoFit/>
          </a:bodyPr>
          <a:lstStyle/>
          <a:p>
            <a:pPr>
              <a:spcAft>
                <a:spcPts val="0"/>
              </a:spcAft>
              <a:tabLst>
                <a:tab pos="2962910" algn="l"/>
              </a:tabLst>
            </a:pPr>
            <a:r>
              <a:rPr lang="en-GB" sz="2400" b="1" u="sng" dirty="0">
                <a:latin typeface="Comic Sans MS" panose="030F0702030302020204" pitchFamily="66" charset="0"/>
                <a:ea typeface="Calibri" panose="020F0502020204030204" pitchFamily="34" charset="0"/>
                <a:cs typeface="Times New Roman" panose="02020603050405020304" pitchFamily="18" charset="0"/>
              </a:rPr>
              <a:t>Checking My Knowledge </a:t>
            </a:r>
            <a:endParaRPr lang="en-GB" sz="1200" b="1" u="sng"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tabLst>
                <a:tab pos="2962910" algn="l"/>
              </a:tabLst>
            </a:pPr>
            <a:endParaRPr lang="en-GB" sz="1100" dirty="0">
              <a:latin typeface="Comic Sans MS" panose="030F0702030302020204" pitchFamily="66" charset="0"/>
              <a:ea typeface="Calibri" panose="020F0502020204030204" pitchFamily="34" charset="0"/>
            </a:endParaRPr>
          </a:p>
          <a:p>
            <a:pPr>
              <a:spcAft>
                <a:spcPts val="0"/>
              </a:spcAft>
            </a:pPr>
            <a:r>
              <a:rPr lang="en-US" sz="1400" dirty="0">
                <a:latin typeface="Comic Sans MS" panose="030F0702030302020204" pitchFamily="66" charset="0"/>
                <a:ea typeface="Calibri" panose="020F0502020204030204" pitchFamily="34" charset="0"/>
                <a:cs typeface="Times New Roman" panose="02020603050405020304" pitchFamily="18" charset="0"/>
              </a:rPr>
              <a:t>Read each statement carefully and consider if you think you are red, amber or green in that area. </a:t>
            </a:r>
            <a:endParaRPr lang="en-GB" sz="1200" dirty="0">
              <a:latin typeface="Comic Sans MS" panose="030F0702030302020204" pitchFamily="66" charset="0"/>
              <a:ea typeface="Calibri" panose="020F0502020204030204" pitchFamily="34" charset="0"/>
            </a:endParaRPr>
          </a:p>
          <a:p>
            <a:pPr>
              <a:spcAft>
                <a:spcPts val="0"/>
              </a:spcAft>
            </a:pPr>
            <a:r>
              <a:rPr lang="en-US" sz="1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Red </a:t>
            </a:r>
            <a:r>
              <a:rPr lang="en-US" sz="1400" dirty="0">
                <a:latin typeface="Comic Sans MS" panose="030F0702030302020204" pitchFamily="66" charset="0"/>
                <a:ea typeface="Calibri" panose="020F0502020204030204" pitchFamily="34" charset="0"/>
                <a:cs typeface="Times New Roman" panose="02020603050405020304" pitchFamily="18" charset="0"/>
              </a:rPr>
              <a:t>= I think I have no knowledge in this area </a:t>
            </a:r>
            <a:endParaRPr lang="en-GB" sz="1200" dirty="0">
              <a:latin typeface="Comic Sans MS" panose="030F0702030302020204" pitchFamily="66" charset="0"/>
              <a:ea typeface="Calibri" panose="020F0502020204030204" pitchFamily="34" charset="0"/>
            </a:endParaRPr>
          </a:p>
          <a:p>
            <a:pPr>
              <a:spcAft>
                <a:spcPts val="0"/>
              </a:spcAft>
            </a:pPr>
            <a:r>
              <a:rPr lang="en-US" sz="1400" dirty="0">
                <a:solidFill>
                  <a:srgbClr val="F4B083"/>
                </a:solidFill>
                <a:latin typeface="Comic Sans MS" panose="030F0702030302020204" pitchFamily="66" charset="0"/>
                <a:ea typeface="Calibri" panose="020F0502020204030204" pitchFamily="34" charset="0"/>
                <a:cs typeface="Times New Roman" panose="02020603050405020304" pitchFamily="18" charset="0"/>
              </a:rPr>
              <a:t>Amber</a:t>
            </a:r>
            <a:r>
              <a:rPr lang="en-US" sz="1400" dirty="0">
                <a:latin typeface="Comic Sans MS" panose="030F0702030302020204" pitchFamily="66" charset="0"/>
                <a:ea typeface="Calibri" panose="020F0502020204030204" pitchFamily="34" charset="0"/>
                <a:cs typeface="Times New Roman" panose="02020603050405020304" pitchFamily="18" charset="0"/>
              </a:rPr>
              <a:t> = I think I have some knowledge in this area</a:t>
            </a:r>
            <a:endParaRPr lang="en-GB" sz="1200" dirty="0">
              <a:latin typeface="Comic Sans MS" panose="030F0702030302020204" pitchFamily="66" charset="0"/>
              <a:ea typeface="Calibri" panose="020F0502020204030204" pitchFamily="34" charset="0"/>
            </a:endParaRPr>
          </a:p>
          <a:p>
            <a:pPr>
              <a:spcAft>
                <a:spcPts val="0"/>
              </a:spcAft>
            </a:pPr>
            <a:r>
              <a:rPr lang="en-US" sz="1400" dirty="0">
                <a:solidFill>
                  <a:srgbClr val="538135"/>
                </a:solidFill>
                <a:latin typeface="Comic Sans MS" panose="030F0702030302020204" pitchFamily="66" charset="0"/>
                <a:ea typeface="Calibri" panose="020F0502020204030204" pitchFamily="34" charset="0"/>
                <a:cs typeface="Times New Roman" panose="02020603050405020304" pitchFamily="18" charset="0"/>
              </a:rPr>
              <a:t>Green</a:t>
            </a:r>
            <a:r>
              <a:rPr lang="en-US" sz="1400" dirty="0">
                <a:latin typeface="Comic Sans MS" panose="030F0702030302020204" pitchFamily="66" charset="0"/>
                <a:ea typeface="Calibri" panose="020F0502020204030204" pitchFamily="34" charset="0"/>
                <a:cs typeface="Times New Roman" panose="02020603050405020304" pitchFamily="18" charset="0"/>
              </a:rPr>
              <a:t> = I am confident in my knowledge in this area</a:t>
            </a:r>
            <a:endParaRPr lang="en-GB" sz="1200" dirty="0">
              <a:effectLst/>
              <a:latin typeface="Comic Sans MS" panose="030F0702030302020204" pitchFamily="66"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3816334D-728D-43CD-9BF9-709B2159ED16}"/>
              </a:ext>
            </a:extLst>
          </p:cNvPr>
          <p:cNvGraphicFramePr>
            <a:graphicFrameLocks noGrp="1"/>
          </p:cNvGraphicFramePr>
          <p:nvPr>
            <p:extLst>
              <p:ext uri="{D42A27DB-BD31-4B8C-83A1-F6EECF244321}">
                <p14:modId xmlns:p14="http://schemas.microsoft.com/office/powerpoint/2010/main" val="2633230116"/>
              </p:ext>
            </p:extLst>
          </p:nvPr>
        </p:nvGraphicFramePr>
        <p:xfrm>
          <a:off x="157422" y="2202935"/>
          <a:ext cx="6539022" cy="7415491"/>
        </p:xfrm>
        <a:graphic>
          <a:graphicData uri="http://schemas.openxmlformats.org/drawingml/2006/table">
            <a:tbl>
              <a:tblPr firstRow="1" firstCol="1" bandRow="1">
                <a:tableStyleId>{5C22544A-7EE6-4342-B048-85BDC9FD1C3A}</a:tableStyleId>
              </a:tblPr>
              <a:tblGrid>
                <a:gridCol w="5752213">
                  <a:extLst>
                    <a:ext uri="{9D8B030D-6E8A-4147-A177-3AD203B41FA5}">
                      <a16:colId xmlns:a16="http://schemas.microsoft.com/office/drawing/2014/main" val="1531113583"/>
                    </a:ext>
                  </a:extLst>
                </a:gridCol>
                <a:gridCol w="255181">
                  <a:extLst>
                    <a:ext uri="{9D8B030D-6E8A-4147-A177-3AD203B41FA5}">
                      <a16:colId xmlns:a16="http://schemas.microsoft.com/office/drawing/2014/main" val="2474371140"/>
                    </a:ext>
                  </a:extLst>
                </a:gridCol>
                <a:gridCol w="265814">
                  <a:extLst>
                    <a:ext uri="{9D8B030D-6E8A-4147-A177-3AD203B41FA5}">
                      <a16:colId xmlns:a16="http://schemas.microsoft.com/office/drawing/2014/main" val="2891906554"/>
                    </a:ext>
                  </a:extLst>
                </a:gridCol>
                <a:gridCol w="265814">
                  <a:extLst>
                    <a:ext uri="{9D8B030D-6E8A-4147-A177-3AD203B41FA5}">
                      <a16:colId xmlns:a16="http://schemas.microsoft.com/office/drawing/2014/main" val="938673114"/>
                    </a:ext>
                  </a:extLst>
                </a:gridCol>
              </a:tblGrid>
              <a:tr h="211137">
                <a:tc>
                  <a:txBody>
                    <a:bodyPr/>
                    <a:lstStyle/>
                    <a:p>
                      <a:pPr algn="l">
                        <a:spcAft>
                          <a:spcPts val="0"/>
                        </a:spcAft>
                      </a:pPr>
                      <a:r>
                        <a:rPr lang="en-US" sz="1200" b="1" dirty="0">
                          <a:solidFill>
                            <a:schemeClr val="tx1"/>
                          </a:solidFill>
                          <a:effectLst/>
                          <a:latin typeface="Comic Sans MS" panose="030F0702030302020204" pitchFamily="66" charset="0"/>
                        </a:rPr>
                        <a:t>Knowledge and Skills</a:t>
                      </a:r>
                      <a:endParaRPr lang="en-GB" sz="1200" b="1"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50" b="0" dirty="0">
                          <a:solidFill>
                            <a:schemeClr val="tx1"/>
                          </a:solidFill>
                          <a:effectLst/>
                          <a:latin typeface="Comic Sans MS" panose="030F0702030302020204" pitchFamily="66" charset="0"/>
                        </a:rPr>
                        <a:t> </a:t>
                      </a:r>
                      <a:r>
                        <a:rPr lang="en-US" sz="1050" b="1" dirty="0">
                          <a:solidFill>
                            <a:schemeClr val="tx1"/>
                          </a:solidFill>
                          <a:effectLst/>
                          <a:latin typeface="Comic Sans MS" panose="030F0702030302020204" pitchFamily="66" charset="0"/>
                        </a:rPr>
                        <a:t>R</a:t>
                      </a:r>
                      <a:endParaRPr lang="en-GB" sz="1050" b="1"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spcAft>
                          <a:spcPts val="0"/>
                        </a:spcAft>
                      </a:pPr>
                      <a:r>
                        <a:rPr lang="en-US" sz="1050" b="0" dirty="0">
                          <a:solidFill>
                            <a:schemeClr val="tx1"/>
                          </a:solidFill>
                          <a:effectLst/>
                          <a:latin typeface="Comic Sans MS" panose="030F0702030302020204" pitchFamily="66" charset="0"/>
                        </a:rPr>
                        <a:t> </a:t>
                      </a:r>
                      <a:r>
                        <a:rPr lang="en-US" sz="1050" b="1" dirty="0">
                          <a:solidFill>
                            <a:schemeClr val="tx1"/>
                          </a:solidFill>
                          <a:effectLst/>
                          <a:latin typeface="Comic Sans MS" panose="030F0702030302020204" pitchFamily="66" charset="0"/>
                        </a:rPr>
                        <a:t>A</a:t>
                      </a:r>
                      <a:endParaRPr lang="en-GB" sz="1050" b="1"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l">
                        <a:spcAft>
                          <a:spcPts val="0"/>
                        </a:spcAft>
                      </a:pPr>
                      <a:r>
                        <a:rPr lang="en-US" sz="1050" b="0" dirty="0">
                          <a:solidFill>
                            <a:schemeClr val="tx1"/>
                          </a:solidFill>
                          <a:effectLst/>
                          <a:latin typeface="Comic Sans MS" panose="030F0702030302020204" pitchFamily="66" charset="0"/>
                        </a:rPr>
                        <a:t> </a:t>
                      </a:r>
                      <a:r>
                        <a:rPr lang="en-US" sz="1050" b="1" dirty="0">
                          <a:solidFill>
                            <a:schemeClr val="tx1"/>
                          </a:solidFill>
                          <a:effectLst/>
                          <a:latin typeface="Comic Sans MS" panose="030F0702030302020204" pitchFamily="66" charset="0"/>
                        </a:rPr>
                        <a:t>G</a:t>
                      </a:r>
                      <a:endParaRPr lang="en-GB" sz="1050" b="1"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958553823"/>
                  </a:ext>
                </a:extLst>
              </a:tr>
              <a:tr h="319232">
                <a:tc>
                  <a:txBody>
                    <a:bodyPr/>
                    <a:lstStyle/>
                    <a:p>
                      <a:pPr algn="ctr"/>
                      <a:r>
                        <a:rPr lang="en-GB" sz="1200" b="1" dirty="0">
                          <a:solidFill>
                            <a:schemeClr val="tx1"/>
                          </a:solidFill>
                          <a:effectLst/>
                          <a:latin typeface="Comic Sans MS" panose="030F0702030302020204" pitchFamily="66" charset="0"/>
                          <a:ea typeface="Times New Roman" panose="02020603050405020304" pitchFamily="18" charset="0"/>
                        </a:rPr>
                        <a:t>Section 1: Map skills</a:t>
                      </a:r>
                    </a:p>
                  </a:txBody>
                  <a:tcPr marL="54228" marR="542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3837104"/>
                  </a:ext>
                </a:extLst>
              </a:tr>
              <a:tr h="257398">
                <a:tc>
                  <a:txBody>
                    <a:bodyPr/>
                    <a:lstStyle/>
                    <a:p>
                      <a:pPr algn="l"/>
                      <a:r>
                        <a:rPr lang="en-US" sz="1200" b="0">
                          <a:solidFill>
                            <a:schemeClr val="tx1"/>
                          </a:solidFill>
                          <a:effectLst/>
                          <a:latin typeface="Comic Sans MS" panose="030F0702030302020204" pitchFamily="66" charset="0"/>
                        </a:rPr>
                        <a:t>I can name and locate the world’s seven continents and five oceans.</a:t>
                      </a:r>
                      <a:endParaRPr lang="en-GB" sz="1200" b="0">
                        <a:solidFill>
                          <a:schemeClr val="tx1"/>
                        </a:solidFill>
                        <a:effectLst/>
                        <a:latin typeface="Comic Sans MS" panose="030F0702030302020204" pitchFamily="66" charset="0"/>
                        <a:ea typeface="Times New Roman" panose="02020603050405020304" pitchFamily="18"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821908"/>
                  </a:ext>
                </a:extLst>
              </a:tr>
              <a:tr h="381764">
                <a:tc>
                  <a:txBody>
                    <a:bodyPr/>
                    <a:lstStyle/>
                    <a:p>
                      <a:pPr algn="l"/>
                      <a:r>
                        <a:rPr lang="en-US" sz="1200" b="0" dirty="0">
                          <a:solidFill>
                            <a:schemeClr val="tx1"/>
                          </a:solidFill>
                          <a:effectLst/>
                          <a:latin typeface="Comic Sans MS" panose="030F0702030302020204" pitchFamily="66" charset="0"/>
                        </a:rPr>
                        <a:t>I can use world maps, atlases and globes to identify the United Kingdom and its countries.</a:t>
                      </a:r>
                      <a:endParaRPr lang="en-GB" sz="1200" b="0" dirty="0">
                        <a:solidFill>
                          <a:schemeClr val="tx1"/>
                        </a:solidFill>
                        <a:effectLst/>
                        <a:latin typeface="Comic Sans MS" panose="030F0702030302020204" pitchFamily="66" charset="0"/>
                        <a:ea typeface="Times New Roman" panose="02020603050405020304" pitchFamily="18"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6086640"/>
                  </a:ext>
                </a:extLst>
              </a:tr>
              <a:tr h="381764">
                <a:tc>
                  <a:txBody>
                    <a:bodyPr/>
                    <a:lstStyle/>
                    <a:p>
                      <a:pPr algn="l"/>
                      <a:r>
                        <a:rPr lang="en-US" sz="1200" b="0">
                          <a:solidFill>
                            <a:schemeClr val="tx1"/>
                          </a:solidFill>
                          <a:effectLst/>
                          <a:latin typeface="Comic Sans MS" panose="030F0702030302020204" pitchFamily="66" charset="0"/>
                        </a:rPr>
                        <a:t>I can use the eight points of a compass, four and six-figure grid references and identify symbols on maps.</a:t>
                      </a:r>
                      <a:endParaRPr lang="en-GB" sz="1200" b="0">
                        <a:solidFill>
                          <a:schemeClr val="tx1"/>
                        </a:solidFill>
                        <a:effectLst/>
                        <a:latin typeface="Comic Sans MS" panose="030F0702030302020204" pitchFamily="66" charset="0"/>
                        <a:ea typeface="Times New Roman" panose="02020603050405020304" pitchFamily="18"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830700"/>
                  </a:ext>
                </a:extLst>
              </a:tr>
              <a:tr h="239157">
                <a:tc>
                  <a:txBody>
                    <a:bodyPr/>
                    <a:lstStyle/>
                    <a:p>
                      <a:pPr algn="l"/>
                      <a:r>
                        <a:rPr lang="en-US" sz="1200" b="0" dirty="0">
                          <a:solidFill>
                            <a:schemeClr val="tx1"/>
                          </a:solidFill>
                          <a:effectLst/>
                          <a:latin typeface="Comic Sans MS" panose="030F0702030302020204" pitchFamily="66" charset="0"/>
                        </a:rPr>
                        <a:t>I can understand contour lines and identify height above sea level on a map.</a:t>
                      </a:r>
                      <a:endParaRPr lang="en-GB" sz="1200" b="0" dirty="0">
                        <a:solidFill>
                          <a:schemeClr val="tx1"/>
                        </a:solidFill>
                        <a:effectLst/>
                        <a:latin typeface="Comic Sans MS" panose="030F0702030302020204" pitchFamily="66" charset="0"/>
                        <a:ea typeface="Times New Roman" panose="02020603050405020304" pitchFamily="18"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675505"/>
                  </a:ext>
                </a:extLst>
              </a:tr>
              <a:tr h="190882">
                <a:tc>
                  <a:txBody>
                    <a:bodyPr/>
                    <a:lstStyle/>
                    <a:p>
                      <a:pPr algn="l"/>
                      <a:r>
                        <a:rPr lang="en-US" sz="1200" b="0" dirty="0">
                          <a:solidFill>
                            <a:schemeClr val="tx1"/>
                          </a:solidFill>
                          <a:effectLst/>
                          <a:latin typeface="Comic Sans MS" panose="030F0702030302020204" pitchFamily="66" charset="0"/>
                        </a:rPr>
                        <a:t>I can identify countries in each continent on a map</a:t>
                      </a:r>
                      <a:endParaRPr lang="en-GB" sz="1200" b="0" dirty="0">
                        <a:solidFill>
                          <a:schemeClr val="tx1"/>
                        </a:solidFill>
                        <a:effectLst/>
                        <a:latin typeface="Comic Sans MS" panose="030F0702030302020204" pitchFamily="66" charset="0"/>
                        <a:ea typeface="Times New Roman" panose="02020603050405020304" pitchFamily="18"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4088928"/>
                  </a:ext>
                </a:extLst>
              </a:tr>
              <a:tr h="319595">
                <a:tc>
                  <a:txBody>
                    <a:bodyPr/>
                    <a:lstStyle/>
                    <a:p>
                      <a:pPr algn="ctr">
                        <a:spcAft>
                          <a:spcPts val="0"/>
                        </a:spcAft>
                      </a:pPr>
                      <a:r>
                        <a:rPr lang="en-GB" sz="1200" b="1" dirty="0">
                          <a:solidFill>
                            <a:schemeClr val="tx1"/>
                          </a:solidFill>
                          <a:effectLst/>
                          <a:latin typeface="Comic Sans MS" panose="030F0702030302020204" pitchFamily="66" charset="0"/>
                          <a:ea typeface="Calibri" panose="020F0502020204030204" pitchFamily="34" charset="0"/>
                        </a:rPr>
                        <a:t>Section 2: The water cycle </a:t>
                      </a:r>
                    </a:p>
                  </a:txBody>
                  <a:tcPr marL="54228" marR="542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318287"/>
                  </a:ext>
                </a:extLst>
              </a:tr>
              <a:tr h="240797">
                <a:tc>
                  <a:txBody>
                    <a:bodyPr/>
                    <a:lstStyle/>
                    <a:p>
                      <a:pPr algn="l">
                        <a:spcAft>
                          <a:spcPts val="0"/>
                        </a:spcAft>
                      </a:pPr>
                      <a:r>
                        <a:rPr lang="en-US" sz="1200" b="0" dirty="0">
                          <a:solidFill>
                            <a:schemeClr val="tx1"/>
                          </a:solidFill>
                          <a:effectLst/>
                          <a:latin typeface="Comic Sans MS" panose="030F0702030302020204" pitchFamily="66" charset="0"/>
                        </a:rPr>
                        <a:t>I know what a drainage basin is and the features within it.</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29644"/>
                  </a:ext>
                </a:extLst>
              </a:tr>
              <a:tr h="190882">
                <a:tc>
                  <a:txBody>
                    <a:bodyPr/>
                    <a:lstStyle/>
                    <a:p>
                      <a:pPr algn="l">
                        <a:spcAft>
                          <a:spcPts val="0"/>
                        </a:spcAft>
                      </a:pPr>
                      <a:r>
                        <a:rPr lang="en-US" sz="1200" b="0" dirty="0">
                          <a:solidFill>
                            <a:schemeClr val="tx1"/>
                          </a:solidFill>
                          <a:effectLst/>
                          <a:latin typeface="Comic Sans MS" panose="030F0702030302020204" pitchFamily="66" charset="0"/>
                        </a:rPr>
                        <a:t>I can label a diagram of the water cycle.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669352"/>
                  </a:ext>
                </a:extLst>
              </a:tr>
              <a:tr h="190882">
                <a:tc>
                  <a:txBody>
                    <a:bodyPr/>
                    <a:lstStyle/>
                    <a:p>
                      <a:pPr algn="l">
                        <a:spcAft>
                          <a:spcPts val="0"/>
                        </a:spcAft>
                      </a:pPr>
                      <a:r>
                        <a:rPr lang="en-US" sz="1200" b="0" dirty="0">
                          <a:solidFill>
                            <a:schemeClr val="tx1"/>
                          </a:solidFill>
                          <a:effectLst/>
                          <a:latin typeface="Comic Sans MS" panose="030F0702030302020204" pitchFamily="66" charset="0"/>
                        </a:rPr>
                        <a:t>I can identify the caused of flooding.</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1515690"/>
                  </a:ext>
                </a:extLst>
              </a:tr>
              <a:tr h="377825">
                <a:tc>
                  <a:txBody>
                    <a:bodyPr/>
                    <a:lstStyle/>
                    <a:p>
                      <a:pPr algn="l">
                        <a:spcAft>
                          <a:spcPts val="0"/>
                        </a:spcAft>
                      </a:pPr>
                      <a:r>
                        <a:rPr lang="en-US" sz="1200" b="0" dirty="0">
                          <a:solidFill>
                            <a:schemeClr val="tx1"/>
                          </a:solidFill>
                          <a:effectLst/>
                          <a:latin typeface="Comic Sans MS" panose="030F0702030302020204" pitchFamily="66" charset="0"/>
                        </a:rPr>
                        <a:t>I can identify the effects of flooding and categorise in to Social economic and environmental effects.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466678"/>
                  </a:ext>
                </a:extLst>
              </a:tr>
              <a:tr h="282815">
                <a:tc>
                  <a:txBody>
                    <a:bodyPr/>
                    <a:lstStyle/>
                    <a:p>
                      <a:pPr algn="ctr">
                        <a:spcAft>
                          <a:spcPts val="0"/>
                        </a:spcAft>
                      </a:pPr>
                      <a:r>
                        <a:rPr lang="en-GB" sz="1200" b="1" dirty="0">
                          <a:solidFill>
                            <a:schemeClr val="tx1"/>
                          </a:solidFill>
                          <a:effectLst/>
                          <a:latin typeface="Comic Sans MS" panose="030F0702030302020204" pitchFamily="66" charset="0"/>
                          <a:ea typeface="Calibri" panose="020F0502020204030204" pitchFamily="34" charset="0"/>
                        </a:rPr>
                        <a:t>Section 3: Food and farming </a:t>
                      </a:r>
                    </a:p>
                  </a:txBody>
                  <a:tcPr marL="54228" marR="542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522358"/>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identify the three types of farming.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15161"/>
                  </a:ext>
                </a:extLst>
              </a:tr>
              <a:tr h="233826">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explain the difference between organic and non-organic farming.</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284179"/>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explain how people farm in developing countries.</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0892836"/>
                  </a:ext>
                </a:extLst>
              </a:tr>
              <a:tr h="377825">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understand why it is difficult to grow food in countries based on their location.</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853522"/>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define food availability and food security.</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8580124"/>
                  </a:ext>
                </a:extLst>
              </a:tr>
              <a:tr h="271769">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Analyse choropleth maps and give reasons for the trends they show.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821943"/>
                  </a:ext>
                </a:extLst>
              </a:tr>
              <a:tr h="298306">
                <a:tc>
                  <a:txBody>
                    <a:bodyPr/>
                    <a:lstStyle/>
                    <a:p>
                      <a:pPr algn="ctr">
                        <a:spcAft>
                          <a:spcPts val="0"/>
                        </a:spcAft>
                      </a:pPr>
                      <a:r>
                        <a:rPr lang="en-GB" sz="1200" b="1" dirty="0">
                          <a:solidFill>
                            <a:schemeClr val="tx1"/>
                          </a:solidFill>
                          <a:effectLst/>
                          <a:latin typeface="Comic Sans MS" panose="030F0702030302020204" pitchFamily="66" charset="0"/>
                          <a:ea typeface="Calibri" panose="020F0502020204030204" pitchFamily="34" charset="0"/>
                        </a:rPr>
                        <a:t>Section 4: China</a:t>
                      </a:r>
                    </a:p>
                  </a:txBody>
                  <a:tcPr marL="54228" marR="542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906642"/>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describe the population distribution of China.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482934"/>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define rural urban migration and identify push and pull factors.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065037"/>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explain the positive and negative impacts of the one child policy.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453580"/>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define sustainability and suggest methods China can improve their carbon footprint. </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825034"/>
                  </a:ext>
                </a:extLst>
              </a:tr>
              <a:tr h="200177">
                <a:tc>
                  <a:txBody>
                    <a:bodyPr/>
                    <a:lstStyle/>
                    <a:p>
                      <a:pPr algn="ctr">
                        <a:spcAft>
                          <a:spcPts val="0"/>
                        </a:spcAft>
                      </a:pPr>
                      <a:r>
                        <a:rPr lang="en-GB" sz="1200" b="1" dirty="0">
                          <a:solidFill>
                            <a:schemeClr val="tx1"/>
                          </a:solidFill>
                          <a:effectLst/>
                          <a:latin typeface="Comic Sans MS" panose="030F0702030302020204" pitchFamily="66" charset="0"/>
                          <a:ea typeface="Calibri" panose="020F0502020204030204" pitchFamily="34" charset="0"/>
                        </a:rPr>
                        <a:t>Section 5: Tectonics</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003821"/>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accurately label a diagram of the structure of the earth.</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302495"/>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identify where earthquakes and volcanoes take place around the world.</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633132"/>
                  </a:ext>
                </a:extLst>
              </a:tr>
              <a:tr h="190882">
                <a:tc>
                  <a:txBody>
                    <a:bodyPr/>
                    <a:lstStyle/>
                    <a:p>
                      <a:pPr algn="l">
                        <a:spcAft>
                          <a:spcPts val="0"/>
                        </a:spcAft>
                      </a:pPr>
                      <a:r>
                        <a:rPr lang="en-GB" sz="1200" b="0" dirty="0">
                          <a:solidFill>
                            <a:schemeClr val="tx1"/>
                          </a:solidFill>
                          <a:effectLst/>
                          <a:latin typeface="Comic Sans MS" panose="030F0702030302020204" pitchFamily="66" charset="0"/>
                          <a:ea typeface="Calibri" panose="020F0502020204030204" pitchFamily="34" charset="0"/>
                        </a:rPr>
                        <a:t>I can explain how earthquakes are formed.</a:t>
                      </a: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064806"/>
                  </a:ext>
                </a:extLst>
              </a:tr>
              <a:tr h="190882">
                <a:tc>
                  <a:txBody>
                    <a:bodyPr/>
                    <a:lstStyle/>
                    <a:p>
                      <a:pPr algn="l">
                        <a:spcAft>
                          <a:spcPts val="0"/>
                        </a:spcAft>
                      </a:pPr>
                      <a:r>
                        <a:rPr lang="en-US" sz="1200" b="0" dirty="0">
                          <a:solidFill>
                            <a:schemeClr val="tx1"/>
                          </a:solidFill>
                          <a:effectLst/>
                          <a:latin typeface="Comic Sans MS" panose="030F0702030302020204" pitchFamily="66" charset="0"/>
                        </a:rPr>
                        <a:t> I can </a:t>
                      </a:r>
                      <a:r>
                        <a:rPr lang="en-US" sz="1200" b="0" dirty="0" err="1">
                          <a:solidFill>
                            <a:schemeClr val="tx1"/>
                          </a:solidFill>
                          <a:effectLst/>
                          <a:latin typeface="Comic Sans MS" panose="030F0702030302020204" pitchFamily="66" charset="0"/>
                        </a:rPr>
                        <a:t>analyse</a:t>
                      </a:r>
                      <a:r>
                        <a:rPr lang="en-US" sz="1200" b="0" dirty="0">
                          <a:solidFill>
                            <a:schemeClr val="tx1"/>
                          </a:solidFill>
                          <a:effectLst/>
                          <a:latin typeface="Comic Sans MS" panose="030F0702030302020204" pitchFamily="66" charset="0"/>
                        </a:rPr>
                        <a:t> the social, economic and environmental impacts of tectonic events.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a:solidFill>
                            <a:schemeClr val="tx1"/>
                          </a:solidFill>
                          <a:effectLst/>
                          <a:latin typeface="Comic Sans MS" panose="030F0702030302020204" pitchFamily="66" charset="0"/>
                        </a:rPr>
                        <a:t> </a:t>
                      </a:r>
                      <a:endParaRPr lang="en-GB" sz="1200" b="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200" b="0" dirty="0">
                          <a:solidFill>
                            <a:schemeClr val="tx1"/>
                          </a:solidFill>
                          <a:effectLst/>
                          <a:latin typeface="Comic Sans MS" panose="030F0702030302020204" pitchFamily="66" charset="0"/>
                        </a:rPr>
                        <a:t> </a:t>
                      </a:r>
                      <a:endParaRPr lang="en-GB" sz="1200" b="0" dirty="0">
                        <a:solidFill>
                          <a:schemeClr val="tx1"/>
                        </a:solidFill>
                        <a:effectLst/>
                        <a:latin typeface="Comic Sans MS" panose="030F0702030302020204" pitchFamily="66" charset="0"/>
                        <a:ea typeface="Calibri" panose="020F0502020204030204" pitchFamily="34" charset="0"/>
                      </a:endParaRPr>
                    </a:p>
                  </a:txBody>
                  <a:tcPr marL="54228" marR="54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942825"/>
                  </a:ext>
                </a:extLst>
              </a:tr>
            </a:tbl>
          </a:graphicData>
        </a:graphic>
      </p:graphicFrame>
    </p:spTree>
    <p:extLst>
      <p:ext uri="{BB962C8B-B14F-4D97-AF65-F5344CB8AC3E}">
        <p14:creationId xmlns:p14="http://schemas.microsoft.com/office/powerpoint/2010/main" val="28533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D1BE330-8DCA-49A6-BE27-B24484ADECAD}"/>
              </a:ext>
            </a:extLst>
          </p:cNvPr>
          <p:cNvSpPr txBox="1"/>
          <p:nvPr/>
        </p:nvSpPr>
        <p:spPr>
          <a:xfrm>
            <a:off x="201932" y="172979"/>
            <a:ext cx="6440168" cy="9479711"/>
          </a:xfrm>
          <a:prstGeom prst="rect">
            <a:avLst/>
          </a:prstGeom>
          <a:noFill/>
        </p:spPr>
        <p:txBody>
          <a:bodyPr wrap="square" rtlCol="0">
            <a:spAutoFit/>
          </a:bodyPr>
          <a:lstStyle/>
          <a:p>
            <a:r>
              <a:rPr lang="en-GB" b="1" dirty="0">
                <a:latin typeface="Comic Sans MS" panose="030F0702030302020204" pitchFamily="66" charset="0"/>
              </a:rPr>
              <a:t>Farming in developing countries. </a:t>
            </a:r>
          </a:p>
          <a:p>
            <a:endParaRPr lang="en-GB" sz="1200" dirty="0">
              <a:latin typeface="Comic Sans MS" panose="030F0702030302020204" pitchFamily="66" charset="0"/>
            </a:endParaRPr>
          </a:p>
          <a:p>
            <a:r>
              <a:rPr lang="en-GB" sz="1200" dirty="0">
                <a:latin typeface="Comic Sans MS" panose="030F0702030302020204" pitchFamily="66" charset="0"/>
              </a:rPr>
              <a:t>In developing countries, primary employment types such as farming are dominant. However there are many challenges to farming in some of the poorest places in the world. </a:t>
            </a:r>
          </a:p>
          <a:p>
            <a:r>
              <a:rPr lang="en-GB" sz="1200" dirty="0">
                <a:latin typeface="Comic Sans MS" panose="030F0702030302020204" pitchFamily="66" charset="0"/>
              </a:rPr>
              <a:t>Below are some questions you need to research the answers, make sure you use all the sources you are given below. </a:t>
            </a:r>
          </a:p>
          <a:p>
            <a:endParaRPr lang="en-GB" sz="1200" dirty="0">
              <a:latin typeface="Comic Sans MS" panose="030F0702030302020204" pitchFamily="66" charset="0"/>
            </a:endParaRPr>
          </a:p>
          <a:p>
            <a:r>
              <a:rPr lang="en-GB" sz="1200" dirty="0">
                <a:latin typeface="Comic Sans MS" panose="030F0702030302020204" pitchFamily="66" charset="0"/>
              </a:rPr>
              <a:t>Q1) What is a developing country? </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endParaRPr lang="en-GB" sz="1200" dirty="0">
              <a:latin typeface="Comic Sans MS" panose="030F0702030302020204" pitchFamily="66" charset="0"/>
            </a:endParaRPr>
          </a:p>
          <a:p>
            <a:r>
              <a:rPr lang="en-GB" sz="1200" dirty="0">
                <a:latin typeface="Comic Sans MS" panose="030F0702030302020204" pitchFamily="66" charset="0"/>
              </a:rPr>
              <a:t>Q2) Look at the images below. What are the different techniques used to farm in developing countries? </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endParaRPr lang="en-GB" sz="1200" dirty="0">
              <a:latin typeface="Comic Sans MS" panose="030F0702030302020204" pitchFamily="66" charset="0"/>
            </a:endParaRPr>
          </a:p>
          <a:p>
            <a:r>
              <a:rPr lang="en-GB" sz="1200" dirty="0">
                <a:latin typeface="Comic Sans MS" panose="030F0702030302020204" pitchFamily="66" charset="0"/>
              </a:rPr>
              <a:t>Q3) What is fair trade? And how without it are farmers remaining poor?</a:t>
            </a:r>
          </a:p>
          <a:p>
            <a:endParaRPr lang="en-GB" sz="1200" dirty="0">
              <a:latin typeface="Comic Sans MS" panose="030F0702030302020204" pitchFamily="66" charset="0"/>
            </a:endParaRPr>
          </a:p>
          <a:p>
            <a:pPr>
              <a:lnSpc>
                <a:spcPct val="150000"/>
              </a:lnSpc>
            </a:pPr>
            <a:r>
              <a:rPr lang="en-GB" sz="1200" dirty="0">
                <a:latin typeface="Comic Sans MS" panose="030F0702030302020204" pitchFamily="66" charset="0"/>
              </a:rPr>
              <a:t>					_______________________________________</a:t>
            </a:r>
          </a:p>
          <a:p>
            <a:pPr>
              <a:lnSpc>
                <a:spcPct val="150000"/>
              </a:lnSpc>
            </a:pPr>
            <a:r>
              <a:rPr lang="en-GB" sz="1200" dirty="0">
                <a:latin typeface="Comic Sans MS" panose="030F0702030302020204" pitchFamily="66" charset="0"/>
              </a:rPr>
              <a:t>					_______________________________________</a:t>
            </a:r>
          </a:p>
          <a:p>
            <a:pPr>
              <a:lnSpc>
                <a:spcPct val="150000"/>
              </a:lnSpc>
            </a:pPr>
            <a:r>
              <a:rPr lang="en-GB" sz="1200" dirty="0">
                <a:latin typeface="Comic Sans MS" panose="030F0702030302020204" pitchFamily="66" charset="0"/>
              </a:rPr>
              <a:t>					_______________________________________</a:t>
            </a:r>
          </a:p>
          <a:p>
            <a:pPr>
              <a:lnSpc>
                <a:spcPct val="150000"/>
              </a:lnSpc>
            </a:pPr>
            <a:r>
              <a:rPr lang="en-GB" sz="1200" dirty="0">
                <a:latin typeface="Comic Sans MS" panose="030F0702030302020204" pitchFamily="66" charset="0"/>
              </a:rPr>
              <a:t>					_______________________________________</a:t>
            </a:r>
          </a:p>
          <a:p>
            <a:endParaRPr lang="en-GB" sz="1200" dirty="0">
              <a:latin typeface="Comic Sans MS" panose="030F0702030302020204" pitchFamily="66" charset="0"/>
            </a:endParaRPr>
          </a:p>
          <a:p>
            <a:r>
              <a:rPr lang="en-GB" sz="1200" dirty="0">
                <a:latin typeface="Comic Sans MS" panose="030F0702030302020204" pitchFamily="66" charset="0"/>
              </a:rPr>
              <a:t>Q3) Most developing counties are in hotter parts of the world. How does a hot dry climate make it difficult to grow food? </a:t>
            </a:r>
          </a:p>
          <a:p>
            <a:endParaRPr lang="en-GB" sz="1200" dirty="0">
              <a:latin typeface="Comic Sans MS" panose="030F0702030302020204" pitchFamily="66" charset="0"/>
            </a:endParaRPr>
          </a:p>
          <a:p>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a:t>
            </a:r>
          </a:p>
        </p:txBody>
      </p:sp>
      <p:pic>
        <p:nvPicPr>
          <p:cNvPr id="19458" name="Picture 2" descr="On World Environment Day We Put the Spotlight on Smallholder ...">
            <a:extLst>
              <a:ext uri="{FF2B5EF4-FFF2-40B4-BE49-F238E27FC236}">
                <a16:creationId xmlns:a16="http://schemas.microsoft.com/office/drawing/2014/main" id="{407B8CB2-366D-475C-A8A1-2D375E09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 y="3072129"/>
            <a:ext cx="2173962" cy="136677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artoon Farmer | Desenhos, Enxada, Agricultor">
            <a:extLst>
              <a:ext uri="{FF2B5EF4-FFF2-40B4-BE49-F238E27FC236}">
                <a16:creationId xmlns:a16="http://schemas.microsoft.com/office/drawing/2014/main" id="{B19E486E-6F23-43B1-81DC-9567F3E2C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582" y="3072128"/>
            <a:ext cx="1340817" cy="136677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Farmer Cartoon Stock Illustrations, Cliparts And Royalty Free ...">
            <a:extLst>
              <a:ext uri="{FF2B5EF4-FFF2-40B4-BE49-F238E27FC236}">
                <a16:creationId xmlns:a16="http://schemas.microsoft.com/office/drawing/2014/main" id="{2DE12A69-EDDD-4240-8686-003D9A1CA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464" y="3072128"/>
            <a:ext cx="2287668" cy="1366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8080EFA-626F-4099-A515-F9D397304DD1}"/>
              </a:ext>
            </a:extLst>
          </p:cNvPr>
          <p:cNvPicPr>
            <a:picLocks noChangeAspect="1"/>
          </p:cNvPicPr>
          <p:nvPr/>
        </p:nvPicPr>
        <p:blipFill>
          <a:blip r:embed="rId5"/>
          <a:stretch>
            <a:fillRect/>
          </a:stretch>
        </p:blipFill>
        <p:spPr>
          <a:xfrm>
            <a:off x="322580" y="6108093"/>
            <a:ext cx="1855527" cy="1043338"/>
          </a:xfrm>
          <a:prstGeom prst="rect">
            <a:avLst/>
          </a:prstGeom>
        </p:spPr>
      </p:pic>
    </p:spTree>
    <p:extLst>
      <p:ext uri="{BB962C8B-B14F-4D97-AF65-F5344CB8AC3E}">
        <p14:creationId xmlns:p14="http://schemas.microsoft.com/office/powerpoint/2010/main" val="199758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91EF346F-D15B-4F25-A5CD-87825B2D3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0" b="5069"/>
          <a:stretch/>
        </p:blipFill>
        <p:spPr bwMode="auto">
          <a:xfrm>
            <a:off x="230200" y="2550524"/>
            <a:ext cx="6411202" cy="32027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D345B1-8DFC-40C1-9956-BE4FD5A63895}"/>
              </a:ext>
            </a:extLst>
          </p:cNvPr>
          <p:cNvPicPr>
            <a:picLocks noChangeAspect="1"/>
          </p:cNvPicPr>
          <p:nvPr/>
        </p:nvPicPr>
        <p:blipFill>
          <a:blip r:embed="rId3"/>
          <a:stretch>
            <a:fillRect/>
          </a:stretch>
        </p:blipFill>
        <p:spPr>
          <a:xfrm>
            <a:off x="3972926" y="172632"/>
            <a:ext cx="2759337" cy="549264"/>
          </a:xfrm>
          <a:prstGeom prst="rect">
            <a:avLst/>
          </a:prstGeom>
        </p:spPr>
      </p:pic>
      <p:graphicFrame>
        <p:nvGraphicFramePr>
          <p:cNvPr id="5" name="Table 4">
            <a:extLst>
              <a:ext uri="{FF2B5EF4-FFF2-40B4-BE49-F238E27FC236}">
                <a16:creationId xmlns:a16="http://schemas.microsoft.com/office/drawing/2014/main" id="{00E7E063-B557-4F37-A180-D5A1422006DD}"/>
              </a:ext>
            </a:extLst>
          </p:cNvPr>
          <p:cNvGraphicFramePr>
            <a:graphicFrameLocks noGrp="1"/>
          </p:cNvGraphicFramePr>
          <p:nvPr>
            <p:extLst>
              <p:ext uri="{D42A27DB-BD31-4B8C-83A1-F6EECF244321}">
                <p14:modId xmlns:p14="http://schemas.microsoft.com/office/powerpoint/2010/main" val="3748928431"/>
              </p:ext>
            </p:extLst>
          </p:nvPr>
        </p:nvGraphicFramePr>
        <p:xfrm>
          <a:off x="13602" y="5448454"/>
          <a:ext cx="6844398" cy="1691640"/>
        </p:xfrm>
        <a:graphic>
          <a:graphicData uri="http://schemas.openxmlformats.org/drawingml/2006/table">
            <a:tbl>
              <a:tblPr firstRow="1" bandRow="1">
                <a:tableStyleId>{5C22544A-7EE6-4342-B048-85BDC9FD1C3A}</a:tableStyleId>
              </a:tblPr>
              <a:tblGrid>
                <a:gridCol w="977771">
                  <a:extLst>
                    <a:ext uri="{9D8B030D-6E8A-4147-A177-3AD203B41FA5}">
                      <a16:colId xmlns:a16="http://schemas.microsoft.com/office/drawing/2014/main" val="217248220"/>
                    </a:ext>
                  </a:extLst>
                </a:gridCol>
                <a:gridCol w="977771">
                  <a:extLst>
                    <a:ext uri="{9D8B030D-6E8A-4147-A177-3AD203B41FA5}">
                      <a16:colId xmlns:a16="http://schemas.microsoft.com/office/drawing/2014/main" val="1665980236"/>
                    </a:ext>
                  </a:extLst>
                </a:gridCol>
                <a:gridCol w="977771">
                  <a:extLst>
                    <a:ext uri="{9D8B030D-6E8A-4147-A177-3AD203B41FA5}">
                      <a16:colId xmlns:a16="http://schemas.microsoft.com/office/drawing/2014/main" val="3223464018"/>
                    </a:ext>
                  </a:extLst>
                </a:gridCol>
                <a:gridCol w="915763">
                  <a:extLst>
                    <a:ext uri="{9D8B030D-6E8A-4147-A177-3AD203B41FA5}">
                      <a16:colId xmlns:a16="http://schemas.microsoft.com/office/drawing/2014/main" val="1335874376"/>
                    </a:ext>
                  </a:extLst>
                </a:gridCol>
                <a:gridCol w="1091433">
                  <a:extLst>
                    <a:ext uri="{9D8B030D-6E8A-4147-A177-3AD203B41FA5}">
                      <a16:colId xmlns:a16="http://schemas.microsoft.com/office/drawing/2014/main" val="2298655749"/>
                    </a:ext>
                  </a:extLst>
                </a:gridCol>
                <a:gridCol w="926118">
                  <a:extLst>
                    <a:ext uri="{9D8B030D-6E8A-4147-A177-3AD203B41FA5}">
                      <a16:colId xmlns:a16="http://schemas.microsoft.com/office/drawing/2014/main" val="2975923457"/>
                    </a:ext>
                  </a:extLst>
                </a:gridCol>
                <a:gridCol w="977771">
                  <a:extLst>
                    <a:ext uri="{9D8B030D-6E8A-4147-A177-3AD203B41FA5}">
                      <a16:colId xmlns:a16="http://schemas.microsoft.com/office/drawing/2014/main" val="899394770"/>
                    </a:ext>
                  </a:extLst>
                </a:gridCol>
              </a:tblGrid>
              <a:tr h="854017">
                <a:tc>
                  <a:txBody>
                    <a:bodyPr/>
                    <a:lstStyle/>
                    <a:p>
                      <a:pPr algn="ctr"/>
                      <a:r>
                        <a:rPr lang="en-GB" sz="1050" b="1" i="1" u="sng" dirty="0">
                          <a:solidFill>
                            <a:srgbClr val="FF0000"/>
                          </a:solidFill>
                          <a:latin typeface="Comic Sans MS" panose="030F0702030302020204" pitchFamily="66" charset="0"/>
                        </a:rPr>
                        <a:t>AS</a:t>
                      </a:r>
                      <a:r>
                        <a:rPr lang="en-GB" sz="1050" b="1" i="1" u="sng" baseline="0" dirty="0">
                          <a:solidFill>
                            <a:srgbClr val="FF0000"/>
                          </a:solidFill>
                          <a:latin typeface="Comic Sans MS" panose="030F0702030302020204" pitchFamily="66" charset="0"/>
                        </a:rPr>
                        <a:t> A WHOLE</a:t>
                      </a:r>
                      <a:r>
                        <a:rPr lang="en-GB" sz="1050" baseline="0" dirty="0">
                          <a:solidFill>
                            <a:srgbClr val="FF0000"/>
                          </a:solidFill>
                          <a:latin typeface="Comic Sans MS" panose="030F0702030302020204" pitchFamily="66" charset="0"/>
                        </a:rPr>
                        <a:t>:</a:t>
                      </a:r>
                    </a:p>
                    <a:p>
                      <a:pPr algn="ctr"/>
                      <a:r>
                        <a:rPr lang="en-GB" sz="1050" b="0" baseline="0" dirty="0">
                          <a:solidFill>
                            <a:srgbClr val="FF0000"/>
                          </a:solidFill>
                          <a:latin typeface="Comic Sans MS" panose="030F0702030302020204" pitchFamily="66" charset="0"/>
                        </a:rPr>
                        <a:t>What is this data showing?</a:t>
                      </a:r>
                      <a:endParaRPr lang="en-US" sz="1050" b="0" dirty="0">
                        <a:solidFill>
                          <a:srgbClr val="FF000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FFC000"/>
                          </a:solidFill>
                          <a:latin typeface="Comic Sans MS" panose="030F0702030302020204" pitchFamily="66" charset="0"/>
                        </a:rPr>
                        <a:t>NUMBERS:</a:t>
                      </a:r>
                      <a:r>
                        <a:rPr lang="en-GB" sz="1050" dirty="0">
                          <a:solidFill>
                            <a:srgbClr val="FFC000"/>
                          </a:solidFill>
                          <a:latin typeface="Comic Sans MS" panose="030F0702030302020204" pitchFamily="66" charset="0"/>
                        </a:rPr>
                        <a:t> </a:t>
                      </a:r>
                      <a:r>
                        <a:rPr lang="en-GB" sz="1050" b="0" dirty="0">
                          <a:solidFill>
                            <a:srgbClr val="FFC000"/>
                          </a:solidFill>
                          <a:latin typeface="Comic Sans MS" panose="030F0702030302020204" pitchFamily="66" charset="0"/>
                        </a:rPr>
                        <a:t>what</a:t>
                      </a:r>
                      <a:r>
                        <a:rPr lang="en-GB" sz="1050" b="0" baseline="0" dirty="0">
                          <a:solidFill>
                            <a:srgbClr val="FFC000"/>
                          </a:solidFill>
                          <a:latin typeface="Comic Sans MS" panose="030F0702030302020204" pitchFamily="66" charset="0"/>
                        </a:rPr>
                        <a:t> is the numerical data? (use the key)</a:t>
                      </a:r>
                      <a:endParaRPr lang="en-US" sz="1050" b="0" dirty="0">
                        <a:solidFill>
                          <a:srgbClr val="FFC00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00B050"/>
                          </a:solidFill>
                          <a:latin typeface="Comic Sans MS" panose="030F0702030302020204" pitchFamily="66" charset="0"/>
                        </a:rPr>
                        <a:t>ANOMALY:</a:t>
                      </a:r>
                      <a:r>
                        <a:rPr lang="en-GB" sz="1050" dirty="0">
                          <a:solidFill>
                            <a:srgbClr val="00B050"/>
                          </a:solidFill>
                          <a:latin typeface="Comic Sans MS" panose="030F0702030302020204" pitchFamily="66" charset="0"/>
                        </a:rPr>
                        <a:t> </a:t>
                      </a:r>
                      <a:r>
                        <a:rPr lang="en-GB" sz="1050" b="0" dirty="0">
                          <a:solidFill>
                            <a:srgbClr val="00B050"/>
                          </a:solidFill>
                          <a:latin typeface="Comic Sans MS" panose="030F0702030302020204" pitchFamily="66" charset="0"/>
                        </a:rPr>
                        <a:t>What’s different?</a:t>
                      </a:r>
                      <a:r>
                        <a:rPr lang="en-GB" sz="1050" b="0" baseline="0" dirty="0">
                          <a:solidFill>
                            <a:srgbClr val="00B050"/>
                          </a:solidFill>
                          <a:latin typeface="Comic Sans MS" panose="030F0702030302020204" pitchFamily="66" charset="0"/>
                        </a:rPr>
                        <a:t> What’s the exception?</a:t>
                      </a:r>
                      <a:endParaRPr lang="en-US" sz="1050" b="0" dirty="0">
                        <a:solidFill>
                          <a:srgbClr val="00B05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00B0F0"/>
                          </a:solidFill>
                          <a:latin typeface="Comic Sans MS" panose="030F0702030302020204" pitchFamily="66" charset="0"/>
                        </a:rPr>
                        <a:t>LINK:</a:t>
                      </a:r>
                      <a:r>
                        <a:rPr lang="en-GB" sz="1050" dirty="0">
                          <a:solidFill>
                            <a:srgbClr val="00B0F0"/>
                          </a:solidFill>
                          <a:latin typeface="Comic Sans MS" panose="030F0702030302020204" pitchFamily="66" charset="0"/>
                        </a:rPr>
                        <a:t> </a:t>
                      </a:r>
                      <a:r>
                        <a:rPr lang="en-GB" sz="1050" b="0" dirty="0">
                          <a:solidFill>
                            <a:srgbClr val="00B0F0"/>
                          </a:solidFill>
                          <a:latin typeface="Comic Sans MS" panose="030F0702030302020204" pitchFamily="66" charset="0"/>
                        </a:rPr>
                        <a:t>Knowledge</a:t>
                      </a:r>
                      <a:r>
                        <a:rPr lang="en-GB" sz="1050" b="0" baseline="0" dirty="0">
                          <a:solidFill>
                            <a:srgbClr val="00B0F0"/>
                          </a:solidFill>
                          <a:latin typeface="Comic Sans MS" panose="030F0702030302020204" pitchFamily="66" charset="0"/>
                        </a:rPr>
                        <a:t> of places and locations?</a:t>
                      </a:r>
                      <a:endParaRPr lang="en-US" sz="1050" b="0" dirty="0">
                        <a:solidFill>
                          <a:srgbClr val="00B0F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002060"/>
                          </a:solidFill>
                          <a:latin typeface="Comic Sans MS" panose="030F0702030302020204" pitchFamily="66" charset="0"/>
                        </a:rPr>
                        <a:t>YO</a:t>
                      </a:r>
                      <a:r>
                        <a:rPr lang="en-GB" sz="1050" i="1" u="sng" baseline="0" dirty="0">
                          <a:solidFill>
                            <a:srgbClr val="002060"/>
                          </a:solidFill>
                          <a:latin typeface="Comic Sans MS" panose="030F0702030302020204" pitchFamily="66" charset="0"/>
                        </a:rPr>
                        <a:t>U NEED TO CATERGOSRISE:</a:t>
                      </a:r>
                      <a:r>
                        <a:rPr lang="en-GB" sz="1050" baseline="0" dirty="0">
                          <a:solidFill>
                            <a:srgbClr val="002060"/>
                          </a:solidFill>
                          <a:latin typeface="Comic Sans MS" panose="030F0702030302020204" pitchFamily="66" charset="0"/>
                        </a:rPr>
                        <a:t> </a:t>
                      </a:r>
                      <a:r>
                        <a:rPr lang="en-GB" sz="1050" b="0" baseline="0" dirty="0">
                          <a:solidFill>
                            <a:srgbClr val="002060"/>
                          </a:solidFill>
                          <a:latin typeface="Comic Sans MS" panose="030F0702030302020204" pitchFamily="66" charset="0"/>
                        </a:rPr>
                        <a:t>What reasons are there for some places not having access to food? </a:t>
                      </a:r>
                      <a:endParaRPr lang="en-US" sz="1050" b="0" dirty="0">
                        <a:solidFill>
                          <a:srgbClr val="00206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7030A0"/>
                          </a:solidFill>
                          <a:latin typeface="Comic Sans MS" panose="030F0702030302020204" pitchFamily="66" charset="0"/>
                        </a:rPr>
                        <a:t>SPECIFIC DATA:</a:t>
                      </a:r>
                      <a:r>
                        <a:rPr lang="en-GB" sz="1050" baseline="0" dirty="0">
                          <a:solidFill>
                            <a:srgbClr val="7030A0"/>
                          </a:solidFill>
                          <a:latin typeface="Comic Sans MS" panose="030F0702030302020204" pitchFamily="66" charset="0"/>
                        </a:rPr>
                        <a:t> </a:t>
                      </a:r>
                      <a:r>
                        <a:rPr lang="en-GB" sz="1050" b="0" baseline="0" dirty="0">
                          <a:solidFill>
                            <a:srgbClr val="7030A0"/>
                          </a:solidFill>
                          <a:latin typeface="Comic Sans MS" panose="030F0702030302020204" pitchFamily="66" charset="0"/>
                        </a:rPr>
                        <a:t>back it up. Facts, specifics.</a:t>
                      </a:r>
                      <a:endParaRPr lang="en-US" sz="1050" b="0" dirty="0">
                        <a:solidFill>
                          <a:srgbClr val="7030A0"/>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i="1" u="sng" dirty="0">
                          <a:solidFill>
                            <a:srgbClr val="FF3399"/>
                          </a:solidFill>
                          <a:latin typeface="Comic Sans MS" panose="030F0702030302020204" pitchFamily="66" charset="0"/>
                        </a:rPr>
                        <a:t>EXTRA:</a:t>
                      </a:r>
                      <a:r>
                        <a:rPr lang="en-GB" sz="1050" baseline="0" dirty="0">
                          <a:solidFill>
                            <a:srgbClr val="FF3399"/>
                          </a:solidFill>
                          <a:latin typeface="Comic Sans MS" panose="030F0702030302020204" pitchFamily="66" charset="0"/>
                        </a:rPr>
                        <a:t> </a:t>
                      </a:r>
                      <a:r>
                        <a:rPr lang="en-GB" sz="1050" b="0" baseline="0" dirty="0">
                          <a:solidFill>
                            <a:srgbClr val="FF3399"/>
                          </a:solidFill>
                          <a:latin typeface="Comic Sans MS" panose="030F0702030302020204" pitchFamily="66" charset="0"/>
                        </a:rPr>
                        <a:t>What’s missing? What doesn’t it show?</a:t>
                      </a:r>
                      <a:endParaRPr lang="en-US" sz="1050" b="0" dirty="0">
                        <a:solidFill>
                          <a:srgbClr val="FF3399"/>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250370"/>
                  </a:ext>
                </a:extLst>
              </a:tr>
            </a:tbl>
          </a:graphicData>
        </a:graphic>
      </p:graphicFrame>
      <p:sp>
        <p:nvSpPr>
          <p:cNvPr id="6" name="TextBox 5">
            <a:extLst>
              <a:ext uri="{FF2B5EF4-FFF2-40B4-BE49-F238E27FC236}">
                <a16:creationId xmlns:a16="http://schemas.microsoft.com/office/drawing/2014/main" id="{A7E7BDD4-49AA-42C9-8238-13D849A0763A}"/>
              </a:ext>
            </a:extLst>
          </p:cNvPr>
          <p:cNvSpPr txBox="1"/>
          <p:nvPr/>
        </p:nvSpPr>
        <p:spPr>
          <a:xfrm>
            <a:off x="230200" y="727145"/>
            <a:ext cx="6411202" cy="1754326"/>
          </a:xfrm>
          <a:prstGeom prst="rect">
            <a:avLst/>
          </a:prstGeom>
          <a:noFill/>
        </p:spPr>
        <p:txBody>
          <a:bodyPr wrap="square" rtlCol="0">
            <a:spAutoFit/>
          </a:bodyPr>
          <a:lstStyle/>
          <a:p>
            <a:r>
              <a:rPr lang="en-GB" sz="1200" dirty="0">
                <a:latin typeface="Comic Sans MS" panose="030F0702030302020204" pitchFamily="66" charset="0"/>
              </a:rPr>
              <a:t>Around the world we don’t all have access to the same quantity of quality food. An essential skill as a geographer is to be able to analyse data to explain these global discrepancies. Below we have a choropleth map. This uses colour to represent data. The darker the red the less food a country has, the lighter green the more food they have. Now this information alone it not enough we must write a detailed answer, squeezing as much information out of this map as we can. </a:t>
            </a:r>
          </a:p>
          <a:p>
            <a:endParaRPr lang="en-GB" sz="1200" dirty="0">
              <a:latin typeface="Comic Sans MS" panose="030F0702030302020204" pitchFamily="66" charset="0"/>
            </a:endParaRPr>
          </a:p>
          <a:p>
            <a:r>
              <a:rPr lang="en-GB" sz="1200" b="1" dirty="0">
                <a:latin typeface="Comic Sans MS" panose="030F0702030302020204" pitchFamily="66" charset="0"/>
              </a:rPr>
              <a:t>TASK:  </a:t>
            </a:r>
            <a:r>
              <a:rPr lang="en-GB" sz="1200" dirty="0">
                <a:latin typeface="Comic Sans MS" panose="030F0702030302020204" pitchFamily="66" charset="0"/>
              </a:rPr>
              <a:t>Using the ANALYSE application below, describe the pattern of food availability around the world. Treat each part like a tick box criteria. </a:t>
            </a:r>
          </a:p>
        </p:txBody>
      </p:sp>
      <p:sp>
        <p:nvSpPr>
          <p:cNvPr id="7" name="TextBox 6">
            <a:extLst>
              <a:ext uri="{FF2B5EF4-FFF2-40B4-BE49-F238E27FC236}">
                <a16:creationId xmlns:a16="http://schemas.microsoft.com/office/drawing/2014/main" id="{5AEF5B0B-A3AF-42AB-80C1-213D6BA90C51}"/>
              </a:ext>
            </a:extLst>
          </p:cNvPr>
          <p:cNvSpPr txBox="1"/>
          <p:nvPr/>
        </p:nvSpPr>
        <p:spPr>
          <a:xfrm>
            <a:off x="230200" y="262598"/>
            <a:ext cx="3651865" cy="369332"/>
          </a:xfrm>
          <a:prstGeom prst="rect">
            <a:avLst/>
          </a:prstGeom>
          <a:noFill/>
        </p:spPr>
        <p:txBody>
          <a:bodyPr wrap="square" rtlCol="0">
            <a:spAutoFit/>
          </a:bodyPr>
          <a:lstStyle/>
          <a:p>
            <a:r>
              <a:rPr lang="en-GB" b="1" dirty="0">
                <a:latin typeface="Comic Sans MS" panose="030F0702030302020204" pitchFamily="66" charset="0"/>
              </a:rPr>
              <a:t>Food availability and security. </a:t>
            </a:r>
          </a:p>
        </p:txBody>
      </p:sp>
      <p:sp>
        <p:nvSpPr>
          <p:cNvPr id="8" name="TextBox 7">
            <a:extLst>
              <a:ext uri="{FF2B5EF4-FFF2-40B4-BE49-F238E27FC236}">
                <a16:creationId xmlns:a16="http://schemas.microsoft.com/office/drawing/2014/main" id="{09CECB22-9EA4-4645-ACEE-E5F102D06117}"/>
              </a:ext>
            </a:extLst>
          </p:cNvPr>
          <p:cNvSpPr txBox="1"/>
          <p:nvPr/>
        </p:nvSpPr>
        <p:spPr>
          <a:xfrm>
            <a:off x="230200" y="7124922"/>
            <a:ext cx="6411202" cy="2585323"/>
          </a:xfrm>
          <a:prstGeom prst="rect">
            <a:avLst/>
          </a:prstGeom>
          <a:noFill/>
        </p:spPr>
        <p:txBody>
          <a:bodyPr wrap="square" rtlCol="0">
            <a:spAutoFit/>
          </a:bodyPr>
          <a:lstStyle/>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a:p>
            <a:r>
              <a:rPr lang="en-GB" dirty="0"/>
              <a:t>______________________________________________________</a:t>
            </a:r>
          </a:p>
        </p:txBody>
      </p:sp>
    </p:spTree>
    <p:extLst>
      <p:ext uri="{BB962C8B-B14F-4D97-AF65-F5344CB8AC3E}">
        <p14:creationId xmlns:p14="http://schemas.microsoft.com/office/powerpoint/2010/main" val="293086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AFF83-952D-438F-A5E4-6C4714A64846}"/>
              </a:ext>
            </a:extLst>
          </p:cNvPr>
          <p:cNvSpPr txBox="1"/>
          <p:nvPr/>
        </p:nvSpPr>
        <p:spPr>
          <a:xfrm>
            <a:off x="97807" y="4128701"/>
            <a:ext cx="6611586" cy="3478068"/>
          </a:xfrm>
          <a:prstGeom prst="rect">
            <a:avLst/>
          </a:prstGeom>
          <a:noFill/>
        </p:spPr>
        <p:txBody>
          <a:bodyPr wrap="square" rtlCol="0">
            <a:spAutoFit/>
          </a:bodyPr>
          <a:lstStyle/>
          <a:p>
            <a:r>
              <a:rPr lang="en-GB" sz="1200" dirty="0">
                <a:latin typeface="Comic Sans MS" panose="030F0702030302020204" pitchFamily="66" charset="0"/>
              </a:rPr>
              <a:t>Q1) Describe where China is located in the world. You must include compass directions, oceans, bordering countries and the continent in your answer. </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endParaRPr lang="en-GB" sz="1200" dirty="0">
              <a:latin typeface="Comic Sans MS" panose="030F0702030302020204" pitchFamily="66" charset="0"/>
            </a:endParaRPr>
          </a:p>
          <a:p>
            <a:pPr>
              <a:lnSpc>
                <a:spcPct val="150000"/>
              </a:lnSpc>
            </a:pPr>
            <a:r>
              <a:rPr lang="en-GB" sz="1200" dirty="0">
                <a:latin typeface="Comic Sans MS" panose="030F0702030302020204" pitchFamily="66" charset="0"/>
              </a:rPr>
              <a:t>Q2) Describe the population distribution in China. You must include compass points and city names in your answer. </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a:t>
            </a:r>
          </a:p>
        </p:txBody>
      </p:sp>
      <p:grpSp>
        <p:nvGrpSpPr>
          <p:cNvPr id="7" name="Group 6">
            <a:extLst>
              <a:ext uri="{FF2B5EF4-FFF2-40B4-BE49-F238E27FC236}">
                <a16:creationId xmlns:a16="http://schemas.microsoft.com/office/drawing/2014/main" id="{348F6DF9-E403-4CF0-91FB-D36F894CE258}"/>
              </a:ext>
            </a:extLst>
          </p:cNvPr>
          <p:cNvGrpSpPr/>
          <p:nvPr/>
        </p:nvGrpSpPr>
        <p:grpSpPr>
          <a:xfrm>
            <a:off x="97807" y="1370535"/>
            <a:ext cx="6611586" cy="2668065"/>
            <a:chOff x="97807" y="1091135"/>
            <a:chExt cx="6611586" cy="2668065"/>
          </a:xfrm>
        </p:grpSpPr>
        <p:pic>
          <p:nvPicPr>
            <p:cNvPr id="4" name="Picture 2" descr="Image result for china population density">
              <a:extLst>
                <a:ext uri="{FF2B5EF4-FFF2-40B4-BE49-F238E27FC236}">
                  <a16:creationId xmlns:a16="http://schemas.microsoft.com/office/drawing/2014/main" id="{2A9C44F4-D6C2-4335-AD0C-DE8CCB451F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7" y="1091136"/>
              <a:ext cx="3216893" cy="2668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na world map">
              <a:extLst>
                <a:ext uri="{FF2B5EF4-FFF2-40B4-BE49-F238E27FC236}">
                  <a16:creationId xmlns:a16="http://schemas.microsoft.com/office/drawing/2014/main" id="{05440F56-2DD0-48D9-98E2-1F476C541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091135"/>
              <a:ext cx="3394693" cy="266806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1AA722C5-C949-4D3F-A872-09E24A1BCB44}"/>
              </a:ext>
            </a:extLst>
          </p:cNvPr>
          <p:cNvSpPr>
            <a:spLocks noChangeArrowheads="1"/>
          </p:cNvSpPr>
          <p:nvPr/>
        </p:nvSpPr>
        <p:spPr bwMode="auto">
          <a:xfrm>
            <a:off x="97807" y="56649"/>
            <a:ext cx="6502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28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Section 4 – China</a:t>
            </a: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lang="en-GB" altLang="en-US" sz="1200" b="1" u="sng" dirty="0">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1200" b="1"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Task:</a:t>
            </a:r>
            <a:r>
              <a:rPr kumimoji="0" lang="en-GB" altLang="en-US" sz="120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Below are 2 maps. Map 1 is showing th</a:t>
            </a:r>
            <a:r>
              <a:rPr lang="en-GB" altLang="en-US" sz="1200" dirty="0">
                <a:latin typeface="Comic Sans MS" panose="030F0702030302020204" pitchFamily="66" charset="0"/>
                <a:ea typeface="Calibri" panose="020F0502020204030204" pitchFamily="34" charset="0"/>
                <a:cs typeface="Times New Roman" panose="02020603050405020304" pitchFamily="18" charset="0"/>
              </a:rPr>
              <a:t>e population distribution in China (this is a choropleth map). Map 2 is a world map showing the location of China. Use this to answer the below questions. </a:t>
            </a:r>
            <a:endParaRPr kumimoji="0" lang="en-GB" altLang="en-US" sz="120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8" name="Picture 8" descr="Image result for shanghai">
            <a:extLst>
              <a:ext uri="{FF2B5EF4-FFF2-40B4-BE49-F238E27FC236}">
                <a16:creationId xmlns:a16="http://schemas.microsoft.com/office/drawing/2014/main" id="{8A43CB52-2FDD-4F7B-8A5F-E24929043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7785770"/>
            <a:ext cx="2231407" cy="18830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C24662-E1BF-49B1-BB63-8FF4C9541618}"/>
              </a:ext>
            </a:extLst>
          </p:cNvPr>
          <p:cNvSpPr txBox="1"/>
          <p:nvPr/>
        </p:nvSpPr>
        <p:spPr>
          <a:xfrm>
            <a:off x="97807" y="7759700"/>
            <a:ext cx="4143993" cy="2000741"/>
          </a:xfrm>
          <a:prstGeom prst="rect">
            <a:avLst/>
          </a:prstGeom>
          <a:noFill/>
        </p:spPr>
        <p:txBody>
          <a:bodyPr wrap="square" rtlCol="0">
            <a:spAutoFit/>
          </a:bodyPr>
          <a:lstStyle/>
          <a:p>
            <a:r>
              <a:rPr lang="en-GB" sz="1200" dirty="0">
                <a:latin typeface="Comic Sans MS" panose="030F0702030302020204" pitchFamily="66" charset="0"/>
              </a:rPr>
              <a:t>Task: What is a megacity? </a:t>
            </a:r>
          </a:p>
          <a:p>
            <a:pPr>
              <a:lnSpc>
                <a:spcPct val="150000"/>
              </a:lnSpc>
            </a:pPr>
            <a:r>
              <a:rPr lang="en-GB" sz="1200" dirty="0">
                <a:latin typeface="Comic Sans MS" panose="030F0702030302020204" pitchFamily="66" charset="0"/>
              </a:rPr>
              <a:t>__________________________________________________________________________________</a:t>
            </a:r>
          </a:p>
          <a:p>
            <a:endParaRPr lang="en-GB" sz="1200" dirty="0">
              <a:latin typeface="Comic Sans MS" panose="030F0702030302020204" pitchFamily="66" charset="0"/>
            </a:endParaRPr>
          </a:p>
          <a:p>
            <a:r>
              <a:rPr lang="en-GB" sz="1200" dirty="0">
                <a:latin typeface="Comic Sans MS" panose="030F0702030302020204" pitchFamily="66" charset="0"/>
              </a:rPr>
              <a:t>What are the 4 most populated cities in China?</a:t>
            </a:r>
          </a:p>
          <a:p>
            <a:pPr>
              <a:lnSpc>
                <a:spcPct val="150000"/>
              </a:lnSpc>
            </a:pPr>
            <a:r>
              <a:rPr lang="en-GB" sz="1200" dirty="0">
                <a:latin typeface="Comic Sans MS" panose="030F0702030302020204" pitchFamily="66" charset="0"/>
              </a:rPr>
              <a:t>__________________________________________________________________________________</a:t>
            </a:r>
          </a:p>
          <a:p>
            <a:pPr>
              <a:lnSpc>
                <a:spcPct val="150000"/>
              </a:lnSpc>
            </a:pPr>
            <a:r>
              <a:rPr lang="en-GB" sz="1200" dirty="0">
                <a:latin typeface="Comic Sans MS" panose="030F0702030302020204" pitchFamily="66" charset="0"/>
              </a:rPr>
              <a:t>_________________________________________</a:t>
            </a:r>
          </a:p>
        </p:txBody>
      </p:sp>
    </p:spTree>
    <p:extLst>
      <p:ext uri="{BB962C8B-B14F-4D97-AF65-F5344CB8AC3E}">
        <p14:creationId xmlns:p14="http://schemas.microsoft.com/office/powerpoint/2010/main" val="77436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B4B51A-4876-444A-89D9-5D77B2067DC4}"/>
              </a:ext>
            </a:extLst>
          </p:cNvPr>
          <p:cNvSpPr/>
          <p:nvPr/>
        </p:nvSpPr>
        <p:spPr>
          <a:xfrm>
            <a:off x="247650" y="143639"/>
            <a:ext cx="6362700" cy="1292662"/>
          </a:xfrm>
          <a:prstGeom prst="rect">
            <a:avLst/>
          </a:prstGeom>
        </p:spPr>
        <p:txBody>
          <a:bodyPr wrap="square">
            <a:spAutoFit/>
          </a:bodyPr>
          <a:lstStyle/>
          <a:p>
            <a:r>
              <a:rPr lang="en-US" altLang="en-US" b="1" dirty="0">
                <a:latin typeface="Comic Sans MS" panose="030F0702030302020204" pitchFamily="66" charset="0"/>
                <a:sym typeface="Georgia Bold" panose="02040802050405020203" pitchFamily="18" charset="0"/>
              </a:rPr>
              <a:t>Rural- urban migration in China</a:t>
            </a:r>
          </a:p>
          <a:p>
            <a:endParaRPr lang="en-US" altLang="en-US" sz="1200" u="sng" dirty="0">
              <a:latin typeface="Comic Sans MS" panose="030F0702030302020204" pitchFamily="66" charset="0"/>
              <a:sym typeface="Georgia Bold" panose="02040802050405020203" pitchFamily="18" charset="0"/>
            </a:endParaRPr>
          </a:p>
          <a:p>
            <a:r>
              <a:rPr lang="en-US" altLang="en-US" sz="1200" u="sng" dirty="0">
                <a:latin typeface="Comic Sans MS" panose="030F0702030302020204" pitchFamily="66" charset="0"/>
                <a:sym typeface="Georgia Bold" panose="02040802050405020203" pitchFamily="18" charset="0"/>
              </a:rPr>
              <a:t>Key terms for this section.</a:t>
            </a:r>
          </a:p>
          <a:p>
            <a:r>
              <a:rPr lang="en-US" altLang="en-US" sz="1200" dirty="0">
                <a:latin typeface="Comic Sans MS" panose="030F0702030302020204" pitchFamily="66" charset="0"/>
                <a:sym typeface="Georgia Bold" panose="02040802050405020203" pitchFamily="18" charset="0"/>
              </a:rPr>
              <a:t>Rural-Urban migration - </a:t>
            </a:r>
            <a:r>
              <a:rPr lang="en-US" altLang="en-US" sz="1200" dirty="0">
                <a:latin typeface="Comic Sans MS" panose="030F0702030302020204" pitchFamily="66" charset="0"/>
              </a:rPr>
              <a:t>The movement of people from the countryside to cities. </a:t>
            </a:r>
          </a:p>
          <a:p>
            <a:r>
              <a:rPr lang="en-US" altLang="en-US" sz="1200" dirty="0">
                <a:latin typeface="Comic Sans MS" panose="030F0702030302020204" pitchFamily="66" charset="0"/>
                <a:sym typeface="Georgia Bold" panose="02040802050405020203" pitchFamily="18" charset="0"/>
              </a:rPr>
              <a:t>Push factor </a:t>
            </a:r>
            <a:r>
              <a:rPr lang="en-US" altLang="en-US" sz="1200" dirty="0">
                <a:latin typeface="Comic Sans MS" panose="030F0702030302020204" pitchFamily="66" charset="0"/>
              </a:rPr>
              <a:t>- The characteristics of a place which make you want to leave</a:t>
            </a:r>
          </a:p>
          <a:p>
            <a:r>
              <a:rPr lang="en-US" altLang="en-US" sz="1200" dirty="0">
                <a:latin typeface="Comic Sans MS" panose="030F0702030302020204" pitchFamily="66" charset="0"/>
                <a:sym typeface="Georgia Bold" panose="02040802050405020203" pitchFamily="18" charset="0"/>
              </a:rPr>
              <a:t>Pull factor </a:t>
            </a:r>
            <a:r>
              <a:rPr lang="en-US" altLang="en-US" sz="1200" dirty="0">
                <a:latin typeface="Comic Sans MS" panose="030F0702030302020204" pitchFamily="66" charset="0"/>
              </a:rPr>
              <a:t>- The characteristics of a place which make you want to move there.</a:t>
            </a:r>
          </a:p>
        </p:txBody>
      </p:sp>
      <p:pic>
        <p:nvPicPr>
          <p:cNvPr id="4" name="Picture 3">
            <a:extLst>
              <a:ext uri="{FF2B5EF4-FFF2-40B4-BE49-F238E27FC236}">
                <a16:creationId xmlns:a16="http://schemas.microsoft.com/office/drawing/2014/main" id="{8D4C8B3A-7702-42F1-AD57-23C896160107}"/>
              </a:ext>
            </a:extLst>
          </p:cNvPr>
          <p:cNvPicPr>
            <a:picLocks noChangeAspect="1"/>
          </p:cNvPicPr>
          <p:nvPr/>
        </p:nvPicPr>
        <p:blipFill rotWithShape="1">
          <a:blip r:embed="rId2"/>
          <a:srcRect l="13149" t="25638" r="42592" b="29259"/>
          <a:stretch/>
        </p:blipFill>
        <p:spPr>
          <a:xfrm>
            <a:off x="247650" y="2244431"/>
            <a:ext cx="5302250" cy="3103100"/>
          </a:xfrm>
          <a:prstGeom prst="rect">
            <a:avLst/>
          </a:prstGeom>
        </p:spPr>
      </p:pic>
      <p:pic>
        <p:nvPicPr>
          <p:cNvPr id="5" name="Picture 4">
            <a:extLst>
              <a:ext uri="{FF2B5EF4-FFF2-40B4-BE49-F238E27FC236}">
                <a16:creationId xmlns:a16="http://schemas.microsoft.com/office/drawing/2014/main" id="{D3C23418-2179-445B-9D8E-4824F9DB3337}"/>
              </a:ext>
            </a:extLst>
          </p:cNvPr>
          <p:cNvPicPr>
            <a:picLocks noChangeAspect="1"/>
          </p:cNvPicPr>
          <p:nvPr/>
        </p:nvPicPr>
        <p:blipFill rotWithShape="1">
          <a:blip r:embed="rId3"/>
          <a:srcRect l="58333" t="34198" r="32037" b="36172"/>
          <a:stretch/>
        </p:blipFill>
        <p:spPr>
          <a:xfrm>
            <a:off x="5594350" y="1580121"/>
            <a:ext cx="1060450" cy="1522881"/>
          </a:xfrm>
          <a:prstGeom prst="rect">
            <a:avLst/>
          </a:prstGeom>
        </p:spPr>
      </p:pic>
      <p:sp>
        <p:nvSpPr>
          <p:cNvPr id="6" name="Rectangle 5">
            <a:extLst>
              <a:ext uri="{FF2B5EF4-FFF2-40B4-BE49-F238E27FC236}">
                <a16:creationId xmlns:a16="http://schemas.microsoft.com/office/drawing/2014/main" id="{1F2F763A-C109-4092-A146-B68A5E0FD0C0}"/>
              </a:ext>
            </a:extLst>
          </p:cNvPr>
          <p:cNvSpPr/>
          <p:nvPr/>
        </p:nvSpPr>
        <p:spPr>
          <a:xfrm>
            <a:off x="247650" y="1475522"/>
            <a:ext cx="5086350" cy="830997"/>
          </a:xfrm>
          <a:prstGeom prst="rect">
            <a:avLst/>
          </a:prstGeom>
        </p:spPr>
        <p:txBody>
          <a:bodyPr wrap="square">
            <a:spAutoFit/>
          </a:bodyPr>
          <a:lstStyle/>
          <a:p>
            <a:r>
              <a:rPr lang="en-US" altLang="en-US" sz="1200" b="1" dirty="0">
                <a:latin typeface="Comic Sans MS" panose="030F0702030302020204" pitchFamily="66" charset="0"/>
              </a:rPr>
              <a:t>Task:</a:t>
            </a:r>
            <a:r>
              <a:rPr lang="en-US" altLang="en-US" sz="1200" dirty="0">
                <a:latin typeface="Comic Sans MS" panose="030F0702030302020204" pitchFamily="66" charset="0"/>
              </a:rPr>
              <a:t> Meet Lui, she is considering moving to the city. But why? Below are a series of statements, some of them are push and some are pull factors. Categorise them into each. Make sure you read each of them carefully. </a:t>
            </a:r>
          </a:p>
        </p:txBody>
      </p:sp>
      <p:sp>
        <p:nvSpPr>
          <p:cNvPr id="7" name="Rectangle 6">
            <a:extLst>
              <a:ext uri="{FF2B5EF4-FFF2-40B4-BE49-F238E27FC236}">
                <a16:creationId xmlns:a16="http://schemas.microsoft.com/office/drawing/2014/main" id="{1B5BB19D-E907-4EE1-B3BC-7B87FD361CE3}"/>
              </a:ext>
            </a:extLst>
          </p:cNvPr>
          <p:cNvSpPr/>
          <p:nvPr/>
        </p:nvSpPr>
        <p:spPr>
          <a:xfrm>
            <a:off x="244475" y="5347531"/>
            <a:ext cx="6362700" cy="830997"/>
          </a:xfrm>
          <a:prstGeom prst="rect">
            <a:avLst/>
          </a:prstGeom>
        </p:spPr>
        <p:txBody>
          <a:bodyPr wrap="square">
            <a:spAutoFit/>
          </a:bodyPr>
          <a:lstStyle/>
          <a:p>
            <a:r>
              <a:rPr lang="en-GB" sz="1200" b="1" dirty="0">
                <a:latin typeface="Comic Sans MS" panose="030F0702030302020204" pitchFamily="66" charset="0"/>
              </a:rPr>
              <a:t>Liu’s diary</a:t>
            </a:r>
          </a:p>
          <a:p>
            <a:r>
              <a:rPr lang="en-GB" sz="1200" dirty="0">
                <a:latin typeface="Comic Sans MS" panose="030F0702030302020204" pitchFamily="66" charset="0"/>
              </a:rPr>
              <a:t>Write a diary entry for Lui’s life. Use the information from the last task to help you. You can be as creative as you like. Tell me what she thought living in the city would be like and how she is actually found living there. </a:t>
            </a:r>
          </a:p>
        </p:txBody>
      </p:sp>
      <p:sp>
        <p:nvSpPr>
          <p:cNvPr id="8" name="TextBox 7">
            <a:extLst>
              <a:ext uri="{FF2B5EF4-FFF2-40B4-BE49-F238E27FC236}">
                <a16:creationId xmlns:a16="http://schemas.microsoft.com/office/drawing/2014/main" id="{19504BA8-A19C-4A5D-9EFD-C6F38C307595}"/>
              </a:ext>
            </a:extLst>
          </p:cNvPr>
          <p:cNvSpPr txBox="1"/>
          <p:nvPr/>
        </p:nvSpPr>
        <p:spPr>
          <a:xfrm>
            <a:off x="196850" y="6217749"/>
            <a:ext cx="6457950" cy="3416320"/>
          </a:xfrm>
          <a:prstGeom prst="rect">
            <a:avLst/>
          </a:prstGeom>
          <a:noFill/>
          <a:ln>
            <a:solidFill>
              <a:schemeClr val="tx1"/>
            </a:solidFill>
          </a:ln>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Tree>
    <p:extLst>
      <p:ext uri="{BB962C8B-B14F-4D97-AF65-F5344CB8AC3E}">
        <p14:creationId xmlns:p14="http://schemas.microsoft.com/office/powerpoint/2010/main" val="205278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FE08E-753A-40B9-BB89-8BF118E73BE7}"/>
              </a:ext>
            </a:extLst>
          </p:cNvPr>
          <p:cNvSpPr txBox="1"/>
          <p:nvPr/>
        </p:nvSpPr>
        <p:spPr>
          <a:xfrm>
            <a:off x="228600" y="147981"/>
            <a:ext cx="6400800" cy="3139321"/>
          </a:xfrm>
          <a:prstGeom prst="rect">
            <a:avLst/>
          </a:prstGeom>
          <a:noFill/>
        </p:spPr>
        <p:txBody>
          <a:bodyPr wrap="square" rtlCol="0">
            <a:spAutoFit/>
          </a:bodyPr>
          <a:lstStyle/>
          <a:p>
            <a:r>
              <a:rPr lang="en-GB" b="1" dirty="0">
                <a:latin typeface="Comic Sans MS" pitchFamily="66" charset="0"/>
              </a:rPr>
              <a:t>China’s one child policy</a:t>
            </a:r>
          </a:p>
          <a:p>
            <a:endParaRPr lang="en-GB" b="1" dirty="0">
              <a:latin typeface="Comic Sans MS" pitchFamily="66" charset="0"/>
            </a:endParaRPr>
          </a:p>
          <a:p>
            <a:endParaRPr lang="en-GB" sz="1200" dirty="0">
              <a:latin typeface="Comic Sans MS" pitchFamily="66" charset="0"/>
            </a:endParaRPr>
          </a:p>
          <a:p>
            <a:r>
              <a:rPr lang="en-GB" sz="1200" dirty="0">
                <a:latin typeface="Comic Sans MS" pitchFamily="66" charset="0"/>
              </a:rPr>
              <a:t>China’s One Child policy is a policy that the Chinese government introduced in 1979 to try and solve the problem of overpopulation. Its main purpose was to make sure that China could support its large population with facilities such as healthcare, education, housing, good jobs and most importantly, food. The aim was to reduce poverty and to improve overall quality of life for the people. </a:t>
            </a:r>
          </a:p>
          <a:p>
            <a:r>
              <a:rPr lang="en-GB" sz="1200" dirty="0">
                <a:latin typeface="Comic Sans MS" pitchFamily="66" charset="0"/>
              </a:rPr>
              <a:t>Many people supported the one child policy as it helped reduce the rapid overpopulation in China, others were against it. People didn’t like the government making decisions about their family size. </a:t>
            </a:r>
          </a:p>
          <a:p>
            <a:endParaRPr lang="en-GB" sz="1200" dirty="0">
              <a:latin typeface="Comic Sans MS" pitchFamily="66" charset="0"/>
            </a:endParaRPr>
          </a:p>
          <a:p>
            <a:endParaRPr lang="en-GB" sz="1200" dirty="0">
              <a:latin typeface="Comic Sans MS" pitchFamily="66" charset="0"/>
            </a:endParaRPr>
          </a:p>
          <a:p>
            <a:r>
              <a:rPr lang="en-GB" sz="1200" b="1" dirty="0">
                <a:latin typeface="Comic Sans MS" pitchFamily="66" charset="0"/>
              </a:rPr>
              <a:t>Task:</a:t>
            </a:r>
            <a:r>
              <a:rPr lang="en-GB" sz="1200" dirty="0">
                <a:latin typeface="Comic Sans MS" pitchFamily="66" charset="0"/>
              </a:rPr>
              <a:t> below are some statements. Some arguing reasons for the policy, some are against. You need to categorise them. </a:t>
            </a:r>
            <a:r>
              <a:rPr lang="en-GB" dirty="0">
                <a:solidFill>
                  <a:schemeClr val="bg1"/>
                </a:solidFill>
                <a:latin typeface="Comic Sans MS" pitchFamily="66" charset="0"/>
              </a:rPr>
              <a:t>the people. </a:t>
            </a:r>
            <a:endParaRPr lang="en-US" dirty="0">
              <a:solidFill>
                <a:schemeClr val="bg1"/>
              </a:solidFill>
              <a:latin typeface="Comic Sans MS" pitchFamily="66" charset="0"/>
            </a:endParaRPr>
          </a:p>
        </p:txBody>
      </p:sp>
      <p:graphicFrame>
        <p:nvGraphicFramePr>
          <p:cNvPr id="3" name="Table 2">
            <a:extLst>
              <a:ext uri="{FF2B5EF4-FFF2-40B4-BE49-F238E27FC236}">
                <a16:creationId xmlns:a16="http://schemas.microsoft.com/office/drawing/2014/main" id="{2DCC5723-FACF-4BE8-8260-97FC790334B1}"/>
              </a:ext>
            </a:extLst>
          </p:cNvPr>
          <p:cNvGraphicFramePr>
            <a:graphicFrameLocks noGrp="1"/>
          </p:cNvGraphicFramePr>
          <p:nvPr>
            <p:extLst>
              <p:ext uri="{D42A27DB-BD31-4B8C-83A1-F6EECF244321}">
                <p14:modId xmlns:p14="http://schemas.microsoft.com/office/powerpoint/2010/main" val="3108510856"/>
              </p:ext>
            </p:extLst>
          </p:nvPr>
        </p:nvGraphicFramePr>
        <p:xfrm>
          <a:off x="228600" y="3467317"/>
          <a:ext cx="6400800" cy="356616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1030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The</a:t>
                      </a:r>
                      <a:r>
                        <a:rPr lang="en-GB" sz="1200" baseline="0" dirty="0">
                          <a:latin typeface="Comic Sans MS" panose="030F0702030302020204" pitchFamily="66" charset="0"/>
                        </a:rPr>
                        <a:t> country was severely overpopulated</a:t>
                      </a:r>
                    </a:p>
                    <a:p>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Starvation was a major problem for the Chinese people</a:t>
                      </a:r>
                    </a:p>
                    <a:p>
                      <a:endParaRPr lang="en-US" sz="1200" dirty="0">
                        <a:latin typeface="Comic Sans MS" panose="030F0702030302020204" pitchFamily="66" charset="0"/>
                      </a:endParaRPr>
                    </a:p>
                  </a:txBody>
                  <a:tcPr/>
                </a:tc>
                <a:tc>
                  <a:txBody>
                    <a:bodyPr/>
                    <a:lstStyle/>
                    <a:p>
                      <a:r>
                        <a:rPr lang="en-GB" sz="1200" dirty="0">
                          <a:latin typeface="Comic Sans MS" panose="030F0702030302020204" pitchFamily="66" charset="0"/>
                        </a:rPr>
                        <a:t>There is now a big gender gap with 60 million more men than women</a:t>
                      </a:r>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Female infanticide* has increased</a:t>
                      </a:r>
                      <a:r>
                        <a:rPr lang="en-GB" sz="1200" baseline="0" dirty="0">
                          <a:latin typeface="Comic Sans MS" panose="030F0702030302020204" pitchFamily="66" charset="0"/>
                        </a:rPr>
                        <a:t> since the 1980s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omic Sans MS" panose="030F0702030302020204" pitchFamily="66" charset="0"/>
                          <a:ea typeface="+mn-ea"/>
                          <a:cs typeface="+mn-cs"/>
                        </a:rPr>
                        <a:t>*Infanticide: To kill a baby</a:t>
                      </a:r>
                      <a:endParaRPr lang="en-GB" sz="1200" baseline="0" dirty="0">
                        <a:latin typeface="Comic Sans MS" panose="030F0702030302020204" pitchFamily="66" charset="0"/>
                      </a:endParaRPr>
                    </a:p>
                  </a:txBody>
                  <a:tcPr/>
                </a:tc>
                <a:extLst>
                  <a:ext uri="{0D108BD9-81ED-4DB2-BD59-A6C34878D82A}">
                    <a16:rowId xmlns:a16="http://schemas.microsoft.com/office/drawing/2014/main" val="10000"/>
                  </a:ext>
                </a:extLst>
              </a:tr>
              <a:tr h="974266">
                <a:tc>
                  <a:txBody>
                    <a:bodyPr/>
                    <a:lstStyle/>
                    <a:p>
                      <a:r>
                        <a:rPr lang="en-US" sz="1200" kern="1200" dirty="0">
                          <a:solidFill>
                            <a:schemeClr val="tx1"/>
                          </a:solidFill>
                          <a:latin typeface="Comic Sans MS" panose="030F0702030302020204" pitchFamily="66" charset="0"/>
                          <a:ea typeface="+mn-ea"/>
                          <a:cs typeface="+mn-cs"/>
                        </a:rPr>
                        <a:t>Parents in China receive the cost of child care and medical expenses for their one child.</a:t>
                      </a:r>
                    </a:p>
                  </a:txBody>
                  <a:tcPr/>
                </a:tc>
                <a:tc>
                  <a:txBody>
                    <a:bodyPr/>
                    <a:lstStyle/>
                    <a:p>
                      <a:r>
                        <a:rPr lang="en-GB" sz="1200" dirty="0">
                          <a:latin typeface="Comic Sans MS" panose="030F0702030302020204" pitchFamily="66" charset="0"/>
                        </a:rPr>
                        <a:t>Both parents are able</a:t>
                      </a:r>
                      <a:r>
                        <a:rPr lang="en-GB" sz="1200" baseline="0" dirty="0">
                          <a:latin typeface="Comic Sans MS" panose="030F0702030302020204" pitchFamily="66" charset="0"/>
                        </a:rPr>
                        <a:t> to work so they will be financially better off </a:t>
                      </a:r>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Abortion rate has gone up as women are pressured if pregnant for a 2</a:t>
                      </a:r>
                      <a:r>
                        <a:rPr lang="en-GB" sz="1200" baseline="30000" dirty="0">
                          <a:latin typeface="Comic Sans MS" panose="030F0702030302020204" pitchFamily="66" charset="0"/>
                        </a:rPr>
                        <a:t>nd</a:t>
                      </a:r>
                      <a:r>
                        <a:rPr lang="en-GB" sz="1200" baseline="0" dirty="0">
                          <a:latin typeface="Comic Sans MS" panose="030F0702030302020204" pitchFamily="66" charset="0"/>
                        </a:rPr>
                        <a:t> time</a:t>
                      </a:r>
                    </a:p>
                    <a:p>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There was not enough shelter for all the population</a:t>
                      </a:r>
                    </a:p>
                    <a:p>
                      <a:endParaRPr lang="en-US" sz="1200" dirty="0">
                        <a:latin typeface="Comic Sans MS" panose="030F0702030302020204" pitchFamily="66" charset="0"/>
                      </a:endParaRPr>
                    </a:p>
                  </a:txBody>
                  <a:tcPr/>
                </a:tc>
                <a:extLst>
                  <a:ext uri="{0D108BD9-81ED-4DB2-BD59-A6C34878D82A}">
                    <a16:rowId xmlns:a16="http://schemas.microsoft.com/office/drawing/2014/main" val="10001"/>
                  </a:ext>
                </a:extLst>
              </a:tr>
              <a:tr h="1107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Babies are being abandoned, particularly baby girls as women are less superior in Chinese society</a:t>
                      </a:r>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There will be nobody to look after the elderly</a:t>
                      </a:r>
                    </a:p>
                    <a:p>
                      <a:endParaRPr lang="en-US" sz="1200"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mic Sans MS" panose="030F0702030302020204" pitchFamily="66" charset="0"/>
                        </a:rPr>
                        <a:t>Children get more time with their parents</a:t>
                      </a:r>
                    </a:p>
                    <a:p>
                      <a:endParaRPr lang="en-US" sz="1200" dirty="0">
                        <a:latin typeface="Comic Sans MS" panose="030F0702030302020204" pitchFamily="66" charset="0"/>
                      </a:endParaRPr>
                    </a:p>
                  </a:txBody>
                  <a:tcPr/>
                </a:tc>
                <a:tc>
                  <a:txBody>
                    <a:bodyPr/>
                    <a:lstStyle/>
                    <a:p>
                      <a:r>
                        <a:rPr lang="en-GB" sz="1200" dirty="0">
                          <a:latin typeface="Comic Sans MS" panose="030F0702030302020204" pitchFamily="66" charset="0"/>
                        </a:rPr>
                        <a:t>Couple</a:t>
                      </a:r>
                      <a:r>
                        <a:rPr lang="en-GB" sz="1200" baseline="0" dirty="0">
                          <a:latin typeface="Comic Sans MS" panose="030F0702030302020204" pitchFamily="66" charset="0"/>
                        </a:rPr>
                        <a:t>s who break the policy are often forced into sterilisation- human rights infringement</a:t>
                      </a:r>
                      <a:endParaRPr lang="en-US" sz="1200" dirty="0">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07B11595-CD2C-4EE0-B272-3ED1977C52FD}"/>
              </a:ext>
            </a:extLst>
          </p:cNvPr>
          <p:cNvSpPr txBox="1"/>
          <p:nvPr/>
        </p:nvSpPr>
        <p:spPr>
          <a:xfrm>
            <a:off x="228600" y="7213492"/>
            <a:ext cx="6400800" cy="2370072"/>
          </a:xfrm>
          <a:prstGeom prst="rect">
            <a:avLst/>
          </a:prstGeom>
          <a:noFill/>
        </p:spPr>
        <p:txBody>
          <a:bodyPr wrap="square" rtlCol="0">
            <a:spAutoFit/>
          </a:bodyPr>
          <a:lstStyle/>
          <a:p>
            <a:r>
              <a:rPr lang="en-GB" sz="1200" dirty="0">
                <a:latin typeface="Comic Sans MS" panose="030F0702030302020204" pitchFamily="66" charset="0"/>
              </a:rPr>
              <a:t>Q) Overall do you think the one child policy was needed, or do you believe that it brought more harm than good?</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0598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86753-2BE1-4D62-98E4-C70156E276BD}"/>
              </a:ext>
            </a:extLst>
          </p:cNvPr>
          <p:cNvPicPr>
            <a:picLocks noChangeAspect="1"/>
          </p:cNvPicPr>
          <p:nvPr/>
        </p:nvPicPr>
        <p:blipFill rotWithShape="1">
          <a:blip r:embed="rId2"/>
          <a:srcRect l="24074" t="28271" r="23889" b="9177"/>
          <a:stretch/>
        </p:blipFill>
        <p:spPr>
          <a:xfrm rot="16200000">
            <a:off x="-1535334" y="1535329"/>
            <a:ext cx="9906004" cy="6835335"/>
          </a:xfrm>
          <a:prstGeom prst="rect">
            <a:avLst/>
          </a:prstGeom>
        </p:spPr>
      </p:pic>
    </p:spTree>
    <p:extLst>
      <p:ext uri="{BB962C8B-B14F-4D97-AF65-F5344CB8AC3E}">
        <p14:creationId xmlns:p14="http://schemas.microsoft.com/office/powerpoint/2010/main" val="134065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4F066-7FEA-4EBC-B769-76133E5E537F}"/>
              </a:ext>
            </a:extLst>
          </p:cNvPr>
          <p:cNvSpPr txBox="1"/>
          <p:nvPr/>
        </p:nvSpPr>
        <p:spPr>
          <a:xfrm>
            <a:off x="82297" y="127779"/>
            <a:ext cx="6623303" cy="1107996"/>
          </a:xfrm>
          <a:prstGeom prst="rect">
            <a:avLst/>
          </a:prstGeom>
          <a:noFill/>
        </p:spPr>
        <p:txBody>
          <a:bodyPr wrap="square" rtlCol="0">
            <a:spAutoFit/>
          </a:bodyPr>
          <a:lstStyle/>
          <a:p>
            <a:r>
              <a:rPr lang="en-GB" b="1" dirty="0">
                <a:latin typeface="Comic Sans MS" panose="030F0702030302020204" pitchFamily="66" charset="0"/>
              </a:rPr>
              <a:t>Smog and sustainability</a:t>
            </a:r>
          </a:p>
          <a:p>
            <a:endParaRPr lang="en-GB" sz="1200" dirty="0">
              <a:latin typeface="Comic Sans MS" panose="030F0702030302020204" pitchFamily="66" charset="0"/>
            </a:endParaRPr>
          </a:p>
          <a:p>
            <a:r>
              <a:rPr lang="en-GB" sz="1200" dirty="0">
                <a:latin typeface="Comic Sans MS" panose="030F0702030302020204" pitchFamily="66" charset="0"/>
              </a:rPr>
              <a:t>China is the most polluting country in the world as its currently the most rapidly growing economy. </a:t>
            </a:r>
          </a:p>
          <a:p>
            <a:r>
              <a:rPr lang="en-GB" sz="1200" b="1" dirty="0">
                <a:latin typeface="Comic Sans MS" panose="030F0702030302020204" pitchFamily="66" charset="0"/>
              </a:rPr>
              <a:t>Task:</a:t>
            </a:r>
            <a:r>
              <a:rPr lang="en-GB" sz="1200" dirty="0">
                <a:latin typeface="Comic Sans MS" panose="030F0702030302020204" pitchFamily="66" charset="0"/>
              </a:rPr>
              <a:t> look at the infographic below and use it to answer the questions.  </a:t>
            </a:r>
          </a:p>
        </p:txBody>
      </p:sp>
      <p:pic>
        <p:nvPicPr>
          <p:cNvPr id="20482" name="Picture 2" descr="Will the “ban half of Beijing's cars” happen?">
            <a:extLst>
              <a:ext uri="{FF2B5EF4-FFF2-40B4-BE49-F238E27FC236}">
                <a16:creationId xmlns:a16="http://schemas.microsoft.com/office/drawing/2014/main" id="{2740FFD8-FF72-478F-A7A5-AC2106E6A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18" y="1365698"/>
            <a:ext cx="2688628" cy="24523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3D94442-C1E2-4B1B-A239-82959D5D8C79}"/>
              </a:ext>
            </a:extLst>
          </p:cNvPr>
          <p:cNvSpPr/>
          <p:nvPr/>
        </p:nvSpPr>
        <p:spPr>
          <a:xfrm>
            <a:off x="2967789" y="1397448"/>
            <a:ext cx="3777917" cy="2924070"/>
          </a:xfrm>
          <a:prstGeom prst="rect">
            <a:avLst/>
          </a:prstGeom>
        </p:spPr>
        <p:txBody>
          <a:bodyPr wrap="square">
            <a:spAutoFit/>
          </a:bodyPr>
          <a:lstStyle/>
          <a:p>
            <a:r>
              <a:rPr lang="en-GB" sz="1200" dirty="0">
                <a:latin typeface="Comic Sans MS" panose="030F0702030302020204" pitchFamily="66" charset="0"/>
              </a:rPr>
              <a:t>1. What are the 2 main causes of air pollution in China?</a:t>
            </a:r>
          </a:p>
          <a:p>
            <a:pPr>
              <a:lnSpc>
                <a:spcPct val="150000"/>
              </a:lnSpc>
            </a:pPr>
            <a:r>
              <a:rPr lang="en-GB" sz="1200" dirty="0">
                <a:latin typeface="Comic Sans MS" panose="030F0702030302020204" pitchFamily="66" charset="0"/>
              </a:rPr>
              <a:t>__________________________________________________________________________</a:t>
            </a:r>
          </a:p>
          <a:p>
            <a:r>
              <a:rPr lang="en-GB" sz="1200" dirty="0">
                <a:latin typeface="Comic Sans MS" panose="030F0702030302020204" pitchFamily="66" charset="0"/>
              </a:rPr>
              <a:t>2. Who is responsible?</a:t>
            </a:r>
          </a:p>
          <a:p>
            <a:pPr>
              <a:lnSpc>
                <a:spcPct val="150000"/>
              </a:lnSpc>
            </a:pPr>
            <a:r>
              <a:rPr lang="en-GB" sz="1200" dirty="0">
                <a:latin typeface="Comic Sans MS" panose="030F0702030302020204" pitchFamily="66" charset="0"/>
              </a:rPr>
              <a:t>____________________________________________________________________________________________________________________________________________________</a:t>
            </a:r>
          </a:p>
          <a:p>
            <a:r>
              <a:rPr lang="en-GB" sz="1200" dirty="0">
                <a:latin typeface="Comic Sans MS" panose="030F0702030302020204" pitchFamily="66" charset="0"/>
              </a:rPr>
              <a:t>3. What cause of air pollution has the highest contribution to the pollution levels in Beijing? </a:t>
            </a:r>
          </a:p>
          <a:p>
            <a:pPr>
              <a:lnSpc>
                <a:spcPct val="150000"/>
              </a:lnSpc>
            </a:pPr>
            <a:r>
              <a:rPr lang="en-GB" sz="1200" dirty="0">
                <a:latin typeface="Comic Sans MS" panose="030F0702030302020204" pitchFamily="66" charset="0"/>
              </a:rPr>
              <a:t>_____________________________________-</a:t>
            </a:r>
          </a:p>
        </p:txBody>
      </p:sp>
      <p:sp>
        <p:nvSpPr>
          <p:cNvPr id="5" name="Rectangle 4">
            <a:extLst>
              <a:ext uri="{FF2B5EF4-FFF2-40B4-BE49-F238E27FC236}">
                <a16:creationId xmlns:a16="http://schemas.microsoft.com/office/drawing/2014/main" id="{5F612946-32F7-4421-8F45-B26C09AA2871}"/>
              </a:ext>
            </a:extLst>
          </p:cNvPr>
          <p:cNvSpPr/>
          <p:nvPr/>
        </p:nvSpPr>
        <p:spPr>
          <a:xfrm>
            <a:off x="160318" y="4483191"/>
            <a:ext cx="6663409" cy="1200329"/>
          </a:xfrm>
          <a:prstGeom prst="rect">
            <a:avLst/>
          </a:prstGeom>
        </p:spPr>
        <p:txBody>
          <a:bodyPr wrap="square">
            <a:spAutoFit/>
          </a:bodyPr>
          <a:lstStyle/>
          <a:p>
            <a:r>
              <a:rPr lang="en-GB" sz="1200" dirty="0">
                <a:latin typeface="Comic Sans MS" panose="030F0702030302020204" pitchFamily="66" charset="0"/>
              </a:rPr>
              <a:t>China is making an effort to reduce its carbon footprint and improve its air quality for its population. One way they are doing this is developing eco-cities. Eco-cities are designed deliberately to be as low carbon as they can or even zero carbon.</a:t>
            </a:r>
          </a:p>
          <a:p>
            <a:endParaRPr lang="en-GB" sz="1200" dirty="0">
              <a:latin typeface="Comic Sans MS" panose="030F0702030302020204" pitchFamily="66" charset="0"/>
            </a:endParaRPr>
          </a:p>
          <a:p>
            <a:r>
              <a:rPr lang="en-GB" sz="1200" b="1" dirty="0">
                <a:latin typeface="Comic Sans MS" panose="030F0702030302020204" pitchFamily="66" charset="0"/>
              </a:rPr>
              <a:t>You task</a:t>
            </a:r>
            <a:r>
              <a:rPr lang="en-GB" sz="1200" dirty="0">
                <a:latin typeface="Comic Sans MS" panose="030F0702030302020204" pitchFamily="66" charset="0"/>
              </a:rPr>
              <a:t>: Research Dongtan eco city. Using this as inspiration, design your own eco town plan below. You much label your town with all its eco features. </a:t>
            </a:r>
          </a:p>
        </p:txBody>
      </p:sp>
      <p:sp>
        <p:nvSpPr>
          <p:cNvPr id="6" name="Rectangle 5">
            <a:extLst>
              <a:ext uri="{FF2B5EF4-FFF2-40B4-BE49-F238E27FC236}">
                <a16:creationId xmlns:a16="http://schemas.microsoft.com/office/drawing/2014/main" id="{5ECCDAF7-F2A5-4C8C-AE55-8CF3CA021BEA}"/>
              </a:ext>
            </a:extLst>
          </p:cNvPr>
          <p:cNvSpPr/>
          <p:nvPr/>
        </p:nvSpPr>
        <p:spPr>
          <a:xfrm>
            <a:off x="82297" y="5683520"/>
            <a:ext cx="6663409" cy="4091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920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8BF593-8293-49BC-9AAB-FFD1BA46F8C8}"/>
              </a:ext>
            </a:extLst>
          </p:cNvPr>
          <p:cNvSpPr txBox="1"/>
          <p:nvPr/>
        </p:nvSpPr>
        <p:spPr>
          <a:xfrm>
            <a:off x="167257" y="289317"/>
            <a:ext cx="5976869" cy="523220"/>
          </a:xfrm>
          <a:prstGeom prst="rect">
            <a:avLst/>
          </a:prstGeom>
          <a:noFill/>
        </p:spPr>
        <p:txBody>
          <a:bodyPr wrap="square" rtlCol="0">
            <a:spAutoFit/>
          </a:bodyPr>
          <a:lstStyle/>
          <a:p>
            <a:r>
              <a:rPr lang="en-GB" sz="2800" b="1" dirty="0">
                <a:latin typeface="Comic Sans MS" panose="030F0702030302020204" pitchFamily="66" charset="0"/>
              </a:rPr>
              <a:t>Section 5: tectonics </a:t>
            </a:r>
          </a:p>
        </p:txBody>
      </p:sp>
      <p:sp>
        <p:nvSpPr>
          <p:cNvPr id="3" name="Rectangle 2">
            <a:extLst>
              <a:ext uri="{FF2B5EF4-FFF2-40B4-BE49-F238E27FC236}">
                <a16:creationId xmlns:a16="http://schemas.microsoft.com/office/drawing/2014/main" id="{A696BF79-F68E-4BBE-BF8C-CCE121FE855C}"/>
              </a:ext>
            </a:extLst>
          </p:cNvPr>
          <p:cNvSpPr/>
          <p:nvPr/>
        </p:nvSpPr>
        <p:spPr>
          <a:xfrm>
            <a:off x="167257" y="1060863"/>
            <a:ext cx="6464968" cy="2398990"/>
          </a:xfrm>
          <a:prstGeom prst="rect">
            <a:avLst/>
          </a:prstGeom>
        </p:spPr>
        <p:txBody>
          <a:bodyPr wrap="square">
            <a:spAutoFit/>
          </a:bodyPr>
          <a:lstStyle/>
          <a:p>
            <a:pPr>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Journey to the Centre of the Earth</a:t>
            </a:r>
          </a:p>
          <a:p>
            <a:pPr>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TASK: </a:t>
            </a:r>
            <a:r>
              <a:rPr lang="en-GB" sz="1200" dirty="0">
                <a:latin typeface="Comic Sans MS" panose="030F0702030302020204" pitchFamily="66" charset="0"/>
                <a:ea typeface="Calibri" panose="020F0502020204030204" pitchFamily="34" charset="0"/>
                <a:cs typeface="Times New Roman" panose="02020603050405020304" pitchFamily="18" charset="0"/>
              </a:rPr>
              <a:t>The Earth’s structure is similar to a scotch egg, it has many layers! Below is a blank diagram of the Earth and its interior structure. Add the following details and produce a detailed, annotated diagram of Earth’s interior.</a:t>
            </a:r>
          </a:p>
          <a:p>
            <a:pPr marL="342900" lvl="0" indent="-342900">
              <a:lnSpc>
                <a:spcPct val="107000"/>
              </a:lnSpc>
              <a:spcAft>
                <a:spcPts val="0"/>
              </a:spcAft>
              <a:buFont typeface="Symbol" panose="05050102010706020507" pitchFamily="18" charset="2"/>
              <a:buChar char=""/>
            </a:pPr>
            <a:r>
              <a:rPr lang="en-GB" sz="1200" dirty="0">
                <a:latin typeface="Comic Sans MS" panose="030F0702030302020204" pitchFamily="66" charset="0"/>
                <a:ea typeface="Calibri" panose="020F0502020204030204" pitchFamily="34" charset="0"/>
                <a:cs typeface="Times New Roman" panose="02020603050405020304" pitchFamily="18" charset="0"/>
              </a:rPr>
              <a:t>Name each layer</a:t>
            </a:r>
          </a:p>
          <a:p>
            <a:pPr marL="342900" lvl="0" indent="-342900">
              <a:lnSpc>
                <a:spcPct val="107000"/>
              </a:lnSpc>
              <a:spcAft>
                <a:spcPts val="0"/>
              </a:spcAft>
              <a:buFont typeface="Symbol" panose="05050102010706020507" pitchFamily="18" charset="2"/>
              <a:buChar char=""/>
            </a:pPr>
            <a:r>
              <a:rPr lang="en-GB" sz="1200" dirty="0">
                <a:latin typeface="Comic Sans MS" panose="030F0702030302020204" pitchFamily="66" charset="0"/>
                <a:ea typeface="Calibri" panose="020F0502020204030204" pitchFamily="34" charset="0"/>
                <a:cs typeface="Times New Roman" panose="02020603050405020304" pitchFamily="18" charset="0"/>
              </a:rPr>
              <a:t>Depths of each layer</a:t>
            </a:r>
          </a:p>
          <a:p>
            <a:pPr marL="171450" indent="-171450">
              <a:buFont typeface="Arial" panose="020B0604020202020204" pitchFamily="34" charset="0"/>
              <a:buChar char="•"/>
            </a:pPr>
            <a:r>
              <a:rPr lang="en-GB" sz="1200" dirty="0">
                <a:latin typeface="Comic Sans MS" panose="030F0702030302020204" pitchFamily="66" charset="0"/>
                <a:ea typeface="Calibri" panose="020F0502020204030204" pitchFamily="34" charset="0"/>
                <a:cs typeface="Times New Roman" panose="02020603050405020304" pitchFamily="18" charset="0"/>
              </a:rPr>
              <a:t>Temperature at each layer</a:t>
            </a:r>
          </a:p>
          <a:p>
            <a:pPr marL="171450" indent="-171450">
              <a:buFont typeface="Arial" panose="020B0604020202020204" pitchFamily="34" charset="0"/>
              <a:buChar char="•"/>
            </a:pPr>
            <a:endParaRPr lang="en-GB" sz="1200" dirty="0">
              <a:latin typeface="Comic Sans MS" panose="030F0702030302020204" pitchFamily="66" charset="0"/>
              <a:cs typeface="Times New Roman" panose="02020603050405020304" pitchFamily="18" charset="0"/>
            </a:endParaRPr>
          </a:p>
          <a:p>
            <a:r>
              <a:rPr lang="en-GB" sz="1200" dirty="0">
                <a:latin typeface="Comic Sans MS" panose="030F0702030302020204" pitchFamily="66" charset="0"/>
                <a:ea typeface="Calibri" panose="020F0502020204030204" pitchFamily="34" charset="0"/>
                <a:cs typeface="Times New Roman" panose="02020603050405020304" pitchFamily="18" charset="0"/>
              </a:rPr>
              <a:t>You can add any extra information you find that is interesting on the internet. You may want to add colour to make the diagram stick out visually</a:t>
            </a:r>
            <a:endParaRPr lang="en-GB" sz="1200" dirty="0">
              <a:latin typeface="Comic Sans MS" panose="030F0702030302020204" pitchFamily="66" charset="0"/>
            </a:endParaRPr>
          </a:p>
          <a:p>
            <a:endParaRPr lang="en-GB" sz="1200" dirty="0">
              <a:latin typeface="Comic Sans MS" panose="030F0702030302020204" pitchFamily="66" charset="0"/>
            </a:endParaRPr>
          </a:p>
        </p:txBody>
      </p:sp>
      <p:pic>
        <p:nvPicPr>
          <p:cNvPr id="6" name="Picture 5">
            <a:extLst>
              <a:ext uri="{FF2B5EF4-FFF2-40B4-BE49-F238E27FC236}">
                <a16:creationId xmlns:a16="http://schemas.microsoft.com/office/drawing/2014/main" id="{B9E9E75C-8624-46EB-8F69-387847951E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13841" y="5025355"/>
            <a:ext cx="2971800" cy="3105150"/>
          </a:xfrm>
          <a:prstGeom prst="rect">
            <a:avLst/>
          </a:prstGeom>
          <a:noFill/>
          <a:ln>
            <a:noFill/>
          </a:ln>
        </p:spPr>
      </p:pic>
      <p:sp>
        <p:nvSpPr>
          <p:cNvPr id="7" name="Rectangle 6">
            <a:extLst>
              <a:ext uri="{FF2B5EF4-FFF2-40B4-BE49-F238E27FC236}">
                <a16:creationId xmlns:a16="http://schemas.microsoft.com/office/drawing/2014/main" id="{D682DCEF-2D97-46DC-8FE1-CC42C0BE1B2F}"/>
              </a:ext>
            </a:extLst>
          </p:cNvPr>
          <p:cNvSpPr/>
          <p:nvPr/>
        </p:nvSpPr>
        <p:spPr>
          <a:xfrm>
            <a:off x="281329" y="3539178"/>
            <a:ext cx="6295341" cy="6077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2D237C-9B7A-4CB6-A79C-FBFA80D2D3C4}"/>
              </a:ext>
            </a:extLst>
          </p:cNvPr>
          <p:cNvSpPr/>
          <p:nvPr/>
        </p:nvSpPr>
        <p:spPr>
          <a:xfrm>
            <a:off x="228600" y="6112086"/>
            <a:ext cx="6400800" cy="35605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dirty="0">
                <a:solidFill>
                  <a:srgbClr val="000000"/>
                </a:solidFill>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B1ACD879-F513-478B-B99F-A7B7A56AB5F9}"/>
              </a:ext>
            </a:extLst>
          </p:cNvPr>
          <p:cNvSpPr>
            <a:spLocks noChangeArrowheads="1"/>
          </p:cNvSpPr>
          <p:nvPr/>
        </p:nvSpPr>
        <p:spPr bwMode="auto">
          <a:xfrm>
            <a:off x="228600" y="4822248"/>
            <a:ext cx="6400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TASK:</a:t>
            </a: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Describe the distribution of the volcanoes currently erupting in the world. Remember to use:</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Continent names</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Proximity to the coast</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Northern or southern hemisphere?</a:t>
            </a:r>
            <a:endParaRPr lang="en-GB" altLang="en-US" sz="1200" dirty="0">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defTabSz="914400">
              <a:buFont typeface="Arial" panose="020B0604020202020204" pitchFamily="34" charset="0"/>
              <a:buChar char="•"/>
            </a:pPr>
            <a:r>
              <a:rPr lang="en-GB" altLang="en-US" sz="1200" dirty="0">
                <a:latin typeface="Comic Sans MS" panose="030F0702030302020204" pitchFamily="66" charset="0"/>
                <a:ea typeface="Calibri" panose="020F0502020204030204" pitchFamily="34" charset="0"/>
                <a:cs typeface="Times New Roman" panose="02020603050405020304" pitchFamily="18" charset="0"/>
              </a:rPr>
              <a:t>Compass direction</a:t>
            </a:r>
            <a:endParaRPr lang="en-GB" altLang="en-US" sz="1200" dirty="0">
              <a:latin typeface="Comic Sans MS" panose="030F0702030302020204" pitchFamily="66" charset="0"/>
            </a:endParaRPr>
          </a:p>
        </p:txBody>
      </p:sp>
      <p:sp>
        <p:nvSpPr>
          <p:cNvPr id="6" name="Rectangle 8">
            <a:extLst>
              <a:ext uri="{FF2B5EF4-FFF2-40B4-BE49-F238E27FC236}">
                <a16:creationId xmlns:a16="http://schemas.microsoft.com/office/drawing/2014/main" id="{6E1B7074-C64E-4C12-8816-8873AB959C92}"/>
              </a:ext>
            </a:extLst>
          </p:cNvPr>
          <p:cNvSpPr>
            <a:spLocks noChangeArrowheads="1"/>
          </p:cNvSpPr>
          <p:nvPr/>
        </p:nvSpPr>
        <p:spPr bwMode="auto">
          <a:xfrm>
            <a:off x="228599" y="397910"/>
            <a:ext cx="64008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Erupting Tonight!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lvl="0" defTabSz="914400"/>
            <a:r>
              <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TASK:</a:t>
            </a: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Visit the following website: </a:t>
            </a:r>
            <a:r>
              <a:rPr lang="en-GB" sz="1200" dirty="0">
                <a:hlinkClick r:id="rId2"/>
              </a:rPr>
              <a:t>https://volcano.si.edu/gvp_currenteruptions.cfm</a:t>
            </a:r>
            <a:endParaRPr lang="en-GB" sz="1200" dirty="0"/>
          </a:p>
          <a:p>
            <a:pPr lvl="0" defTabSz="914400"/>
            <a:r>
              <a:rPr lang="en-GB" altLang="en-US" sz="1200" dirty="0">
                <a:latin typeface="Comic Sans MS" panose="030F0702030302020204" pitchFamily="66" charset="0"/>
                <a:ea typeface="Calibri" panose="020F0502020204030204" pitchFamily="34" charset="0"/>
                <a:cs typeface="Times New Roman" panose="02020603050405020304" pitchFamily="18" charset="0"/>
              </a:rPr>
              <a:t>Research the location of 15 currently erupting volcanoes and label them on the blank world map below.</a:t>
            </a:r>
            <a:endParaRPr lang="en-GB" altLang="en-US" sz="1200" dirty="0">
              <a:latin typeface="Comic Sans MS" panose="030F0702030302020204" pitchFamily="66" charset="0"/>
            </a:endParaRPr>
          </a:p>
        </p:txBody>
      </p:sp>
      <p:pic>
        <p:nvPicPr>
          <p:cNvPr id="10" name="Picture 9">
            <a:extLst>
              <a:ext uri="{FF2B5EF4-FFF2-40B4-BE49-F238E27FC236}">
                <a16:creationId xmlns:a16="http://schemas.microsoft.com/office/drawing/2014/main" id="{3830B621-AFFE-42D6-AE4E-D2C4F79FF5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038" y="1601202"/>
            <a:ext cx="5799922" cy="3176291"/>
          </a:xfrm>
          <a:prstGeom prst="rect">
            <a:avLst/>
          </a:prstGeom>
          <a:noFill/>
          <a:ln>
            <a:noFill/>
          </a:ln>
        </p:spPr>
      </p:pic>
    </p:spTree>
    <p:extLst>
      <p:ext uri="{BB962C8B-B14F-4D97-AF65-F5344CB8AC3E}">
        <p14:creationId xmlns:p14="http://schemas.microsoft.com/office/powerpoint/2010/main" val="2160389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87A1FC-79BE-469C-95A2-955677387501}"/>
              </a:ext>
            </a:extLst>
          </p:cNvPr>
          <p:cNvSpPr/>
          <p:nvPr/>
        </p:nvSpPr>
        <p:spPr>
          <a:xfrm>
            <a:off x="276726" y="209612"/>
            <a:ext cx="6304547" cy="3139321"/>
          </a:xfrm>
          <a:prstGeom prst="rect">
            <a:avLst/>
          </a:prstGeom>
        </p:spPr>
        <p:txBody>
          <a:bodyPr wrap="square">
            <a:spAutoFit/>
          </a:bodyPr>
          <a:lstStyle/>
          <a:p>
            <a:pPr fontAlgn="t">
              <a:spcAft>
                <a:spcPts val="0"/>
              </a:spcAft>
            </a:pPr>
            <a:r>
              <a:rPr lang="en-US"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What are earthquakes?</a:t>
            </a:r>
          </a:p>
          <a:p>
            <a:pPr fontAlgn="t">
              <a:spcAft>
                <a:spcPts val="0"/>
              </a:spcAft>
            </a:pPr>
            <a:endParaRPr lang="en-GB" sz="1200" dirty="0">
              <a:latin typeface="Comic Sans MS" panose="030F0702030302020204" pitchFamily="66" charset="0"/>
              <a:ea typeface="Calibri" panose="020F0502020204030204" pitchFamily="34" charset="0"/>
            </a:endParaRPr>
          </a:p>
          <a:p>
            <a:pPr fontAlgn="t">
              <a:spcAft>
                <a:spcPts val="0"/>
              </a:spcAft>
            </a:pP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As plates carry on moving in different directions over long periods of time, friction causes energy to build up. Eventually it becomes so great that the energy is released, which creates a shock wave - an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earthquake</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If the earthquake is beneath the ocean it can create a huge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tidal wave</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called a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tsunami</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a:t>
            </a:r>
            <a:endParaRPr lang="en-GB" sz="1200" dirty="0">
              <a:latin typeface="Comic Sans MS" panose="030F0702030302020204" pitchFamily="66" charset="0"/>
              <a:ea typeface="Calibri" panose="020F0502020204030204" pitchFamily="34" charset="0"/>
            </a:endParaRPr>
          </a:p>
          <a:p>
            <a:pPr marL="342900" lvl="0" indent="-342900" fontAlgn="t">
              <a:spcAft>
                <a:spcPts val="0"/>
              </a:spcAft>
              <a:buFont typeface="Symbol" panose="05050102010706020507" pitchFamily="18" charset="2"/>
              <a:buChar char=""/>
            </a:pP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There are thousands of earthquakes across the world each day and some are so small that they can only be detected by specialist equipment. Others can be so intense that they can create lots of damage and destroy towns and cities. The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Richter</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magnitude scale is used to measure the size of earthquakes.</a:t>
            </a:r>
            <a:endParaRPr lang="en-GB" sz="1200" dirty="0">
              <a:latin typeface="Comic Sans MS" panose="030F0702030302020204" pitchFamily="66" charset="0"/>
              <a:ea typeface="Calibri" panose="020F0502020204030204" pitchFamily="34" charset="0"/>
            </a:endParaRPr>
          </a:p>
          <a:p>
            <a:pPr marL="342900" lvl="0" indent="-342900" fontAlgn="t">
              <a:spcAft>
                <a:spcPts val="0"/>
              </a:spcAft>
              <a:buFont typeface="Symbol" panose="05050102010706020507" pitchFamily="18" charset="2"/>
              <a:buChar char=""/>
            </a:pP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Many earthquakes occur around the Pacific Ocean. People who live there, in countries such as Japan, are used to earthquakes happening and build earthquake-resistant buildings that sway with the shock waves rather than fall down.</a:t>
            </a:r>
            <a:endParaRPr lang="en-GB" sz="1200" dirty="0">
              <a:latin typeface="Comic Sans MS" panose="030F0702030302020204" pitchFamily="66" charset="0"/>
              <a:ea typeface="Calibri" panose="020F0502020204030204" pitchFamily="34" charset="0"/>
            </a:endParaRPr>
          </a:p>
          <a:p>
            <a:pPr marL="342900" lvl="0" indent="-342900" fontAlgn="t">
              <a:spcAft>
                <a:spcPts val="0"/>
              </a:spcAft>
              <a:buFont typeface="Symbol" panose="05050102010706020507" pitchFamily="18" charset="2"/>
              <a:buChar char=""/>
            </a:pP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Although there are earthquakes in the UK, they are rare and so small that most people do not feel them.</a:t>
            </a:r>
            <a:endParaRPr lang="en-GB" sz="1200" dirty="0">
              <a:effectLst/>
              <a:latin typeface="Comic Sans MS" panose="030F0702030302020204" pitchFamily="66" charset="0"/>
              <a:ea typeface="Calibri" panose="020F0502020204030204" pitchFamily="34" charset="0"/>
            </a:endParaRPr>
          </a:p>
        </p:txBody>
      </p:sp>
      <p:sp>
        <p:nvSpPr>
          <p:cNvPr id="3" name="Rectangle 2">
            <a:extLst>
              <a:ext uri="{FF2B5EF4-FFF2-40B4-BE49-F238E27FC236}">
                <a16:creationId xmlns:a16="http://schemas.microsoft.com/office/drawing/2014/main" id="{21D082E9-0D33-4D61-B648-15EA792272F8}"/>
              </a:ext>
            </a:extLst>
          </p:cNvPr>
          <p:cNvSpPr/>
          <p:nvPr/>
        </p:nvSpPr>
        <p:spPr>
          <a:xfrm>
            <a:off x="276726" y="3348933"/>
            <a:ext cx="6304547" cy="2492990"/>
          </a:xfrm>
          <a:prstGeom prst="rect">
            <a:avLst/>
          </a:prstGeom>
        </p:spPr>
        <p:txBody>
          <a:bodyPr wrap="square">
            <a:spAutoFit/>
          </a:bodyPr>
          <a:lstStyle/>
          <a:p>
            <a:pPr>
              <a:lnSpc>
                <a:spcPct val="200000"/>
              </a:lnSpc>
              <a:spcAft>
                <a:spcPts val="0"/>
              </a:spcAft>
              <a:tabLst>
                <a:tab pos="763905" algn="l"/>
              </a:tabLst>
            </a:pPr>
            <a:r>
              <a:rPr lang="en-GB" sz="1200" dirty="0">
                <a:latin typeface="Comic Sans MS" panose="030F0702030302020204" pitchFamily="66" charset="0"/>
                <a:ea typeface="Calibri" panose="020F0502020204030204" pitchFamily="34" charset="0"/>
                <a:cs typeface="Times New Roman" panose="02020603050405020304" pitchFamily="18" charset="0"/>
              </a:rPr>
              <a:t>Q1: What are earthquakes measured on ………………………………………………………………………………………………………</a:t>
            </a:r>
            <a:endParaRPr lang="en-GB" sz="1200" dirty="0">
              <a:latin typeface="Comic Sans MS" panose="030F0702030302020204" pitchFamily="66" charset="0"/>
              <a:ea typeface="Calibri" panose="020F0502020204030204" pitchFamily="34" charset="0"/>
            </a:endParaRPr>
          </a:p>
          <a:p>
            <a:pPr>
              <a:lnSpc>
                <a:spcPct val="200000"/>
              </a:lnSpc>
              <a:spcAft>
                <a:spcPts val="0"/>
              </a:spcAft>
              <a:tabLst>
                <a:tab pos="763905" algn="l"/>
              </a:tabLst>
            </a:pPr>
            <a:r>
              <a:rPr lang="en-GB" sz="1200" dirty="0">
                <a:latin typeface="Comic Sans MS" panose="030F0702030302020204" pitchFamily="66" charset="0"/>
                <a:ea typeface="Calibri" panose="020F0502020204030204" pitchFamily="34" charset="0"/>
                <a:cs typeface="Times New Roman" panose="02020603050405020304" pitchFamily="18" charset="0"/>
              </a:rPr>
              <a:t>Q2: What causes earthquakes? …………………………………………………………………………………………………………………....</a:t>
            </a:r>
            <a:endParaRPr lang="en-GB" sz="1200" dirty="0">
              <a:latin typeface="Comic Sans MS" panose="030F0702030302020204" pitchFamily="66" charset="0"/>
              <a:ea typeface="Calibri" panose="020F0502020204030204" pitchFamily="34" charset="0"/>
            </a:endParaRPr>
          </a:p>
          <a:p>
            <a:pPr>
              <a:lnSpc>
                <a:spcPct val="200000"/>
              </a:lnSpc>
              <a:spcAft>
                <a:spcPts val="0"/>
              </a:spcAft>
              <a:tabLst>
                <a:tab pos="763905" algn="l"/>
              </a:tabLst>
            </a:pPr>
            <a:r>
              <a:rPr lang="en-GB" sz="1200" dirty="0">
                <a:latin typeface="Comic Sans MS" panose="030F0702030302020204" pitchFamily="66" charset="0"/>
                <a:ea typeface="Calibri" panose="020F0502020204030204" pitchFamily="34" charset="0"/>
                <a:cs typeface="Times New Roman" panose="02020603050405020304" pitchFamily="18" charset="0"/>
              </a:rPr>
              <a:t>……………………………………………………………………………………………………………………………………………………………</a:t>
            </a:r>
            <a:endParaRPr lang="en-GB" sz="1200" dirty="0">
              <a:latin typeface="Comic Sans MS" panose="030F0702030302020204" pitchFamily="66" charset="0"/>
              <a:ea typeface="Calibri" panose="020F0502020204030204" pitchFamily="34" charset="0"/>
            </a:endParaRPr>
          </a:p>
          <a:p>
            <a:r>
              <a:rPr lang="en-GB" sz="1200" dirty="0">
                <a:latin typeface="Comic Sans MS" panose="030F0702030302020204" pitchFamily="66" charset="0"/>
                <a:ea typeface="Calibri" panose="020F0502020204030204" pitchFamily="34" charset="0"/>
                <a:cs typeface="Times New Roman" panose="02020603050405020304" pitchFamily="18" charset="0"/>
              </a:rPr>
              <a:t>Q3: Give one location that experiences earthquakes regularly?</a:t>
            </a:r>
          </a:p>
          <a:p>
            <a:r>
              <a:rPr lang="en-GB" sz="1200" dirty="0">
                <a:latin typeface="Comic Sans MS" panose="030F0702030302020204" pitchFamily="66" charset="0"/>
                <a:ea typeface="Calibri" panose="020F0502020204030204" pitchFamily="34" charset="0"/>
                <a:cs typeface="Times New Roman" panose="02020603050405020304" pitchFamily="18" charset="0"/>
              </a:rPr>
              <a:t> ……………………………………………………………………………………………………………………………………………………………</a:t>
            </a:r>
            <a:endParaRPr lang="en-GB" sz="1200" dirty="0">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D8FC6706-56CF-4A08-8B4A-373F0D2D499E}"/>
              </a:ext>
            </a:extLst>
          </p:cNvPr>
          <p:cNvGraphicFramePr>
            <a:graphicFrameLocks noGrp="1"/>
          </p:cNvGraphicFramePr>
          <p:nvPr>
            <p:extLst>
              <p:ext uri="{D42A27DB-BD31-4B8C-83A1-F6EECF244321}">
                <p14:modId xmlns:p14="http://schemas.microsoft.com/office/powerpoint/2010/main" val="2956669503"/>
              </p:ext>
            </p:extLst>
          </p:nvPr>
        </p:nvGraphicFramePr>
        <p:xfrm>
          <a:off x="276727" y="7236387"/>
          <a:ext cx="6304546" cy="2583180"/>
        </p:xfrm>
        <a:graphic>
          <a:graphicData uri="http://schemas.openxmlformats.org/drawingml/2006/table">
            <a:tbl>
              <a:tblPr/>
              <a:tblGrid>
                <a:gridCol w="2267014">
                  <a:extLst>
                    <a:ext uri="{9D8B030D-6E8A-4147-A177-3AD203B41FA5}">
                      <a16:colId xmlns:a16="http://schemas.microsoft.com/office/drawing/2014/main" val="3201174213"/>
                    </a:ext>
                  </a:extLst>
                </a:gridCol>
                <a:gridCol w="1967243">
                  <a:extLst>
                    <a:ext uri="{9D8B030D-6E8A-4147-A177-3AD203B41FA5}">
                      <a16:colId xmlns:a16="http://schemas.microsoft.com/office/drawing/2014/main" val="293529026"/>
                    </a:ext>
                  </a:extLst>
                </a:gridCol>
                <a:gridCol w="2070289">
                  <a:extLst>
                    <a:ext uri="{9D8B030D-6E8A-4147-A177-3AD203B41FA5}">
                      <a16:colId xmlns:a16="http://schemas.microsoft.com/office/drawing/2014/main" val="496491876"/>
                    </a:ext>
                  </a:extLst>
                </a:gridCol>
              </a:tblGrid>
              <a:tr h="797887">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People may be killed or injured. Homes may be destroyed. Transport and communication links may be disrupted. </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Water pipes may burst and water supplies may be contaminated.</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Disease may spread. People may have to be re-housed, sometimes in refugee camps.</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64056462"/>
                  </a:ext>
                </a:extLst>
              </a:tr>
              <a:tr h="797887">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The built landscape may be destroyed. Fires can spread due to gas pipe explosions. Fires can damage areas of woodland. </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dirty="0">
                          <a:solidFill>
                            <a:srgbClr val="2F2F2F"/>
                          </a:solidFill>
                          <a:effectLst/>
                          <a:latin typeface="Comic Sans MS" panose="030F0702030302020204" pitchFamily="66" charset="0"/>
                        </a:rPr>
                        <a:t>Shops and businesses may be destroyed. Looting may take place. </a:t>
                      </a:r>
                      <a:endParaRPr lang="en-GB" dirty="0">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The cost of rebuilding settlements is high. </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34856113"/>
                  </a:ext>
                </a:extLst>
              </a:tr>
              <a:tr h="814695">
                <a:tc>
                  <a:txBody>
                    <a:bodyPr/>
                    <a:lstStyle/>
                    <a:p>
                      <a:pPr algn="ctr" rtl="0" fontAlgn="ctr">
                        <a:spcBef>
                          <a:spcPts val="0"/>
                        </a:spcBef>
                        <a:spcAft>
                          <a:spcPts val="0"/>
                        </a:spcAft>
                      </a:pPr>
                      <a:r>
                        <a:rPr lang="en-GB" sz="1100" b="0" i="0" u="none" strike="noStrike">
                          <a:solidFill>
                            <a:srgbClr val="2F2F2F"/>
                          </a:solidFill>
                          <a:effectLst/>
                          <a:latin typeface="Comic Sans MS" panose="030F0702030302020204" pitchFamily="66" charset="0"/>
                        </a:rPr>
                        <a:t>In poorer nations, the emergency services will not be able to cope with the effects. </a:t>
                      </a:r>
                      <a:endParaRPr lang="en-GB">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dirty="0">
                          <a:solidFill>
                            <a:srgbClr val="2F2F2F"/>
                          </a:solidFill>
                          <a:effectLst/>
                          <a:latin typeface="Comic Sans MS" panose="030F0702030302020204" pitchFamily="66" charset="0"/>
                        </a:rPr>
                        <a:t>Landslides may occur. Tsunamis may cause flooding in coastal areas.</a:t>
                      </a:r>
                      <a:br>
                        <a:rPr lang="en-GB" dirty="0">
                          <a:effectLst/>
                        </a:rPr>
                      </a:br>
                      <a:endParaRPr lang="en-GB" dirty="0">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ctr" rtl="0" fontAlgn="ctr">
                        <a:spcBef>
                          <a:spcPts val="0"/>
                        </a:spcBef>
                        <a:spcAft>
                          <a:spcPts val="0"/>
                        </a:spcAft>
                      </a:pPr>
                      <a:r>
                        <a:rPr lang="en-GB" sz="1100" b="0" i="0" u="none" strike="noStrike" dirty="0">
                          <a:solidFill>
                            <a:srgbClr val="2F2F2F"/>
                          </a:solidFill>
                          <a:effectLst/>
                          <a:latin typeface="Comic Sans MS" panose="030F0702030302020204" pitchFamily="66" charset="0"/>
                        </a:rPr>
                        <a:t>The earthquake aftershock could cause further unexpected damage. </a:t>
                      </a:r>
                      <a:endParaRPr lang="en-GB" dirty="0">
                        <a:effectLst/>
                      </a:endParaRPr>
                    </a:p>
                  </a:txBody>
                  <a:tcPr marL="88900" marR="88900" marT="88900" marB="8890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40194364"/>
                  </a:ext>
                </a:extLst>
              </a:tr>
            </a:tbl>
          </a:graphicData>
        </a:graphic>
      </p:graphicFrame>
      <p:sp>
        <p:nvSpPr>
          <p:cNvPr id="5" name="Rectangle 1">
            <a:extLst>
              <a:ext uri="{FF2B5EF4-FFF2-40B4-BE49-F238E27FC236}">
                <a16:creationId xmlns:a16="http://schemas.microsoft.com/office/drawing/2014/main" id="{C9E041E4-F7C1-4B1D-9A95-41551BB811D4}"/>
              </a:ext>
            </a:extLst>
          </p:cNvPr>
          <p:cNvSpPr>
            <a:spLocks noChangeArrowheads="1"/>
          </p:cNvSpPr>
          <p:nvPr/>
        </p:nvSpPr>
        <p:spPr bwMode="auto">
          <a:xfrm>
            <a:off x="276726" y="6736388"/>
            <a:ext cx="101172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33D11BB-7A4D-41BE-8AF7-A01CCF3DAE59}"/>
              </a:ext>
            </a:extLst>
          </p:cNvPr>
          <p:cNvSpPr/>
          <p:nvPr/>
        </p:nvSpPr>
        <p:spPr>
          <a:xfrm>
            <a:off x="138362" y="6110576"/>
            <a:ext cx="6581273" cy="1087477"/>
          </a:xfrm>
          <a:prstGeom prst="rect">
            <a:avLst/>
          </a:prstGeom>
        </p:spPr>
        <p:txBody>
          <a:bodyPr wrap="square">
            <a:spAutoFit/>
          </a:bodyPr>
          <a:lstStyle/>
          <a:p>
            <a:pPr>
              <a:spcBef>
                <a:spcPts val="1000"/>
              </a:spcBef>
            </a:pPr>
            <a:r>
              <a:rPr lang="en-GB" sz="1200" b="1" dirty="0">
                <a:solidFill>
                  <a:srgbClr val="000000"/>
                </a:solidFill>
                <a:latin typeface="Comic Sans MS" panose="030F0702030302020204" pitchFamily="66" charset="0"/>
              </a:rPr>
              <a:t>TASK; </a:t>
            </a:r>
            <a:r>
              <a:rPr lang="en-GB" sz="1200" dirty="0">
                <a:solidFill>
                  <a:srgbClr val="000000"/>
                </a:solidFill>
                <a:latin typeface="Comic Sans MS" panose="030F0702030302020204" pitchFamily="66" charset="0"/>
              </a:rPr>
              <a:t>See the table of impacts below. Categorise these into Social, Economic and Environmental impacts. </a:t>
            </a:r>
            <a:endParaRPr lang="en-GB" sz="1200" dirty="0"/>
          </a:p>
          <a:p>
            <a:pPr>
              <a:spcBef>
                <a:spcPts val="1000"/>
              </a:spcBef>
            </a:pPr>
            <a:r>
              <a:rPr lang="en-GB" sz="1200" dirty="0">
                <a:solidFill>
                  <a:srgbClr val="000000"/>
                </a:solidFill>
                <a:latin typeface="Comic Sans MS" panose="030F0702030302020204" pitchFamily="66" charset="0"/>
              </a:rPr>
              <a:t>Social = people   				Environmental = natural world.</a:t>
            </a:r>
            <a:endParaRPr lang="en-GB" sz="1200" dirty="0"/>
          </a:p>
          <a:p>
            <a:pPr>
              <a:spcBef>
                <a:spcPts val="1000"/>
              </a:spcBef>
            </a:pPr>
            <a:r>
              <a:rPr lang="en-GB" sz="1200" dirty="0">
                <a:solidFill>
                  <a:srgbClr val="000000"/>
                </a:solidFill>
                <a:latin typeface="Comic Sans MS" panose="030F0702030302020204" pitchFamily="66" charset="0"/>
              </a:rPr>
              <a:t>Economic = money</a:t>
            </a:r>
            <a:endParaRPr lang="en-GB" sz="1200" dirty="0"/>
          </a:p>
        </p:txBody>
      </p:sp>
    </p:spTree>
    <p:extLst>
      <p:ext uri="{BB962C8B-B14F-4D97-AF65-F5344CB8AC3E}">
        <p14:creationId xmlns:p14="http://schemas.microsoft.com/office/powerpoint/2010/main" val="180312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1E6FFE-ADED-4FB4-B080-54EE787D7D0E}"/>
              </a:ext>
            </a:extLst>
          </p:cNvPr>
          <p:cNvGraphicFramePr>
            <a:graphicFrameLocks noGrp="1"/>
          </p:cNvGraphicFramePr>
          <p:nvPr>
            <p:extLst>
              <p:ext uri="{D42A27DB-BD31-4B8C-83A1-F6EECF244321}">
                <p14:modId xmlns:p14="http://schemas.microsoft.com/office/powerpoint/2010/main" val="2922117057"/>
              </p:ext>
            </p:extLst>
          </p:nvPr>
        </p:nvGraphicFramePr>
        <p:xfrm>
          <a:off x="279400" y="2169212"/>
          <a:ext cx="6299200" cy="7361929"/>
        </p:xfrm>
        <a:graphic>
          <a:graphicData uri="http://schemas.openxmlformats.org/drawingml/2006/table">
            <a:tbl>
              <a:tblPr firstRow="1" firstCol="1" bandRow="1">
                <a:tableStyleId>{5C22544A-7EE6-4342-B048-85BDC9FD1C3A}</a:tableStyleId>
              </a:tblPr>
              <a:tblGrid>
                <a:gridCol w="1916007">
                  <a:extLst>
                    <a:ext uri="{9D8B030D-6E8A-4147-A177-3AD203B41FA5}">
                      <a16:colId xmlns:a16="http://schemas.microsoft.com/office/drawing/2014/main" val="19676083"/>
                    </a:ext>
                  </a:extLst>
                </a:gridCol>
                <a:gridCol w="4383193">
                  <a:extLst>
                    <a:ext uri="{9D8B030D-6E8A-4147-A177-3AD203B41FA5}">
                      <a16:colId xmlns:a16="http://schemas.microsoft.com/office/drawing/2014/main" val="3706313962"/>
                    </a:ext>
                  </a:extLst>
                </a:gridCol>
              </a:tblGrid>
              <a:tr h="381885">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Command Word</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GB" sz="1200" b="1" dirty="0">
                          <a:solidFill>
                            <a:schemeClr val="tx1"/>
                          </a:solidFill>
                          <a:effectLst/>
                          <a:latin typeface="Comic Sans MS" panose="030F0702030302020204" pitchFamily="66" charset="0"/>
                        </a:rPr>
                        <a:t>Meaning</a:t>
                      </a:r>
                      <a:endParaRPr lang="en-GB" sz="1200" b="1" dirty="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532927"/>
                  </a:ext>
                </a:extLst>
              </a:tr>
              <a:tr h="343696">
                <a:tc>
                  <a:txBody>
                    <a:bodyPr/>
                    <a:lstStyle/>
                    <a:p>
                      <a:pPr algn="ctr">
                        <a:lnSpc>
                          <a:spcPct val="115000"/>
                        </a:lnSpc>
                        <a:spcAft>
                          <a:spcPts val="1000"/>
                        </a:spcAft>
                      </a:pPr>
                      <a:r>
                        <a:rPr lang="en-GB" sz="1200" b="1" dirty="0">
                          <a:solidFill>
                            <a:schemeClr val="tx1"/>
                          </a:solidFill>
                          <a:effectLst/>
                          <a:latin typeface="Comic Sans MS" panose="030F0702030302020204" pitchFamily="66" charset="0"/>
                        </a:rPr>
                        <a:t>account for</a:t>
                      </a:r>
                      <a:endParaRPr lang="en-GB" sz="1200" b="1" dirty="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dirty="0">
                          <a:solidFill>
                            <a:schemeClr val="tx1"/>
                          </a:solidFill>
                          <a:effectLst/>
                          <a:latin typeface="Comic Sans MS" panose="030F0702030302020204" pitchFamily="66" charset="0"/>
                        </a:rPr>
                        <a:t>explain (reason)</a:t>
                      </a:r>
                      <a:endParaRPr lang="en-GB" sz="1200" b="0" dirty="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472965"/>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analyse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examine closely; examine in parts; show how the parts contribute to the whole</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767601"/>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assess</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decide the value of; judge; measure the importance of</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026549"/>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compare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discuss two or more things in terms of their similarities and differences</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23943"/>
                  </a:ext>
                </a:extLst>
              </a:tr>
              <a:tr h="529598">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critically evaluate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weigh arguments for and against something; assess all evidence; decide which opinions, theories, models or items are preferable.</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564661"/>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describe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give a detailed account of the features of something without interpreting the information</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50163"/>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discuss</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present and give a judgement on the value of arguments for and against; consider all angles</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615249"/>
                  </a:ext>
                </a:extLst>
              </a:tr>
              <a:tr h="529598">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evaluate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judge; criticise in terms of impact/significance, and investigate the implications</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250319"/>
                  </a:ext>
                </a:extLst>
              </a:tr>
              <a:tr h="529598">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examine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make clear the details/meaning of; look in particular at reasons, causes and effects; account for; give reasons; justify</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137913"/>
                  </a:ext>
                </a:extLst>
              </a:tr>
              <a:tr h="220424">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explore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describe in detail and note impact</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4460783"/>
                  </a:ext>
                </a:extLst>
              </a:tr>
              <a:tr h="220424">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indicate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focus on specific areas (similar to illustrate)</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567307"/>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interpret</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make clear the meaning of; consider implications</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8625302"/>
                  </a:ext>
                </a:extLst>
              </a:tr>
              <a:tr h="529598">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outline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describe main features; give a broad but thorough account; identify briefly the main features of</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921481"/>
                  </a:ext>
                </a:extLst>
              </a:tr>
              <a:tr h="375011">
                <a:tc>
                  <a:txBody>
                    <a:bodyPr/>
                    <a:lstStyle/>
                    <a:p>
                      <a:pPr algn="ctr">
                        <a:lnSpc>
                          <a:spcPct val="115000"/>
                        </a:lnSpc>
                        <a:spcAft>
                          <a:spcPts val="1000"/>
                        </a:spcAft>
                      </a:pPr>
                      <a:r>
                        <a:rPr lang="en-GB" sz="1200" b="1">
                          <a:solidFill>
                            <a:schemeClr val="tx1"/>
                          </a:solidFill>
                          <a:effectLst/>
                          <a:latin typeface="Comic Sans MS" panose="030F0702030302020204" pitchFamily="66" charset="0"/>
                        </a:rPr>
                        <a:t>relate</a:t>
                      </a:r>
                      <a:endParaRPr lang="en-GB" sz="1200" b="1">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a:solidFill>
                            <a:schemeClr val="tx1"/>
                          </a:solidFill>
                          <a:effectLst/>
                          <a:latin typeface="Comic Sans MS" panose="030F0702030302020204" pitchFamily="66" charset="0"/>
                        </a:rPr>
                        <a:t>show similarities and connections between two or more things</a:t>
                      </a:r>
                      <a:endParaRPr lang="en-GB" sz="1200" b="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628313"/>
                  </a:ext>
                </a:extLst>
              </a:tr>
              <a:tr h="375011">
                <a:tc>
                  <a:txBody>
                    <a:bodyPr/>
                    <a:lstStyle/>
                    <a:p>
                      <a:pPr algn="ctr">
                        <a:lnSpc>
                          <a:spcPct val="115000"/>
                        </a:lnSpc>
                        <a:spcAft>
                          <a:spcPts val="1000"/>
                        </a:spcAft>
                      </a:pPr>
                      <a:r>
                        <a:rPr lang="en-GB" sz="1200" b="1" dirty="0">
                          <a:solidFill>
                            <a:schemeClr val="tx1"/>
                          </a:solidFill>
                          <a:effectLst/>
                          <a:latin typeface="Comic Sans MS" panose="030F0702030302020204" pitchFamily="66" charset="0"/>
                        </a:rPr>
                        <a:t>review</a:t>
                      </a:r>
                      <a:endParaRPr lang="en-GB" sz="1200" b="1" dirty="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b="0" dirty="0">
                          <a:solidFill>
                            <a:schemeClr val="tx1"/>
                          </a:solidFill>
                          <a:effectLst/>
                          <a:latin typeface="Comic Sans MS" panose="030F0702030302020204" pitchFamily="66" charset="0"/>
                        </a:rPr>
                        <a:t>describe chief features and criticise generally (important parts)</a:t>
                      </a:r>
                      <a:endParaRPr lang="en-GB" sz="1200" b="0" dirty="0">
                        <a:solidFill>
                          <a:schemeClr val="tx1"/>
                        </a:solidFill>
                        <a:effectLst/>
                        <a:latin typeface="Comic Sans MS" panose="030F0702030302020204" pitchFamily="66" charset="0"/>
                        <a:ea typeface="Comic Sans MS" panose="030F0702030302020204" pitchFamily="66" charset="0"/>
                        <a:cs typeface="Times New Roman" panose="02020603050405020304" pitchFamily="18" charset="0"/>
                      </a:endParaRPr>
                    </a:p>
                  </a:txBody>
                  <a:tcPr marL="38188" marR="38188" marT="38188" marB="38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35233"/>
                  </a:ext>
                </a:extLst>
              </a:tr>
            </a:tbl>
          </a:graphicData>
        </a:graphic>
      </p:graphicFrame>
      <p:sp>
        <p:nvSpPr>
          <p:cNvPr id="3" name="Rectangle 2">
            <a:extLst>
              <a:ext uri="{FF2B5EF4-FFF2-40B4-BE49-F238E27FC236}">
                <a16:creationId xmlns:a16="http://schemas.microsoft.com/office/drawing/2014/main" id="{D52D5415-CADD-4B0D-9DE5-628BF82022C4}"/>
              </a:ext>
            </a:extLst>
          </p:cNvPr>
          <p:cNvSpPr/>
          <p:nvPr/>
        </p:nvSpPr>
        <p:spPr>
          <a:xfrm>
            <a:off x="254000" y="222916"/>
            <a:ext cx="6299200" cy="1477328"/>
          </a:xfrm>
          <a:prstGeom prst="rect">
            <a:avLst/>
          </a:prstGeom>
        </p:spPr>
        <p:txBody>
          <a:bodyPr wrap="square">
            <a:spAutoFit/>
          </a:bodyPr>
          <a:lstStyle/>
          <a:p>
            <a:pPr>
              <a:spcAft>
                <a:spcPts val="0"/>
              </a:spcAft>
              <a:tabLst>
                <a:tab pos="2962910" algn="l"/>
              </a:tabLst>
            </a:pPr>
            <a:r>
              <a:rPr lang="en-GB" b="1" u="sng" dirty="0">
                <a:latin typeface="Comic Sans MS" panose="030F0702030302020204" pitchFamily="66" charset="0"/>
                <a:ea typeface="Calibri" panose="020F0502020204030204" pitchFamily="34" charset="0"/>
                <a:cs typeface="Times New Roman" panose="02020603050405020304" pitchFamily="18" charset="0"/>
              </a:rPr>
              <a:t>Command words. </a:t>
            </a:r>
          </a:p>
          <a:p>
            <a:pPr>
              <a:spcAft>
                <a:spcPts val="0"/>
              </a:spcAft>
              <a:tabLst>
                <a:tab pos="2962910" algn="l"/>
              </a:tabLst>
            </a:pPr>
            <a:endParaRPr lang="en-GB" sz="1200" b="1" u="sng"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tabLst>
                <a:tab pos="2962910" algn="l"/>
              </a:tabLst>
            </a:pPr>
            <a:r>
              <a:rPr lang="en-GB" sz="1200" dirty="0">
                <a:latin typeface="Comic Sans MS" panose="030F0702030302020204" pitchFamily="66" charset="0"/>
                <a:ea typeface="Calibri" panose="020F0502020204030204" pitchFamily="34" charset="0"/>
                <a:cs typeface="Times New Roman" panose="02020603050405020304" pitchFamily="18" charset="0"/>
              </a:rPr>
              <a:t>Throughout geography, we come across a variety of command words. It is important that we learn as many as we can, so we are able to quickly know what a question or task is asking of us.</a:t>
            </a:r>
          </a:p>
          <a:p>
            <a:pPr>
              <a:spcAft>
                <a:spcPts val="0"/>
              </a:spcAft>
              <a:tabLst>
                <a:tab pos="2962910" algn="l"/>
              </a:tabLst>
            </a:pPr>
            <a:r>
              <a:rPr lang="en-GB" sz="1200" dirty="0">
                <a:latin typeface="Comic Sans MS" panose="030F0702030302020204" pitchFamily="66" charset="0"/>
                <a:ea typeface="Calibri" panose="020F0502020204030204" pitchFamily="34" charset="0"/>
                <a:cs typeface="Times New Roman" panose="02020603050405020304" pitchFamily="18" charset="0"/>
              </a:rPr>
              <a:t>These are here to help you, please refer back to them while completing work in this booklet. </a:t>
            </a:r>
            <a:endParaRPr lang="en-GB" sz="1200" dirty="0">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491322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3A70B-6AA7-4269-84AB-1C4205497A9B}"/>
              </a:ext>
            </a:extLst>
          </p:cNvPr>
          <p:cNvSpPr>
            <a:spLocks noChangeArrowheads="1"/>
          </p:cNvSpPr>
          <p:nvPr/>
        </p:nvSpPr>
        <p:spPr bwMode="auto">
          <a:xfrm>
            <a:off x="176464" y="1444656"/>
            <a:ext cx="37538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Watch a film or documentary about one of the famous eruptions in history. Choose from:</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Pompeii</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Mount Pinatubo</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Montserrat</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Mount St. Helens</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p:txBody>
      </p:sp>
      <p:sp>
        <p:nvSpPr>
          <p:cNvPr id="3" name="Rectangle 2">
            <a:extLst>
              <a:ext uri="{FF2B5EF4-FFF2-40B4-BE49-F238E27FC236}">
                <a16:creationId xmlns:a16="http://schemas.microsoft.com/office/drawing/2014/main" id="{FC84B15A-3615-49EA-9CC5-7AEE61895936}"/>
              </a:ext>
            </a:extLst>
          </p:cNvPr>
          <p:cNvSpPr/>
          <p:nvPr/>
        </p:nvSpPr>
        <p:spPr>
          <a:xfrm>
            <a:off x="228600" y="2823411"/>
            <a:ext cx="6400800" cy="68791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a:solidFill>
                  <a:srgbClr val="000000"/>
                </a:solid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
        <p:nvSpPr>
          <p:cNvPr id="4" name="Rectangle 4">
            <a:extLst>
              <a:ext uri="{FF2B5EF4-FFF2-40B4-BE49-F238E27FC236}">
                <a16:creationId xmlns:a16="http://schemas.microsoft.com/office/drawing/2014/main" id="{A49503AE-54DA-4804-BE05-7646E9064A4F}"/>
              </a:ext>
            </a:extLst>
          </p:cNvPr>
          <p:cNvSpPr>
            <a:spLocks noChangeArrowheads="1"/>
          </p:cNvSpPr>
          <p:nvPr/>
        </p:nvSpPr>
        <p:spPr bwMode="auto">
          <a:xfrm>
            <a:off x="176464" y="293614"/>
            <a:ext cx="650507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Volcano film review.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Write a review of the film or documentary for The Howard Geographical Magazine. You should aim to write a minimum of 200 words. Use the space below. You can either write in the box, write it on lined paper then stick it in or type it on word and stick it in.</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21537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F96631-0E8F-4A37-A461-5EF3B971BA9C}"/>
              </a:ext>
            </a:extLst>
          </p:cNvPr>
          <p:cNvSpPr>
            <a:spLocks noChangeArrowheads="1"/>
          </p:cNvSpPr>
          <p:nvPr/>
        </p:nvSpPr>
        <p:spPr bwMode="auto">
          <a:xfrm>
            <a:off x="177799" y="390401"/>
            <a:ext cx="6502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28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Section 1 – Map Skills</a:t>
            </a: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lang="en-GB" altLang="en-US" sz="2000" b="1" u="sng" dirty="0">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n-GB" altLang="en-US" sz="2000" b="1"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Mapping Our World</a:t>
            </a: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n-GB" altLang="en-US" sz="4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None/>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From space, the Earth looks like a sphere, or ball, containing land and water. A </a:t>
            </a: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globe</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 is a model of the Earth and shows what it looks like from space. Some globes show how the land is divided into different countries - around 200 of them. All the </a:t>
            </a: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countries</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 on our planet are in seven different </a:t>
            </a: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continents</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Europe</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Africa</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North America</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South America</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Asia</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Australia </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Char char="•"/>
              <a:tabLst>
                <a:tab pos="2286000" algn="l"/>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Antarctica</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5">
            <a:extLst>
              <a:ext uri="{FF2B5EF4-FFF2-40B4-BE49-F238E27FC236}">
                <a16:creationId xmlns:a16="http://schemas.microsoft.com/office/drawing/2014/main" id="{825C7754-250E-4D2C-926D-6C4B17763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 y="4040732"/>
            <a:ext cx="5895975" cy="30945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8305877-E5EF-4067-AFAA-E696EDE29480}"/>
              </a:ext>
            </a:extLst>
          </p:cNvPr>
          <p:cNvSpPr>
            <a:spLocks noChangeArrowheads="1"/>
          </p:cNvSpPr>
          <p:nvPr/>
        </p:nvSpPr>
        <p:spPr bwMode="auto">
          <a:xfrm>
            <a:off x="152400" y="7541736"/>
            <a:ext cx="6502400"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omic Sans MS" panose="030F0702030302020204" pitchFamily="66" charset="0"/>
                <a:ea typeface="Times New Roman" panose="02020603050405020304" pitchFamily="18" charset="0"/>
                <a:cs typeface="Calibri" panose="020F0502020204030204" pitchFamily="34" charset="0"/>
              </a:rPr>
              <a:t>Maps and atlases</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Maps</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 are useful tools to help people find their way to and from somewhere. They are much easier to carry than a </a:t>
            </a: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globe</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 and much more detail can be added to them.</a:t>
            </a:r>
            <a:endParaRPr kumimoji="0" lang="en-GB" altLang="en-US" sz="12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Maps can show the whole world, a single country or even a single town or village. Maps of different countries can be put together in a book called an </a:t>
            </a:r>
            <a:r>
              <a:rPr kumimoji="0" lang="en-US" altLang="en-US" sz="1200" b="1"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atlas</a:t>
            </a:r>
            <a:r>
              <a:rPr kumimoji="0" lang="en-US" altLang="en-US" sz="1200" b="0" i="0" u="none" strike="noStrike" cap="none" normalizeH="0" baseline="0" dirty="0">
                <a:ln>
                  <a:noFill/>
                </a:ln>
                <a:solidFill>
                  <a:srgbClr val="231F20"/>
                </a:solidFill>
                <a:effectLst/>
                <a:latin typeface="Comic Sans MS" panose="030F0702030302020204" pitchFamily="66" charset="0"/>
                <a:ea typeface="Calibri" panose="020F0502020204030204" pitchFamily="34" charset="0"/>
                <a:cs typeface="Arial" panose="020B0604020202020204" pitchFamily="34" charset="0"/>
              </a:rPr>
              <a:t> or they can be on a single sheet of paper. These can be useful to carry when you go walking so you do not get lost.</a:t>
            </a:r>
            <a:endParaRPr kumimoji="0" lang="en-US" altLang="en-US" sz="12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45356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DEF24A2-6C65-4A62-ADEB-F5070EB627DC}"/>
              </a:ext>
            </a:extLst>
          </p:cNvPr>
          <p:cNvPicPr>
            <a:picLocks noChangeAspect="1"/>
          </p:cNvPicPr>
          <p:nvPr/>
        </p:nvPicPr>
        <p:blipFill rotWithShape="1">
          <a:blip r:embed="rId2"/>
          <a:srcRect l="38000" t="31010" r="37599" b="17683"/>
          <a:stretch/>
        </p:blipFill>
        <p:spPr>
          <a:xfrm>
            <a:off x="32084" y="1106905"/>
            <a:ext cx="6753726" cy="8502315"/>
          </a:xfrm>
          <a:prstGeom prst="rect">
            <a:avLst/>
          </a:prstGeom>
        </p:spPr>
      </p:pic>
      <p:sp>
        <p:nvSpPr>
          <p:cNvPr id="27" name="Rectangle 26">
            <a:extLst>
              <a:ext uri="{FF2B5EF4-FFF2-40B4-BE49-F238E27FC236}">
                <a16:creationId xmlns:a16="http://schemas.microsoft.com/office/drawing/2014/main" id="{16FA79B2-7C63-4857-B975-EDBC503CF8D3}"/>
              </a:ext>
            </a:extLst>
          </p:cNvPr>
          <p:cNvSpPr/>
          <p:nvPr/>
        </p:nvSpPr>
        <p:spPr>
          <a:xfrm>
            <a:off x="182002" y="296780"/>
            <a:ext cx="4185761" cy="369332"/>
          </a:xfrm>
          <a:prstGeom prst="rect">
            <a:avLst/>
          </a:prstGeom>
        </p:spPr>
        <p:txBody>
          <a:bodyPr wrap="none">
            <a:spAutoFit/>
          </a:bodyPr>
          <a:lstStyle/>
          <a:p>
            <a:pPr lvl="0" defTabSz="914400" eaLnBrk="0" fontAlgn="base" hangingPunct="0">
              <a:spcBef>
                <a:spcPct val="0"/>
              </a:spcBef>
              <a:spcAft>
                <a:spcPct val="0"/>
              </a:spcAft>
              <a:tabLst>
                <a:tab pos="2286000" algn="l"/>
              </a:tabLst>
            </a:pPr>
            <a:r>
              <a:rPr lang="en-GB" altLang="en-US" b="1" u="sng" dirty="0">
                <a:latin typeface="Comic Sans MS" panose="030F0702030302020204" pitchFamily="66" charset="0"/>
                <a:ea typeface="Calibri" panose="020F0502020204030204" pitchFamily="34" charset="0"/>
                <a:cs typeface="Times New Roman" panose="02020603050405020304" pitchFamily="18" charset="0"/>
              </a:rPr>
              <a:t>Mapping Our World: Practise time! </a:t>
            </a:r>
          </a:p>
        </p:txBody>
      </p:sp>
    </p:spTree>
    <p:extLst>
      <p:ext uri="{BB962C8B-B14F-4D97-AF65-F5344CB8AC3E}">
        <p14:creationId xmlns:p14="http://schemas.microsoft.com/office/powerpoint/2010/main" val="24263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5FA6E-23FB-4EFC-B831-8B471740684A}"/>
              </a:ext>
            </a:extLst>
          </p:cNvPr>
          <p:cNvPicPr>
            <a:picLocks noChangeAspect="1"/>
          </p:cNvPicPr>
          <p:nvPr/>
        </p:nvPicPr>
        <p:blipFill rotWithShape="1">
          <a:blip r:embed="rId2"/>
          <a:srcRect l="64825" t="37164" r="22575" b="12016"/>
          <a:stretch/>
        </p:blipFill>
        <p:spPr>
          <a:xfrm>
            <a:off x="0" y="2895600"/>
            <a:ext cx="3606800" cy="7010400"/>
          </a:xfrm>
          <a:prstGeom prst="rect">
            <a:avLst/>
          </a:prstGeom>
        </p:spPr>
      </p:pic>
      <p:sp>
        <p:nvSpPr>
          <p:cNvPr id="3" name="Rectangle 2">
            <a:extLst>
              <a:ext uri="{FF2B5EF4-FFF2-40B4-BE49-F238E27FC236}">
                <a16:creationId xmlns:a16="http://schemas.microsoft.com/office/drawing/2014/main" id="{18AAF192-B4B6-43FA-A24A-27C0C01DFEA3}"/>
              </a:ext>
            </a:extLst>
          </p:cNvPr>
          <p:cNvSpPr/>
          <p:nvPr/>
        </p:nvSpPr>
        <p:spPr>
          <a:xfrm>
            <a:off x="120904" y="118993"/>
            <a:ext cx="6616192" cy="2441694"/>
          </a:xfrm>
          <a:prstGeom prst="rect">
            <a:avLst/>
          </a:prstGeom>
        </p:spPr>
        <p:txBody>
          <a:bodyPr wrap="square">
            <a:spAutoFit/>
          </a:bodyPr>
          <a:lstStyle/>
          <a:p>
            <a:pPr>
              <a:spcAft>
                <a:spcPts val="0"/>
              </a:spcAft>
              <a:tabLst>
                <a:tab pos="2962910" algn="l"/>
              </a:tabLst>
            </a:pPr>
            <a:r>
              <a:rPr lang="en-US"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4-figure Grid References </a:t>
            </a:r>
            <a:endParaRPr lang="en-GB" dirty="0">
              <a:latin typeface="Comic Sans MS" panose="030F0702030302020204" pitchFamily="66" charset="0"/>
              <a:ea typeface="Calibri" panose="020F0502020204030204" pitchFamily="34" charset="0"/>
            </a:endParaRPr>
          </a:p>
          <a:p>
            <a:pPr>
              <a:spcAft>
                <a:spcPts val="0"/>
              </a:spcAft>
              <a:tabLst>
                <a:tab pos="2962910" algn="l"/>
              </a:tabLst>
            </a:pPr>
            <a:r>
              <a:rPr lang="en-US" sz="1200"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 </a:t>
            </a:r>
            <a:endParaRPr lang="en-GB" sz="1200" dirty="0">
              <a:latin typeface="Comic Sans MS" panose="030F0702030302020204" pitchFamily="66" charset="0"/>
              <a:ea typeface="Calibri" panose="020F0502020204030204" pitchFamily="34" charset="0"/>
            </a:endParaRPr>
          </a:p>
          <a:p>
            <a:pPr>
              <a:spcAft>
                <a:spcPts val="1200"/>
              </a:spcAft>
            </a:pP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A grid of squares helps the map-reader to locate a place. The vertical lines are called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eastings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They are numbered - the numbers increase to the east. The horizontal lines are called </a:t>
            </a: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northings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as the numbers increase in an northerly direction.</a:t>
            </a:r>
            <a:endParaRPr lang="en-GB" sz="1200" dirty="0">
              <a:latin typeface="Comic Sans MS" panose="030F0702030302020204" pitchFamily="66" charset="0"/>
              <a:ea typeface="Calibri" panose="020F0502020204030204" pitchFamily="34" charset="0"/>
            </a:endParaRPr>
          </a:p>
          <a:p>
            <a:pPr>
              <a:spcBef>
                <a:spcPts val="200"/>
              </a:spcBef>
              <a:spcAft>
                <a:spcPts val="1200"/>
              </a:spcAft>
            </a:pPr>
            <a:r>
              <a:rPr lang="en-US" sz="1200"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Things to remember:</a:t>
            </a:r>
            <a:endParaRPr lang="en-GB" sz="1200" b="1" dirty="0">
              <a:solidFill>
                <a:srgbClr val="1F4D78"/>
              </a:solidFill>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US" sz="1200"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When you give a grid reference, always give the easting first: "</a:t>
            </a:r>
            <a:r>
              <a:rPr lang="en-US" sz="1200"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Along the corridor and up the stairs</a:t>
            </a:r>
            <a:r>
              <a:rPr lang="en-US" sz="1200"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a:t>
            </a:r>
            <a:endParaRPr lang="en-GB" sz="1200" dirty="0">
              <a:latin typeface="Comic Sans MS" panose="030F0702030302020204" pitchFamily="66" charset="0"/>
              <a:ea typeface="Calibri" panose="020F0502020204030204" pitchFamily="34" charset="0"/>
            </a:endParaRPr>
          </a:p>
          <a:p>
            <a:pPr>
              <a:spcAft>
                <a:spcPts val="1200"/>
              </a:spcAft>
            </a:pPr>
            <a:r>
              <a:rPr lang="en-US" sz="1200" b="1" dirty="0">
                <a:solidFill>
                  <a:srgbClr val="231F20"/>
                </a:solidFill>
                <a:latin typeface="Comic Sans MS" panose="030F0702030302020204" pitchFamily="66" charset="0"/>
                <a:ea typeface="Calibri" panose="020F0502020204030204" pitchFamily="34" charset="0"/>
                <a:cs typeface="Arial" panose="020B0604020202020204" pitchFamily="34" charset="0"/>
              </a:rPr>
              <a:t>Four-figure grid references</a:t>
            </a:r>
            <a:r>
              <a:rPr lang="en-US" sz="1200" dirty="0">
                <a:solidFill>
                  <a:srgbClr val="231F20"/>
                </a:solidFill>
                <a:latin typeface="Comic Sans MS" panose="030F0702030302020204" pitchFamily="66" charset="0"/>
                <a:ea typeface="Calibri" panose="020F0502020204030204" pitchFamily="34" charset="0"/>
                <a:cs typeface="Arial" panose="020B0604020202020204" pitchFamily="34" charset="0"/>
              </a:rPr>
              <a:t> can be used to pinpoint a location to within a square. To find the number of the square:</a:t>
            </a:r>
            <a:endParaRPr lang="en-GB" sz="1200" dirty="0">
              <a:effectLst/>
              <a:latin typeface="Comic Sans MS" panose="030F0702030302020204" pitchFamily="66" charset="0"/>
              <a:ea typeface="Calibri" panose="020F0502020204030204" pitchFamily="34" charset="0"/>
            </a:endParaRPr>
          </a:p>
        </p:txBody>
      </p:sp>
      <p:sp>
        <p:nvSpPr>
          <p:cNvPr id="4" name="Rectangle 3">
            <a:extLst>
              <a:ext uri="{FF2B5EF4-FFF2-40B4-BE49-F238E27FC236}">
                <a16:creationId xmlns:a16="http://schemas.microsoft.com/office/drawing/2014/main" id="{3475CEC8-70FE-4CB4-AD2D-4BE67E2A35C8}"/>
              </a:ext>
            </a:extLst>
          </p:cNvPr>
          <p:cNvSpPr/>
          <p:nvPr/>
        </p:nvSpPr>
        <p:spPr>
          <a:xfrm>
            <a:off x="3733800" y="2743200"/>
            <a:ext cx="3003296" cy="3046988"/>
          </a:xfrm>
          <a:prstGeom prst="rect">
            <a:avLst/>
          </a:prstGeom>
        </p:spPr>
        <p:txBody>
          <a:bodyPr wrap="square">
            <a:spAutoFit/>
          </a:bodyPr>
          <a:lstStyle/>
          <a:p>
            <a:pPr marL="342900" lvl="0" indent="-342900">
              <a:spcAft>
                <a:spcPts val="0"/>
              </a:spcAft>
              <a:buFont typeface="Symbol" panose="05050102010706020507" pitchFamily="18" charset="2"/>
              <a:buChar char=""/>
              <a:tabLst>
                <a:tab pos="139700" algn="l"/>
                <a:tab pos="457200" algn="l"/>
              </a:tabLst>
            </a:pPr>
            <a:r>
              <a:rPr lang="en-US" sz="1200" dirty="0">
                <a:solidFill>
                  <a:srgbClr val="1A1718"/>
                </a:solidFill>
                <a:latin typeface="Comic Sans MS" panose="030F0702030302020204" pitchFamily="66" charset="0"/>
                <a:ea typeface="Calibri" panose="020F0502020204030204" pitchFamily="34" charset="0"/>
                <a:cs typeface="Helvetica" panose="020B0604020202020204" pitchFamily="34" charset="0"/>
              </a:rPr>
              <a:t>Start at the left-hand side of the map and go east until you get to the bottom-left-hand corner of the square you want. Write this number down.</a:t>
            </a:r>
            <a:endParaRPr lang="en-GB" sz="1200" dirty="0">
              <a:latin typeface="Comic Sans MS" panose="030F0702030302020204" pitchFamily="66" charset="0"/>
              <a:ea typeface="Calibri" panose="020F0502020204030204" pitchFamily="34" charset="0"/>
            </a:endParaRPr>
          </a:p>
          <a:p>
            <a:pPr marL="342900" lvl="0" indent="-342900">
              <a:spcAft>
                <a:spcPts val="0"/>
              </a:spcAft>
              <a:buFont typeface="Symbol" panose="05050102010706020507" pitchFamily="18" charset="2"/>
              <a:buChar char=""/>
              <a:tabLst>
                <a:tab pos="139700" algn="l"/>
                <a:tab pos="457200" algn="l"/>
              </a:tabLst>
            </a:pPr>
            <a:r>
              <a:rPr lang="en-US" sz="1200" dirty="0">
                <a:solidFill>
                  <a:srgbClr val="1A1718"/>
                </a:solidFill>
                <a:latin typeface="Comic Sans MS" panose="030F0702030302020204" pitchFamily="66" charset="0"/>
                <a:ea typeface="Calibri" panose="020F0502020204030204" pitchFamily="34" charset="0"/>
                <a:cs typeface="Helvetica" panose="020B0604020202020204" pitchFamily="34" charset="0"/>
              </a:rPr>
              <a:t>Move north until you get to the bottom-left corner of the square you want. Look at the number of this grid line and add it to the two-digit number you already have. </a:t>
            </a:r>
            <a:endParaRPr lang="en-GB" sz="1200" dirty="0">
              <a:latin typeface="Comic Sans MS" panose="030F0702030302020204" pitchFamily="66" charset="0"/>
              <a:ea typeface="Calibri" panose="020F0502020204030204" pitchFamily="34" charset="0"/>
            </a:endParaRPr>
          </a:p>
          <a:p>
            <a:pPr marL="342900" lvl="0" indent="-342900">
              <a:spcAft>
                <a:spcPts val="0"/>
              </a:spcAft>
              <a:buFont typeface="Symbol" panose="05050102010706020507" pitchFamily="18" charset="2"/>
              <a:buChar char=""/>
              <a:tabLst>
                <a:tab pos="139700" algn="l"/>
                <a:tab pos="457200" algn="l"/>
              </a:tabLst>
            </a:pPr>
            <a:r>
              <a:rPr lang="en-US" sz="1200" dirty="0">
                <a:solidFill>
                  <a:srgbClr val="1A1718"/>
                </a:solidFill>
                <a:latin typeface="Comic Sans MS" panose="030F0702030302020204" pitchFamily="66" charset="0"/>
                <a:ea typeface="Calibri" panose="020F0502020204030204" pitchFamily="34" charset="0"/>
                <a:cs typeface="Helvetica" panose="020B0604020202020204" pitchFamily="34" charset="0"/>
              </a:rPr>
              <a:t>This is your four-figure grid reference.</a:t>
            </a:r>
            <a:endParaRPr lang="en-GB" sz="1200" dirty="0">
              <a:latin typeface="Comic Sans MS" panose="030F0702030302020204" pitchFamily="66" charset="0"/>
              <a:ea typeface="Calibri" panose="020F0502020204030204" pitchFamily="34" charset="0"/>
            </a:endParaRPr>
          </a:p>
          <a:p>
            <a:pPr marL="342900" lvl="0" indent="-342900">
              <a:spcAft>
                <a:spcPts val="0"/>
              </a:spcAft>
              <a:buFont typeface="Symbol" panose="05050102010706020507" pitchFamily="18" charset="2"/>
              <a:buChar char=""/>
            </a:pPr>
            <a:r>
              <a:rPr lang="en-US" sz="1200" dirty="0">
                <a:solidFill>
                  <a:srgbClr val="1A1718"/>
                </a:solidFill>
                <a:latin typeface="Comic Sans MS" panose="030F0702030302020204" pitchFamily="66" charset="0"/>
                <a:ea typeface="Calibri" panose="020F0502020204030204" pitchFamily="34" charset="0"/>
                <a:cs typeface="Helvetica" panose="020B0604020202020204" pitchFamily="34" charset="0"/>
              </a:rPr>
              <a:t>In this case, the tourist information office is in grid square 4733.</a:t>
            </a:r>
            <a:endParaRPr lang="en-GB" sz="1200" dirty="0">
              <a:effectLst/>
              <a:latin typeface="Comic Sans MS" panose="030F0702030302020204" pitchFamily="66" charset="0"/>
              <a:ea typeface="Calibri" panose="020F0502020204030204" pitchFamily="34" charset="0"/>
            </a:endParaRPr>
          </a:p>
        </p:txBody>
      </p:sp>
      <p:sp>
        <p:nvSpPr>
          <p:cNvPr id="6" name="TextBox 5">
            <a:extLst>
              <a:ext uri="{FF2B5EF4-FFF2-40B4-BE49-F238E27FC236}">
                <a16:creationId xmlns:a16="http://schemas.microsoft.com/office/drawing/2014/main" id="{ED63477D-4D5F-4EED-9E0D-61EB341E78E0}"/>
              </a:ext>
            </a:extLst>
          </p:cNvPr>
          <p:cNvSpPr txBox="1"/>
          <p:nvPr/>
        </p:nvSpPr>
        <p:spPr>
          <a:xfrm>
            <a:off x="3733800" y="6400800"/>
            <a:ext cx="2939796" cy="461665"/>
          </a:xfrm>
          <a:prstGeom prst="rect">
            <a:avLst/>
          </a:prstGeom>
          <a:noFill/>
        </p:spPr>
        <p:txBody>
          <a:bodyPr wrap="square" rtlCol="0">
            <a:spAutoFit/>
          </a:bodyPr>
          <a:lstStyle/>
          <a:p>
            <a:r>
              <a:rPr lang="en-GB" sz="1200" b="1" dirty="0">
                <a:latin typeface="Comic Sans MS" panose="030F0702030302020204" pitchFamily="66" charset="0"/>
              </a:rPr>
              <a:t>3. Complete the 4-figure references below. </a:t>
            </a:r>
          </a:p>
        </p:txBody>
      </p:sp>
      <p:pic>
        <p:nvPicPr>
          <p:cNvPr id="7" name="Picture 6">
            <a:extLst>
              <a:ext uri="{FF2B5EF4-FFF2-40B4-BE49-F238E27FC236}">
                <a16:creationId xmlns:a16="http://schemas.microsoft.com/office/drawing/2014/main" id="{D93F5269-C1E3-43F5-AA8E-98F2432AC199}"/>
              </a:ext>
            </a:extLst>
          </p:cNvPr>
          <p:cNvPicPr>
            <a:picLocks noChangeAspect="1"/>
          </p:cNvPicPr>
          <p:nvPr/>
        </p:nvPicPr>
        <p:blipFill>
          <a:blip r:embed="rId3"/>
          <a:stretch>
            <a:fillRect/>
          </a:stretch>
        </p:blipFill>
        <p:spPr>
          <a:xfrm>
            <a:off x="3924301" y="7043737"/>
            <a:ext cx="2578099" cy="2527795"/>
          </a:xfrm>
          <a:prstGeom prst="rect">
            <a:avLst/>
          </a:prstGeom>
        </p:spPr>
      </p:pic>
    </p:spTree>
    <p:extLst>
      <p:ext uri="{BB962C8B-B14F-4D97-AF65-F5344CB8AC3E}">
        <p14:creationId xmlns:p14="http://schemas.microsoft.com/office/powerpoint/2010/main" val="27818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503A7-B4DD-4054-8F7C-381689422F87}"/>
              </a:ext>
            </a:extLst>
          </p:cNvPr>
          <p:cNvPicPr>
            <a:picLocks noChangeAspect="1"/>
          </p:cNvPicPr>
          <p:nvPr/>
        </p:nvPicPr>
        <p:blipFill rotWithShape="1">
          <a:blip r:embed="rId2"/>
          <a:srcRect l="12873" t="36645" r="63181" b="18475"/>
          <a:stretch/>
        </p:blipFill>
        <p:spPr>
          <a:xfrm>
            <a:off x="1" y="2588188"/>
            <a:ext cx="6705600" cy="7317812"/>
          </a:xfrm>
          <a:prstGeom prst="rect">
            <a:avLst/>
          </a:prstGeom>
        </p:spPr>
      </p:pic>
      <p:sp>
        <p:nvSpPr>
          <p:cNvPr id="3" name="Rectangle 2">
            <a:extLst>
              <a:ext uri="{FF2B5EF4-FFF2-40B4-BE49-F238E27FC236}">
                <a16:creationId xmlns:a16="http://schemas.microsoft.com/office/drawing/2014/main" id="{38347ECA-71D8-43A3-A85F-FDC6C6C26D03}"/>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B261CF91-0391-4A5F-B27B-B7B681DDF9AC}"/>
              </a:ext>
            </a:extLst>
          </p:cNvPr>
          <p:cNvSpPr>
            <a:spLocks noChangeArrowheads="1"/>
          </p:cNvSpPr>
          <p:nvPr/>
        </p:nvSpPr>
        <p:spPr bwMode="auto">
          <a:xfrm>
            <a:off x="152399" y="169281"/>
            <a:ext cx="655320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62275" algn="l"/>
              </a:tabLst>
              <a:defRPr>
                <a:solidFill>
                  <a:schemeClr val="tx1"/>
                </a:solidFill>
                <a:latin typeface="Arial" panose="020B0604020202020204" pitchFamily="34" charset="0"/>
              </a:defRPr>
            </a:lvl1pPr>
            <a:lvl2pPr eaLnBrk="0" fontAlgn="base" hangingPunct="0">
              <a:spcBef>
                <a:spcPct val="0"/>
              </a:spcBef>
              <a:spcAft>
                <a:spcPct val="0"/>
              </a:spcAft>
              <a:tabLst>
                <a:tab pos="2962275" algn="l"/>
              </a:tabLst>
              <a:defRPr>
                <a:solidFill>
                  <a:schemeClr val="tx1"/>
                </a:solidFill>
                <a:latin typeface="Arial" panose="020B0604020202020204" pitchFamily="34" charset="0"/>
              </a:defRPr>
            </a:lvl2pPr>
            <a:lvl3pPr eaLnBrk="0" fontAlgn="base" hangingPunct="0">
              <a:spcBef>
                <a:spcPct val="0"/>
              </a:spcBef>
              <a:spcAft>
                <a:spcPct val="0"/>
              </a:spcAft>
              <a:tabLst>
                <a:tab pos="2962275" algn="l"/>
              </a:tabLst>
              <a:defRPr>
                <a:solidFill>
                  <a:schemeClr val="tx1"/>
                </a:solidFill>
                <a:latin typeface="Arial" panose="020B0604020202020204" pitchFamily="34" charset="0"/>
              </a:defRPr>
            </a:lvl3pPr>
            <a:lvl4pPr eaLnBrk="0" fontAlgn="base" hangingPunct="0">
              <a:spcBef>
                <a:spcPct val="0"/>
              </a:spcBef>
              <a:spcAft>
                <a:spcPct val="0"/>
              </a:spcAft>
              <a:tabLst>
                <a:tab pos="2962275" algn="l"/>
              </a:tabLst>
              <a:defRPr>
                <a:solidFill>
                  <a:schemeClr val="tx1"/>
                </a:solidFill>
                <a:latin typeface="Arial" panose="020B0604020202020204" pitchFamily="34" charset="0"/>
              </a:defRPr>
            </a:lvl4pPr>
            <a:lvl5pPr eaLnBrk="0" fontAlgn="base" hangingPunct="0">
              <a:spcBef>
                <a:spcPct val="0"/>
              </a:spcBef>
              <a:spcAft>
                <a:spcPct val="0"/>
              </a:spcAft>
              <a:tabLst>
                <a:tab pos="2962275" algn="l"/>
              </a:tabLst>
              <a:defRPr>
                <a:solidFill>
                  <a:schemeClr val="tx1"/>
                </a:solidFill>
                <a:latin typeface="Arial" panose="020B0604020202020204" pitchFamily="34" charset="0"/>
              </a:defRPr>
            </a:lvl5pPr>
            <a:lvl6pPr eaLnBrk="0" fontAlgn="base" hangingPunct="0">
              <a:spcBef>
                <a:spcPct val="0"/>
              </a:spcBef>
              <a:spcAft>
                <a:spcPct val="0"/>
              </a:spcAft>
              <a:tabLst>
                <a:tab pos="2962275" algn="l"/>
              </a:tabLst>
              <a:defRPr>
                <a:solidFill>
                  <a:schemeClr val="tx1"/>
                </a:solidFill>
                <a:latin typeface="Arial" panose="020B0604020202020204" pitchFamily="34" charset="0"/>
              </a:defRPr>
            </a:lvl6pPr>
            <a:lvl7pPr eaLnBrk="0" fontAlgn="base" hangingPunct="0">
              <a:spcBef>
                <a:spcPct val="0"/>
              </a:spcBef>
              <a:spcAft>
                <a:spcPct val="0"/>
              </a:spcAft>
              <a:tabLst>
                <a:tab pos="2962275" algn="l"/>
              </a:tabLst>
              <a:defRPr>
                <a:solidFill>
                  <a:schemeClr val="tx1"/>
                </a:solidFill>
                <a:latin typeface="Arial" panose="020B0604020202020204" pitchFamily="34" charset="0"/>
              </a:defRPr>
            </a:lvl7pPr>
            <a:lvl8pPr eaLnBrk="0" fontAlgn="base" hangingPunct="0">
              <a:spcBef>
                <a:spcPct val="0"/>
              </a:spcBef>
              <a:spcAft>
                <a:spcPct val="0"/>
              </a:spcAft>
              <a:tabLst>
                <a:tab pos="2962275" algn="l"/>
              </a:tabLst>
              <a:defRPr>
                <a:solidFill>
                  <a:schemeClr val="tx1"/>
                </a:solidFill>
                <a:latin typeface="Arial" panose="020B0604020202020204" pitchFamily="34" charset="0"/>
              </a:defRPr>
            </a:lvl8pPr>
            <a:lvl9pPr eaLnBrk="0" fontAlgn="base" hangingPunct="0">
              <a:spcBef>
                <a:spcPct val="0"/>
              </a:spcBef>
              <a:spcAft>
                <a:spcPct val="0"/>
              </a:spcAft>
              <a:tabLst>
                <a:tab pos="2962275" algn="l"/>
              </a:tabLst>
              <a:defRPr>
                <a:solidFill>
                  <a:schemeClr val="tx1"/>
                </a:solidFill>
                <a:latin typeface="Arial" panose="020B0604020202020204" pitchFamily="34" charset="0"/>
              </a:defRPr>
            </a:lvl9pPr>
          </a:lstStyle>
          <a:p>
            <a:pPr defTabSz="914400"/>
            <a:r>
              <a:rPr lang="en-US" b="1" dirty="0">
                <a:solidFill>
                  <a:srgbClr val="231F20"/>
                </a:solidFill>
                <a:latin typeface="Comic Sans MS" panose="030F0702030302020204" pitchFamily="66" charset="0"/>
                <a:ea typeface="Times New Roman" panose="02020603050405020304" pitchFamily="18" charset="0"/>
                <a:cs typeface="Arial" panose="020B0604020202020204" pitchFamily="34" charset="0"/>
              </a:rPr>
              <a:t>6-figure Grid References </a:t>
            </a:r>
          </a:p>
          <a:p>
            <a:pPr defTabSz="914400"/>
            <a:endParaRPr lang="en-GB" sz="1200" dirty="0">
              <a:latin typeface="Comic Sans MS" panose="030F0702030302020204" pitchFamily="66"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r>
              <a:rPr kumimoji="0" lang="en-US" altLang="en-US" sz="1200" b="0" i="0" strike="noStrike" cap="none" normalizeH="0" baseline="0" dirty="0">
                <a:ln>
                  <a:noFill/>
                </a:ln>
                <a:solidFill>
                  <a:srgbClr val="1A1718"/>
                </a:solidFill>
                <a:effectLst/>
                <a:latin typeface="Comic Sans MS" panose="030F0702030302020204" pitchFamily="66" charset="0"/>
                <a:ea typeface="Calibri" panose="020F0502020204030204" pitchFamily="34" charset="0"/>
                <a:cs typeface="Helvetica" panose="020B0604020202020204" pitchFamily="34" charset="0"/>
              </a:rPr>
              <a:t>Sometimes it is necessary to be even more accurate. In this case you can imagine that each grid is divided into 100 tiny squares. The distance between one grid line and the next is divided into tenths.</a:t>
            </a:r>
            <a:endParaRPr kumimoji="0" lang="en-GB" altLang="en-US" sz="1200" b="0" i="0"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tab pos="2962275" algn="l"/>
              </a:tabLst>
            </a:pPr>
            <a:r>
              <a:rPr kumimoji="0" lang="en-US" altLang="en-US" sz="1200" b="0" i="0" strike="noStrike" cap="none" normalizeH="0" baseline="0" dirty="0">
                <a:ln>
                  <a:noFill/>
                </a:ln>
                <a:solidFill>
                  <a:srgbClr val="1A1718"/>
                </a:solidFill>
                <a:effectLst/>
                <a:latin typeface="Comic Sans MS" panose="030F0702030302020204" pitchFamily="66" charset="0"/>
                <a:ea typeface="Calibri" panose="020F0502020204030204" pitchFamily="34" charset="0"/>
                <a:cs typeface="Helvetica" panose="020B0604020202020204" pitchFamily="34" charset="0"/>
              </a:rPr>
              <a:t>First, find the four-figure grid reference but leave a space after the first two digits.</a:t>
            </a:r>
            <a:endParaRPr kumimoji="0" lang="en-GB" altLang="en-US" sz="1200" b="0" i="0"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tab pos="2962275" algn="l"/>
              </a:tabLst>
            </a:pPr>
            <a:r>
              <a:rPr kumimoji="0" lang="en-US" altLang="en-US" sz="1200" b="0" i="0" strike="noStrike" cap="none" normalizeH="0" baseline="0" dirty="0">
                <a:ln>
                  <a:noFill/>
                </a:ln>
                <a:solidFill>
                  <a:srgbClr val="1A1718"/>
                </a:solidFill>
                <a:effectLst/>
                <a:latin typeface="Comic Sans MS" panose="030F0702030302020204" pitchFamily="66" charset="0"/>
                <a:ea typeface="Calibri" panose="020F0502020204030204" pitchFamily="34" charset="0"/>
                <a:cs typeface="Helvetica" panose="020B0604020202020204" pitchFamily="34" charset="0"/>
              </a:rPr>
              <a:t>Estimate or measure how many tenths across the grid square your symbol lies. Write this number after the first two digits.</a:t>
            </a:r>
            <a:endParaRPr kumimoji="0" lang="en-GB" altLang="en-US" sz="1200" b="0" i="0"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tab pos="2962275" algn="l"/>
              </a:tabLst>
            </a:pPr>
            <a:r>
              <a:rPr kumimoji="0" lang="en-US" altLang="en-US" sz="1200" b="0" i="0" strike="noStrike" cap="none" normalizeH="0" baseline="0" dirty="0">
                <a:ln>
                  <a:noFill/>
                </a:ln>
                <a:solidFill>
                  <a:srgbClr val="1A1718"/>
                </a:solidFill>
                <a:effectLst/>
                <a:latin typeface="Comic Sans MS" panose="030F0702030302020204" pitchFamily="66" charset="0"/>
                <a:ea typeface="Calibri" panose="020F0502020204030204" pitchFamily="34" charset="0"/>
                <a:cs typeface="Helvetica" panose="020B0604020202020204" pitchFamily="34" charset="0"/>
              </a:rPr>
              <a:t>Next, estimate how many tenths up the grid square your symbol lies. Write this number after the last two digits.</a:t>
            </a:r>
            <a:endParaRPr kumimoji="0" lang="en-GB" altLang="en-US" sz="1200" b="0" i="0"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tab pos="2962275" algn="l"/>
              </a:tabLst>
            </a:pPr>
            <a:r>
              <a:rPr kumimoji="0" lang="en-US" altLang="en-US" sz="1200" b="0" i="0" strike="noStrike" cap="none" normalizeH="0" baseline="0" dirty="0">
                <a:ln>
                  <a:noFill/>
                </a:ln>
                <a:solidFill>
                  <a:srgbClr val="1A1718"/>
                </a:solidFill>
                <a:effectLst/>
                <a:latin typeface="Comic Sans MS" panose="030F0702030302020204" pitchFamily="66" charset="0"/>
                <a:ea typeface="Calibri" panose="020F0502020204030204" pitchFamily="34" charset="0"/>
                <a:cs typeface="Helvetica" panose="020B0604020202020204" pitchFamily="34" charset="0"/>
              </a:rPr>
              <a:t>You now have a six-figure grid reference. In this instance, the tourist information office is located at 476334.</a:t>
            </a:r>
            <a:endParaRPr kumimoji="0" lang="en-GB" altLang="en-US" sz="1200" b="0" i="0"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962275" algn="l"/>
              </a:tabLst>
            </a:pPr>
            <a:endParaRPr kumimoji="0" lang="en-GB" altLang="en-US" sz="12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236003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s/Photos%20Library.photoslibrary/Thumbnails/2020/04/23/20200423-131326/v0w%254PiNTBO7ATX0W%25lAmg/thumb_Screen%20Shot%202020-04-23%20at%2014.13.00_10">
            <a:extLst>
              <a:ext uri="{FF2B5EF4-FFF2-40B4-BE49-F238E27FC236}">
                <a16:creationId xmlns:a16="http://schemas.microsoft.com/office/drawing/2014/main" id="{F4834693-2904-421E-BFBE-54989AD032CA}"/>
              </a:ext>
            </a:extLst>
          </p:cNvPr>
          <p:cNvPicPr/>
          <p:nvPr/>
        </p:nvPicPr>
        <p:blipFill rotWithShape="1">
          <a:blip r:embed="rId2">
            <a:extLst>
              <a:ext uri="{28A0092B-C50C-407E-A947-70E740481C1C}">
                <a14:useLocalDpi xmlns:a14="http://schemas.microsoft.com/office/drawing/2010/main" val="0"/>
              </a:ext>
            </a:extLst>
          </a:blip>
          <a:srcRect t="1643"/>
          <a:stretch/>
        </p:blipFill>
        <p:spPr bwMode="auto">
          <a:xfrm>
            <a:off x="219709" y="1610390"/>
            <a:ext cx="6400800" cy="6381750"/>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EF6A8622-8673-4CAE-8779-C65CE7015D0E}"/>
              </a:ext>
            </a:extLst>
          </p:cNvPr>
          <p:cNvSpPr/>
          <p:nvPr/>
        </p:nvSpPr>
        <p:spPr>
          <a:xfrm>
            <a:off x="228600" y="279661"/>
            <a:ext cx="6400800" cy="800219"/>
          </a:xfrm>
          <a:prstGeom prst="rect">
            <a:avLst/>
          </a:prstGeom>
        </p:spPr>
        <p:txBody>
          <a:bodyPr wrap="square">
            <a:spAutoFit/>
          </a:bodyPr>
          <a:lstStyle/>
          <a:p>
            <a:pPr>
              <a:spcAft>
                <a:spcPts val="0"/>
              </a:spcAft>
              <a:tabLst>
                <a:tab pos="2962910" algn="l"/>
              </a:tabLst>
            </a:pPr>
            <a:r>
              <a:rPr lang="en-GB" b="1" dirty="0">
                <a:latin typeface="Comic Sans MS" panose="030F0702030302020204" pitchFamily="66" charset="0"/>
                <a:ea typeface="Calibri" panose="020F0502020204030204" pitchFamily="34" charset="0"/>
                <a:cs typeface="Times New Roman" panose="02020603050405020304" pitchFamily="18" charset="0"/>
              </a:rPr>
              <a:t>Grid references challenge task</a:t>
            </a:r>
            <a:r>
              <a:rPr lang="en-GB" sz="14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tabLst>
                <a:tab pos="2962910" algn="l"/>
              </a:tabLst>
            </a:pPr>
            <a:endParaRPr lang="en-GB" sz="1400"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tabLst>
                <a:tab pos="2962910" algn="l"/>
              </a:tabLst>
            </a:pPr>
            <a:r>
              <a:rPr lang="en-GB" sz="1400" dirty="0">
                <a:latin typeface="Comic Sans MS" panose="030F0702030302020204" pitchFamily="66" charset="0"/>
                <a:ea typeface="Calibri" panose="020F0502020204030204" pitchFamily="34" charset="0"/>
                <a:cs typeface="Times New Roman" panose="02020603050405020304" pitchFamily="18" charset="0"/>
              </a:rPr>
              <a:t>Fill in the grid square of each letter below, one example is done for you. </a:t>
            </a:r>
            <a:endParaRPr lang="en-GB" sz="1400" dirty="0">
              <a:effectLst/>
              <a:latin typeface="Comic Sans MS" panose="030F0702030302020204" pitchFamily="66" charset="0"/>
              <a:ea typeface="Calibri" panose="020F0502020204030204" pitchFamily="34" charset="0"/>
            </a:endParaRPr>
          </a:p>
        </p:txBody>
      </p:sp>
      <p:grpSp>
        <p:nvGrpSpPr>
          <p:cNvPr id="12" name="Group 11">
            <a:extLst>
              <a:ext uri="{FF2B5EF4-FFF2-40B4-BE49-F238E27FC236}">
                <a16:creationId xmlns:a16="http://schemas.microsoft.com/office/drawing/2014/main" id="{D4D7D4F7-AA5C-4962-A8ED-FDFEE84B22A1}"/>
              </a:ext>
            </a:extLst>
          </p:cNvPr>
          <p:cNvGrpSpPr/>
          <p:nvPr/>
        </p:nvGrpSpPr>
        <p:grpSpPr>
          <a:xfrm>
            <a:off x="228600" y="8292177"/>
            <a:ext cx="6400800" cy="1209675"/>
            <a:chOff x="228601" y="7936577"/>
            <a:chExt cx="6400800" cy="1209675"/>
          </a:xfrm>
        </p:grpSpPr>
        <p:sp>
          <p:nvSpPr>
            <p:cNvPr id="5" name="Text Box 2">
              <a:extLst>
                <a:ext uri="{FF2B5EF4-FFF2-40B4-BE49-F238E27FC236}">
                  <a16:creationId xmlns:a16="http://schemas.microsoft.com/office/drawing/2014/main" id="{B6A9EE1F-8AF4-437E-B2C7-7796F9327D03}"/>
                </a:ext>
              </a:extLst>
            </p:cNvPr>
            <p:cNvSpPr txBox="1">
              <a:spLocks noChangeArrowheads="1"/>
            </p:cNvSpPr>
            <p:nvPr/>
          </p:nvSpPr>
          <p:spPr bwMode="auto">
            <a:xfrm>
              <a:off x="228601" y="7936577"/>
              <a:ext cx="6400800" cy="1209675"/>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US" sz="1200" b="1" dirty="0">
                  <a:effectLst/>
                  <a:latin typeface="Comic Sans MS" panose="030F0702030302020204" pitchFamily="66" charset="0"/>
                  <a:ea typeface="Calibri" panose="020F0502020204030204" pitchFamily="34" charset="0"/>
                </a:rPr>
                <a:t>CHALLENGE</a:t>
              </a:r>
              <a:r>
                <a:rPr lang="en-US" sz="1200" dirty="0">
                  <a:effectLst/>
                  <a:latin typeface="Comic Sans MS" panose="030F0702030302020204" pitchFamily="66" charset="0"/>
                  <a:ea typeface="Calibri" panose="020F0502020204030204" pitchFamily="34" charset="0"/>
                </a:rPr>
                <a:t>: Find the 6-figure grid reference for the following symbols </a:t>
              </a:r>
              <a:endParaRPr lang="en-GB" sz="1200" dirty="0">
                <a:effectLst/>
                <a:latin typeface="Comic Sans MS" panose="030F0702030302020204" pitchFamily="66" charset="0"/>
                <a:ea typeface="Calibri" panose="020F0502020204030204" pitchFamily="34" charset="0"/>
              </a:endParaRPr>
            </a:p>
            <a:p>
              <a:pPr marL="457200">
                <a:spcAft>
                  <a:spcPts val="0"/>
                </a:spcAft>
              </a:pPr>
              <a:r>
                <a:rPr lang="en-US" sz="1200" dirty="0">
                  <a:effectLst/>
                  <a:latin typeface="Comic Sans MS" panose="030F0702030302020204" pitchFamily="66" charset="0"/>
                  <a:ea typeface="Calibri" panose="020F0502020204030204" pitchFamily="34" charset="0"/>
                </a:rPr>
                <a:t> </a:t>
              </a:r>
              <a:endParaRPr lang="en-GB" sz="1200" dirty="0">
                <a:effectLst/>
                <a:latin typeface="Comic Sans MS" panose="030F0702030302020204" pitchFamily="66" charset="0"/>
                <a:ea typeface="Calibri" panose="020F0502020204030204" pitchFamily="34" charset="0"/>
              </a:endParaRPr>
            </a:p>
          </p:txBody>
        </p:sp>
        <p:pic>
          <p:nvPicPr>
            <p:cNvPr id="6" name="Picture 5">
              <a:extLst>
                <a:ext uri="{FF2B5EF4-FFF2-40B4-BE49-F238E27FC236}">
                  <a16:creationId xmlns:a16="http://schemas.microsoft.com/office/drawing/2014/main" id="{881294A4-D4B2-4029-AD6F-759A99739B8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350" y="8460452"/>
              <a:ext cx="219710" cy="225425"/>
            </a:xfrm>
            <a:prstGeom prst="rect">
              <a:avLst/>
            </a:prstGeom>
            <a:noFill/>
          </p:spPr>
        </p:pic>
        <p:pic>
          <p:nvPicPr>
            <p:cNvPr id="7" name="Picture 6">
              <a:extLst>
                <a:ext uri="{FF2B5EF4-FFF2-40B4-BE49-F238E27FC236}">
                  <a16:creationId xmlns:a16="http://schemas.microsoft.com/office/drawing/2014/main" id="{90E7154F-6E13-4AA1-B725-D511755A3E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8155" y="8193752"/>
              <a:ext cx="255905" cy="189230"/>
            </a:xfrm>
            <a:prstGeom prst="rect">
              <a:avLst/>
            </a:prstGeom>
            <a:noFill/>
          </p:spPr>
        </p:pic>
        <p:pic>
          <p:nvPicPr>
            <p:cNvPr id="8" name="Picture 7">
              <a:extLst>
                <a:ext uri="{FF2B5EF4-FFF2-40B4-BE49-F238E27FC236}">
                  <a16:creationId xmlns:a16="http://schemas.microsoft.com/office/drawing/2014/main" id="{A0E3E983-FF07-416C-B5A4-D97D05EDE25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3400" y="8803352"/>
              <a:ext cx="170815" cy="164465"/>
            </a:xfrm>
            <a:prstGeom prst="rect">
              <a:avLst/>
            </a:prstGeom>
            <a:noFill/>
          </p:spPr>
        </p:pic>
        <p:pic>
          <p:nvPicPr>
            <p:cNvPr id="9" name="Picture 8">
              <a:extLst>
                <a:ext uri="{FF2B5EF4-FFF2-40B4-BE49-F238E27FC236}">
                  <a16:creationId xmlns:a16="http://schemas.microsoft.com/office/drawing/2014/main" id="{06CE0159-8594-497B-A9F8-A45C3CCD92D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00400" y="8250902"/>
              <a:ext cx="152400" cy="164465"/>
            </a:xfrm>
            <a:prstGeom prst="rect">
              <a:avLst/>
            </a:prstGeom>
            <a:noFill/>
          </p:spPr>
        </p:pic>
        <p:pic>
          <p:nvPicPr>
            <p:cNvPr id="10" name="Picture 9">
              <a:extLst>
                <a:ext uri="{FF2B5EF4-FFF2-40B4-BE49-F238E27FC236}">
                  <a16:creationId xmlns:a16="http://schemas.microsoft.com/office/drawing/2014/main" id="{63BA4E0C-4914-4BED-B44E-E1FD7EB2E82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190875" y="8536652"/>
              <a:ext cx="207010" cy="189230"/>
            </a:xfrm>
            <a:prstGeom prst="rect">
              <a:avLst/>
            </a:prstGeom>
            <a:noFill/>
          </p:spPr>
        </p:pic>
        <p:pic>
          <p:nvPicPr>
            <p:cNvPr id="11" name="Picture 10">
              <a:extLst>
                <a:ext uri="{FF2B5EF4-FFF2-40B4-BE49-F238E27FC236}">
                  <a16:creationId xmlns:a16="http://schemas.microsoft.com/office/drawing/2014/main" id="{FE49FE26-C679-4DFC-B25D-5C5FEE17FA9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200400" y="8803352"/>
              <a:ext cx="219710" cy="243840"/>
            </a:xfrm>
            <a:prstGeom prst="rect">
              <a:avLst/>
            </a:prstGeom>
            <a:noFill/>
          </p:spPr>
        </p:pic>
      </p:grpSp>
      <p:pic>
        <p:nvPicPr>
          <p:cNvPr id="13" name="Picture 12">
            <a:extLst>
              <a:ext uri="{FF2B5EF4-FFF2-40B4-BE49-F238E27FC236}">
                <a16:creationId xmlns:a16="http://schemas.microsoft.com/office/drawing/2014/main" id="{56B910B1-D2FB-4E31-804D-2E302E592E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01801" y="5892800"/>
            <a:ext cx="215899" cy="203200"/>
          </a:xfrm>
          <a:prstGeom prst="rect">
            <a:avLst/>
          </a:prstGeom>
          <a:noFill/>
        </p:spPr>
      </p:pic>
      <p:pic>
        <p:nvPicPr>
          <p:cNvPr id="14" name="Picture 13">
            <a:extLst>
              <a:ext uri="{FF2B5EF4-FFF2-40B4-BE49-F238E27FC236}">
                <a16:creationId xmlns:a16="http://schemas.microsoft.com/office/drawing/2014/main" id="{ABFF2B15-BDD7-45C9-8941-9673E9A63D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8349" y="5171152"/>
            <a:ext cx="219710" cy="225425"/>
          </a:xfrm>
          <a:prstGeom prst="rect">
            <a:avLst/>
          </a:prstGeom>
          <a:noFill/>
        </p:spPr>
      </p:pic>
      <p:pic>
        <p:nvPicPr>
          <p:cNvPr id="15" name="Picture 14">
            <a:extLst>
              <a:ext uri="{FF2B5EF4-FFF2-40B4-BE49-F238E27FC236}">
                <a16:creationId xmlns:a16="http://schemas.microsoft.com/office/drawing/2014/main" id="{AA62FE6E-A13B-4DC4-A408-13C4C72E22F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2813683" y="7200899"/>
            <a:ext cx="215583" cy="227041"/>
          </a:xfrm>
          <a:prstGeom prst="rect">
            <a:avLst/>
          </a:prstGeom>
          <a:noFill/>
        </p:spPr>
      </p:pic>
      <p:pic>
        <p:nvPicPr>
          <p:cNvPr id="16" name="Picture 15">
            <a:extLst>
              <a:ext uri="{FF2B5EF4-FFF2-40B4-BE49-F238E27FC236}">
                <a16:creationId xmlns:a16="http://schemas.microsoft.com/office/drawing/2014/main" id="{6FEBE650-EDEE-48ED-BF4A-E5A4B55EBD1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34059" y="7427940"/>
            <a:ext cx="215583" cy="235931"/>
          </a:xfrm>
          <a:prstGeom prst="rect">
            <a:avLst/>
          </a:prstGeom>
          <a:noFill/>
        </p:spPr>
      </p:pic>
      <p:pic>
        <p:nvPicPr>
          <p:cNvPr id="17" name="Picture 16">
            <a:extLst>
              <a:ext uri="{FF2B5EF4-FFF2-40B4-BE49-F238E27FC236}">
                <a16:creationId xmlns:a16="http://schemas.microsoft.com/office/drawing/2014/main" id="{93F11FEB-09BD-45E6-B93F-9D8CEDF2253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311774" y="6339552"/>
            <a:ext cx="207010" cy="189230"/>
          </a:xfrm>
          <a:prstGeom prst="rect">
            <a:avLst/>
          </a:prstGeom>
          <a:noFill/>
        </p:spPr>
      </p:pic>
      <p:pic>
        <p:nvPicPr>
          <p:cNvPr id="18" name="Picture 17">
            <a:extLst>
              <a:ext uri="{FF2B5EF4-FFF2-40B4-BE49-F238E27FC236}">
                <a16:creationId xmlns:a16="http://schemas.microsoft.com/office/drawing/2014/main" id="{18844956-ECEB-4FC3-95BF-3ADB0E31859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559299" y="4315535"/>
            <a:ext cx="219710" cy="243840"/>
          </a:xfrm>
          <a:prstGeom prst="rect">
            <a:avLst/>
          </a:prstGeom>
          <a:noFill/>
        </p:spPr>
      </p:pic>
    </p:spTree>
    <p:extLst>
      <p:ext uri="{BB962C8B-B14F-4D97-AF65-F5344CB8AC3E}">
        <p14:creationId xmlns:p14="http://schemas.microsoft.com/office/powerpoint/2010/main" val="325906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B4F16-50F6-47BF-9C94-6DC07D5E59DB}"/>
              </a:ext>
            </a:extLst>
          </p:cNvPr>
          <p:cNvSpPr/>
          <p:nvPr/>
        </p:nvSpPr>
        <p:spPr>
          <a:xfrm>
            <a:off x="340894" y="358238"/>
            <a:ext cx="6176211" cy="1366080"/>
          </a:xfrm>
          <a:prstGeom prst="rect">
            <a:avLst/>
          </a:prstGeom>
        </p:spPr>
        <p:txBody>
          <a:bodyPr wrap="square">
            <a:spAutoFit/>
          </a:bodyPr>
          <a:lstStyle/>
          <a:p>
            <a:pPr>
              <a:lnSpc>
                <a:spcPct val="107000"/>
              </a:lnSpc>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Six Figure Grid References practise task. </a:t>
            </a:r>
          </a:p>
          <a:p>
            <a:pPr>
              <a:lnSpc>
                <a:spcPct val="107000"/>
              </a:lnSpc>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Use the map below to answer the questions.</a:t>
            </a:r>
          </a:p>
          <a:p>
            <a:pPr>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Remember the rhyme ‘along the corridor, then up the stairs’ and to estimate in tenths to give a six figure grid reference.</a:t>
            </a:r>
          </a:p>
          <a:p>
            <a:pPr>
              <a:lnSpc>
                <a:spcPct val="107000"/>
              </a:lnSpc>
              <a:spcAft>
                <a:spcPts val="0"/>
              </a:spcAft>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BC57E85-560C-4157-8743-B1E36AF4CA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8019" y="1772444"/>
            <a:ext cx="5521960" cy="4043045"/>
          </a:xfrm>
          <a:prstGeom prst="rect">
            <a:avLst/>
          </a:prstGeom>
          <a:noFill/>
          <a:ln>
            <a:noFill/>
          </a:ln>
        </p:spPr>
      </p:pic>
      <p:pic>
        <p:nvPicPr>
          <p:cNvPr id="4" name="Picture 3">
            <a:extLst>
              <a:ext uri="{FF2B5EF4-FFF2-40B4-BE49-F238E27FC236}">
                <a16:creationId xmlns:a16="http://schemas.microsoft.com/office/drawing/2014/main" id="{466D6640-74A9-4D91-9CF9-A0D268644E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2979" y="5917552"/>
            <a:ext cx="4892040" cy="1243965"/>
          </a:xfrm>
          <a:prstGeom prst="rect">
            <a:avLst/>
          </a:prstGeom>
          <a:noFill/>
          <a:ln>
            <a:noFill/>
          </a:ln>
        </p:spPr>
      </p:pic>
      <p:sp>
        <p:nvSpPr>
          <p:cNvPr id="5" name="Rectangle 4">
            <a:extLst>
              <a:ext uri="{FF2B5EF4-FFF2-40B4-BE49-F238E27FC236}">
                <a16:creationId xmlns:a16="http://schemas.microsoft.com/office/drawing/2014/main" id="{F450EBA2-2BB8-440F-B213-13EE7CC59EE4}"/>
              </a:ext>
            </a:extLst>
          </p:cNvPr>
          <p:cNvSpPr/>
          <p:nvPr/>
        </p:nvSpPr>
        <p:spPr>
          <a:xfrm>
            <a:off x="340893" y="7289853"/>
            <a:ext cx="6176211" cy="2257413"/>
          </a:xfrm>
          <a:prstGeom prst="rect">
            <a:avLst/>
          </a:prstGeom>
        </p:spPr>
        <p:txBody>
          <a:bodyPr wrap="square">
            <a:spAutoFit/>
          </a:bodyPr>
          <a:lstStyle/>
          <a:p>
            <a:pPr marL="342900" lvl="0" indent="-342900">
              <a:lnSpc>
                <a:spcPct val="107000"/>
              </a:lnSpc>
              <a:spcAft>
                <a:spcPts val="0"/>
              </a:spcAft>
              <a:buFont typeface="+mj-lt"/>
              <a:buAutoNum type="arabicPeriod"/>
            </a:pPr>
            <a:r>
              <a:rPr lang="en-GB" sz="1200" dirty="0">
                <a:latin typeface="Comic Sans MS" panose="030F0702030302020204" pitchFamily="66" charset="0"/>
                <a:ea typeface="Calibri" panose="020F0502020204030204" pitchFamily="34" charset="0"/>
                <a:cs typeface="Times New Roman" panose="02020603050405020304" pitchFamily="18" charset="0"/>
              </a:rPr>
              <a:t>a) What is the </a:t>
            </a:r>
            <a:r>
              <a:rPr lang="en-GB" sz="1200" b="1" dirty="0">
                <a:latin typeface="Comic Sans MS" panose="030F0702030302020204" pitchFamily="66" charset="0"/>
                <a:ea typeface="Calibri" panose="020F0502020204030204" pitchFamily="34" charset="0"/>
                <a:cs typeface="Times New Roman" panose="02020603050405020304" pitchFamily="18" charset="0"/>
              </a:rPr>
              <a:t>four</a:t>
            </a:r>
            <a:r>
              <a:rPr lang="en-GB" sz="1200" dirty="0">
                <a:latin typeface="Comic Sans MS" panose="030F0702030302020204" pitchFamily="66" charset="0"/>
                <a:ea typeface="Calibri" panose="020F0502020204030204" pitchFamily="34" charset="0"/>
                <a:cs typeface="Times New Roman" panose="02020603050405020304" pitchFamily="18" charset="0"/>
              </a:rPr>
              <a:t> figure grid reference of the phone booth? __________</a:t>
            </a:r>
          </a:p>
          <a:p>
            <a:pPr marL="457200">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b) What is the </a:t>
            </a:r>
            <a:r>
              <a:rPr lang="en-GB" sz="1200" b="1" dirty="0">
                <a:latin typeface="Comic Sans MS" panose="030F0702030302020204" pitchFamily="66" charset="0"/>
                <a:ea typeface="Calibri" panose="020F0502020204030204" pitchFamily="34" charset="0"/>
                <a:cs typeface="Times New Roman" panose="02020603050405020304" pitchFamily="18" charset="0"/>
              </a:rPr>
              <a:t>six</a:t>
            </a:r>
            <a:r>
              <a:rPr lang="en-GB" sz="1200" dirty="0">
                <a:latin typeface="Comic Sans MS" panose="030F0702030302020204" pitchFamily="66" charset="0"/>
                <a:ea typeface="Calibri" panose="020F0502020204030204" pitchFamily="34" charset="0"/>
                <a:cs typeface="Times New Roman" panose="02020603050405020304" pitchFamily="18" charset="0"/>
              </a:rPr>
              <a:t> figure grid reference of the phone booth? __________</a:t>
            </a:r>
          </a:p>
          <a:p>
            <a:pPr>
              <a:lnSpc>
                <a:spcPct val="107000"/>
              </a:lnSpc>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rabicPeriod"/>
            </a:pPr>
            <a:r>
              <a:rPr lang="en-GB" sz="1200" dirty="0">
                <a:latin typeface="Comic Sans MS" panose="030F0702030302020204" pitchFamily="66" charset="0"/>
                <a:ea typeface="Calibri" panose="020F0502020204030204" pitchFamily="34" charset="0"/>
                <a:cs typeface="Times New Roman" panose="02020603050405020304" pitchFamily="18" charset="0"/>
              </a:rPr>
              <a:t>What is the six figure grid reference of the following:</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Hospital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School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Post Office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Church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Café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Courthouse __________</a:t>
            </a:r>
          </a:p>
          <a:p>
            <a:pPr marL="742950" lvl="1" indent="-285750">
              <a:lnSpc>
                <a:spcPct val="107000"/>
              </a:lnSpc>
              <a:spcAft>
                <a:spcPts val="0"/>
              </a:spcAft>
              <a:buFont typeface="+mj-lt"/>
              <a:buAutoNum type="alphaLcPeriod"/>
            </a:pPr>
            <a:r>
              <a:rPr lang="en-GB" sz="1200" dirty="0">
                <a:latin typeface="Comic Sans MS" panose="030F0702030302020204" pitchFamily="66" charset="0"/>
                <a:ea typeface="Calibri" panose="020F0502020204030204" pitchFamily="34" charset="0"/>
                <a:cs typeface="Times New Roman" panose="02020603050405020304" pitchFamily="18" charset="0"/>
              </a:rPr>
              <a:t>Car park __________</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882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2751</TotalTime>
  <Words>4433</Words>
  <Application>Microsoft Office PowerPoint</Application>
  <PresentationFormat>A4 Paper (210x297 mm)</PresentationFormat>
  <Paragraphs>471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Jenkins</dc:creator>
  <cp:lastModifiedBy>Daniel Jenkins</cp:lastModifiedBy>
  <cp:revision>37</cp:revision>
  <dcterms:created xsi:type="dcterms:W3CDTF">2020-06-15T09:19:37Z</dcterms:created>
  <dcterms:modified xsi:type="dcterms:W3CDTF">2020-06-17T07:10:40Z</dcterms:modified>
</cp:coreProperties>
</file>