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F71EC1-C8F7-4B12-B35C-FFA724DC9657}"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132684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F71EC1-C8F7-4B12-B35C-FFA724DC9657}"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418102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F71EC1-C8F7-4B12-B35C-FFA724DC9657}"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92217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F71EC1-C8F7-4B12-B35C-FFA724DC9657}"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389424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71EC1-C8F7-4B12-B35C-FFA724DC9657}"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319544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F71EC1-C8F7-4B12-B35C-FFA724DC9657}"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316319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F71EC1-C8F7-4B12-B35C-FFA724DC9657}"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150574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F71EC1-C8F7-4B12-B35C-FFA724DC9657}"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176383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71EC1-C8F7-4B12-B35C-FFA724DC9657}"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25763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71EC1-C8F7-4B12-B35C-FFA724DC9657}"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381890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71EC1-C8F7-4B12-B35C-FFA724DC9657}"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F8447-A5AB-48B2-BC97-43FD105705EA}" type="slidenum">
              <a:rPr lang="en-GB" smtClean="0"/>
              <a:t>‹#›</a:t>
            </a:fld>
            <a:endParaRPr lang="en-GB"/>
          </a:p>
        </p:txBody>
      </p:sp>
    </p:spTree>
    <p:extLst>
      <p:ext uri="{BB962C8B-B14F-4D97-AF65-F5344CB8AC3E}">
        <p14:creationId xmlns:p14="http://schemas.microsoft.com/office/powerpoint/2010/main" val="346768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71EC1-C8F7-4B12-B35C-FFA724DC9657}" type="datetimeFigureOut">
              <a:rPr lang="en-GB" smtClean="0"/>
              <a:t>12/03/2019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F8447-A5AB-48B2-BC97-43FD105705EA}" type="slidenum">
              <a:rPr lang="en-GB" smtClean="0"/>
              <a:t>‹#›</a:t>
            </a:fld>
            <a:endParaRPr lang="en-GB"/>
          </a:p>
        </p:txBody>
      </p:sp>
    </p:spTree>
    <p:extLst>
      <p:ext uri="{BB962C8B-B14F-4D97-AF65-F5344CB8AC3E}">
        <p14:creationId xmlns:p14="http://schemas.microsoft.com/office/powerpoint/2010/main" val="56418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88678" y="3442638"/>
            <a:ext cx="1003801" cy="369332"/>
          </a:xfrm>
          <a:prstGeom prst="rect">
            <a:avLst/>
          </a:prstGeom>
          <a:noFill/>
        </p:spPr>
        <p:txBody>
          <a:bodyPr wrap="none" rtlCol="0">
            <a:spAutoFit/>
          </a:bodyPr>
          <a:lstStyle/>
          <a:p>
            <a:r>
              <a:rPr lang="en-GB" dirty="0"/>
              <a:t>Theme </a:t>
            </a:r>
            <a:r>
              <a:rPr lang="en-GB" dirty="0"/>
              <a:t>1</a:t>
            </a:r>
            <a:endParaRPr lang="en-GB" dirty="0"/>
          </a:p>
        </p:txBody>
      </p:sp>
      <p:sp>
        <p:nvSpPr>
          <p:cNvPr id="49" name="TextBox 48"/>
          <p:cNvSpPr txBox="1"/>
          <p:nvPr/>
        </p:nvSpPr>
        <p:spPr>
          <a:xfrm>
            <a:off x="4092478" y="3411860"/>
            <a:ext cx="411105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b="1" dirty="0">
                <a:solidFill>
                  <a:srgbClr val="0070C0"/>
                </a:solidFill>
                <a:effectLst>
                  <a:outerShdw blurRad="38100" dist="38100" dir="2700000" algn="tl">
                    <a:srgbClr val="000000">
                      <a:alpha val="43137"/>
                    </a:srgbClr>
                  </a:outerShdw>
                </a:effectLst>
              </a:rPr>
              <a:t>Landscapes &amp; Processes</a:t>
            </a:r>
            <a:endParaRPr lang="en-GB" sz="2000" b="1" dirty="0">
              <a:solidFill>
                <a:srgbClr val="0070C0"/>
              </a:solidFill>
              <a:effectLst>
                <a:outerShdw blurRad="38100" dist="38100" dir="2700000" algn="tl">
                  <a:srgbClr val="000000">
                    <a:alpha val="43137"/>
                  </a:srgbClr>
                </a:outerShdw>
              </a:effectLst>
            </a:endParaRPr>
          </a:p>
        </p:txBody>
      </p:sp>
      <p:sp>
        <p:nvSpPr>
          <p:cNvPr id="6" name="TextBox 5"/>
          <p:cNvSpPr txBox="1"/>
          <p:nvPr/>
        </p:nvSpPr>
        <p:spPr>
          <a:xfrm>
            <a:off x="6688928" y="3393440"/>
            <a:ext cx="1150423" cy="369332"/>
          </a:xfrm>
          <a:prstGeom prst="rect">
            <a:avLst/>
          </a:prstGeom>
          <a:noFill/>
        </p:spPr>
        <p:txBody>
          <a:bodyPr wrap="square" rtlCol="0">
            <a:spAutoFit/>
          </a:bodyPr>
          <a:lstStyle/>
          <a:p>
            <a:r>
              <a:rPr lang="en-GB" sz="600" dirty="0"/>
              <a:t>Distinctive Landscapes</a:t>
            </a:r>
          </a:p>
          <a:p>
            <a:r>
              <a:rPr lang="en-GB" sz="600" dirty="0"/>
              <a:t>Landform process and change</a:t>
            </a:r>
          </a:p>
          <a:p>
            <a:r>
              <a:rPr lang="en-GB" sz="600" dirty="0"/>
              <a:t>Drainage basins of the UK</a:t>
            </a:r>
            <a:endParaRPr lang="en-GB" sz="600" dirty="0"/>
          </a:p>
        </p:txBody>
      </p:sp>
      <p:graphicFrame>
        <p:nvGraphicFramePr>
          <p:cNvPr id="7" name="Table 6"/>
          <p:cNvGraphicFramePr>
            <a:graphicFrameLocks noGrp="1"/>
          </p:cNvGraphicFramePr>
          <p:nvPr>
            <p:extLst/>
          </p:nvPr>
        </p:nvGraphicFramePr>
        <p:xfrm>
          <a:off x="1524001" y="0"/>
          <a:ext cx="2884868" cy="3530600"/>
        </p:xfrm>
        <a:graphic>
          <a:graphicData uri="http://schemas.openxmlformats.org/drawingml/2006/table">
            <a:tbl>
              <a:tblPr firstRow="1" bandRow="1">
                <a:tableStyleId>{5C22544A-7EE6-4342-B048-85BDC9FD1C3A}</a:tableStyleId>
              </a:tblPr>
              <a:tblGrid>
                <a:gridCol w="1442434">
                  <a:extLst>
                    <a:ext uri="{9D8B030D-6E8A-4147-A177-3AD203B41FA5}">
                      <a16:colId xmlns:a16="http://schemas.microsoft.com/office/drawing/2014/main" xmlns="" val="20000"/>
                    </a:ext>
                  </a:extLst>
                </a:gridCol>
                <a:gridCol w="1442434">
                  <a:extLst>
                    <a:ext uri="{9D8B030D-6E8A-4147-A177-3AD203B41FA5}">
                      <a16:colId xmlns:a16="http://schemas.microsoft.com/office/drawing/2014/main" xmlns="" val="20001"/>
                    </a:ext>
                  </a:extLst>
                </a:gridCol>
              </a:tblGrid>
              <a:tr h="370840">
                <a:tc gridSpan="2">
                  <a:txBody>
                    <a:bodyPr/>
                    <a:lstStyle/>
                    <a:p>
                      <a:r>
                        <a:rPr lang="en-GB" sz="900" dirty="0" smtClean="0"/>
                        <a:t>What makes landscapes distinctive?</a:t>
                      </a:r>
                      <a:endParaRPr lang="en-GB" sz="900" dirty="0"/>
                    </a:p>
                  </a:txBody>
                  <a:tcPr/>
                </a:tc>
                <a:tc hMerge="1">
                  <a:txBody>
                    <a:bodyPr/>
                    <a:lstStyle/>
                    <a:p>
                      <a:endParaRPr lang="en-GB"/>
                    </a:p>
                  </a:txBody>
                  <a:tcPr/>
                </a:tc>
                <a:extLst>
                  <a:ext uri="{0D108BD9-81ED-4DB2-BD59-A6C34878D82A}">
                    <a16:rowId xmlns:a16="http://schemas.microsoft.com/office/drawing/2014/main" xmlns="" val="10000"/>
                  </a:ext>
                </a:extLst>
              </a:tr>
              <a:tr h="370840">
                <a:tc gridSpan="2">
                  <a:txBody>
                    <a:bodyPr/>
                    <a:lstStyle/>
                    <a:p>
                      <a:r>
                        <a:rPr lang="en-GB" sz="900" dirty="0" smtClean="0"/>
                        <a:t>Landscapes are made of different features and landforms.</a:t>
                      </a:r>
                      <a:r>
                        <a:rPr lang="en-GB" sz="900" baseline="0" dirty="0" smtClean="0"/>
                        <a:t> Some of these features combine to make it special or distinctive. Within this unit there are examples of upland and lowland landscapes as well as river and coastal landscapes.</a:t>
                      </a:r>
                      <a:endParaRPr lang="en-GB" sz="900" dirty="0"/>
                    </a:p>
                  </a:txBody>
                  <a:tcPr/>
                </a:tc>
                <a:tc hMerge="1">
                  <a:txBody>
                    <a:bodyPr/>
                    <a:lstStyle/>
                    <a:p>
                      <a:endParaRPr lang="en-GB"/>
                    </a:p>
                  </a:txBody>
                  <a:tcPr/>
                </a:tc>
                <a:extLst>
                  <a:ext uri="{0D108BD9-81ED-4DB2-BD59-A6C34878D82A}">
                    <a16:rowId xmlns:a16="http://schemas.microsoft.com/office/drawing/2014/main" xmlns="" val="10001"/>
                  </a:ext>
                </a:extLst>
              </a:tr>
              <a:tr h="370840">
                <a:tc gridSpan="2">
                  <a:txBody>
                    <a:bodyPr/>
                    <a:lstStyle/>
                    <a:p>
                      <a:r>
                        <a:rPr lang="en-GB" sz="900" dirty="0" smtClean="0"/>
                        <a:t>Physical landscapes</a:t>
                      </a:r>
                      <a:r>
                        <a:rPr lang="en-GB" sz="900" baseline="0" dirty="0" smtClean="0"/>
                        <a:t> are often affected by human activity. Some are positive…</a:t>
                      </a:r>
                    </a:p>
                    <a:p>
                      <a:pPr marL="285750" indent="-285750">
                        <a:buFont typeface="Arial" panose="020B0604020202020204" pitchFamily="34" charset="0"/>
                        <a:buChar char="•"/>
                      </a:pPr>
                      <a:r>
                        <a:rPr lang="en-GB" sz="900" baseline="0" dirty="0" smtClean="0"/>
                        <a:t>Visitors to the countryside spend money which boosts the local economy.</a:t>
                      </a:r>
                    </a:p>
                    <a:p>
                      <a:pPr marL="0" indent="0">
                        <a:buFont typeface="Arial" panose="020B0604020202020204" pitchFamily="34" charset="0"/>
                        <a:buNone/>
                      </a:pPr>
                      <a:r>
                        <a:rPr lang="en-GB" sz="900" baseline="0" dirty="0" smtClean="0"/>
                        <a:t>Some are negative…</a:t>
                      </a:r>
                    </a:p>
                    <a:p>
                      <a:pPr marL="285750" indent="-285750">
                        <a:buFont typeface="Arial" panose="020B0604020202020204" pitchFamily="34" charset="0"/>
                        <a:buChar char="•"/>
                      </a:pPr>
                      <a:r>
                        <a:rPr lang="en-GB" sz="900" baseline="0" dirty="0" smtClean="0"/>
                        <a:t>Too many visitors can </a:t>
                      </a:r>
                    </a:p>
                    <a:p>
                      <a:pPr marL="0" indent="0">
                        <a:buFont typeface="Arial" panose="020B0604020202020204" pitchFamily="34" charset="0"/>
                        <a:buNone/>
                      </a:pPr>
                      <a:r>
                        <a:rPr lang="en-GB" sz="900" baseline="0" dirty="0" smtClean="0"/>
                        <a:t>affect the local environment </a:t>
                      </a:r>
                    </a:p>
                    <a:p>
                      <a:pPr marL="0" indent="0">
                        <a:buFont typeface="Arial" panose="020B0604020202020204" pitchFamily="34" charset="0"/>
                        <a:buNone/>
                      </a:pPr>
                      <a:r>
                        <a:rPr lang="en-GB" sz="900" baseline="0" dirty="0" smtClean="0"/>
                        <a:t>and community.</a:t>
                      </a:r>
                      <a:endParaRPr lang="en-GB" sz="900" dirty="0"/>
                    </a:p>
                  </a:txBody>
                  <a:tcPr/>
                </a:tc>
                <a:tc hMerge="1">
                  <a:txBody>
                    <a:bodyPr/>
                    <a:lstStyle/>
                    <a:p>
                      <a:endParaRPr lang="en-GB"/>
                    </a:p>
                  </a:txBody>
                  <a:tcPr/>
                </a:tc>
                <a:extLst>
                  <a:ext uri="{0D108BD9-81ED-4DB2-BD59-A6C34878D82A}">
                    <a16:rowId xmlns:a16="http://schemas.microsoft.com/office/drawing/2014/main" xmlns="" val="10002"/>
                  </a:ext>
                </a:extLst>
              </a:tr>
              <a:tr h="370840">
                <a:tc gridSpan="2">
                  <a:txBody>
                    <a:bodyPr/>
                    <a:lstStyle/>
                    <a:p>
                      <a:r>
                        <a:rPr lang="en-GB" sz="900" dirty="0" smtClean="0"/>
                        <a:t>A honeypot site is an area that experiences excessive visitor</a:t>
                      </a:r>
                      <a:r>
                        <a:rPr lang="en-GB" sz="900" baseline="0" dirty="0" smtClean="0"/>
                        <a:t> numbers e.g. Bowness, Lake District</a:t>
                      </a:r>
                      <a:endParaRPr lang="en-GB" sz="900" dirty="0"/>
                    </a:p>
                  </a:txBody>
                  <a:tcPr/>
                </a:tc>
                <a:tc hMerge="1">
                  <a:txBody>
                    <a:bodyPr/>
                    <a:lstStyle/>
                    <a:p>
                      <a:endParaRPr lang="en-GB"/>
                    </a:p>
                  </a:txBody>
                  <a:tcPr/>
                </a:tc>
                <a:extLst>
                  <a:ext uri="{0D108BD9-81ED-4DB2-BD59-A6C34878D82A}">
                    <a16:rowId xmlns:a16="http://schemas.microsoft.com/office/drawing/2014/main" xmlns="" val="10003"/>
                  </a:ext>
                </a:extLst>
              </a:tr>
              <a:tr h="370840">
                <a:tc>
                  <a:txBody>
                    <a:bodyPr/>
                    <a:lstStyle/>
                    <a:p>
                      <a:r>
                        <a:rPr lang="en-GB" sz="600" dirty="0" smtClean="0"/>
                        <a:t>Positives</a:t>
                      </a:r>
                      <a:r>
                        <a:rPr lang="en-GB" sz="600" baseline="0" dirty="0" smtClean="0"/>
                        <a:t> in Bowness</a:t>
                      </a:r>
                    </a:p>
                    <a:p>
                      <a:pPr marL="171450" indent="-171450">
                        <a:buFont typeface="Arial" panose="020B0604020202020204" pitchFamily="34" charset="0"/>
                        <a:buChar char="•"/>
                      </a:pPr>
                      <a:r>
                        <a:rPr lang="en-GB" sz="600" baseline="0" dirty="0" smtClean="0"/>
                        <a:t>Increase in rural income from tourists</a:t>
                      </a:r>
                    </a:p>
                    <a:p>
                      <a:pPr marL="171450" indent="-171450">
                        <a:buFont typeface="Arial" panose="020B0604020202020204" pitchFamily="34" charset="0"/>
                        <a:buChar char="•"/>
                      </a:pPr>
                      <a:r>
                        <a:rPr lang="en-GB" sz="600" baseline="0" dirty="0" smtClean="0"/>
                        <a:t>Investment in tourism has allowed communities to diversify a farming economy</a:t>
                      </a:r>
                    </a:p>
                    <a:p>
                      <a:pPr marL="171450" indent="-171450">
                        <a:buFont typeface="Arial" panose="020B0604020202020204" pitchFamily="34" charset="0"/>
                        <a:buChar char="•"/>
                      </a:pPr>
                      <a:endParaRPr lang="en-GB" sz="600" dirty="0"/>
                    </a:p>
                  </a:txBody>
                  <a:tcPr/>
                </a:tc>
                <a:tc>
                  <a:txBody>
                    <a:bodyPr/>
                    <a:lstStyle/>
                    <a:p>
                      <a:r>
                        <a:rPr lang="en-GB" sz="600" dirty="0" smtClean="0"/>
                        <a:t>Negatives in Bowness</a:t>
                      </a:r>
                    </a:p>
                    <a:p>
                      <a:pPr marL="171450" indent="-171450">
                        <a:buFont typeface="Arial" panose="020B0604020202020204" pitchFamily="34" charset="0"/>
                        <a:buChar char="•"/>
                      </a:pPr>
                      <a:r>
                        <a:rPr lang="en-GB" sz="600" dirty="0" smtClean="0"/>
                        <a:t>Congestion</a:t>
                      </a:r>
                    </a:p>
                    <a:p>
                      <a:pPr marL="171450" indent="-171450">
                        <a:buFont typeface="Arial" panose="020B0604020202020204" pitchFamily="34" charset="0"/>
                        <a:buChar char="•"/>
                      </a:pPr>
                      <a:r>
                        <a:rPr lang="en-GB" sz="600" dirty="0" smtClean="0"/>
                        <a:t>Local shops often changed into</a:t>
                      </a:r>
                      <a:r>
                        <a:rPr lang="en-GB" sz="600" baseline="0" dirty="0" smtClean="0"/>
                        <a:t> souvenir stores</a:t>
                      </a:r>
                    </a:p>
                    <a:p>
                      <a:pPr marL="171450" indent="-171450">
                        <a:buFont typeface="Arial" panose="020B0604020202020204" pitchFamily="34" charset="0"/>
                        <a:buChar char="•"/>
                      </a:pPr>
                      <a:r>
                        <a:rPr lang="en-GB" sz="600" baseline="0" dirty="0" smtClean="0"/>
                        <a:t>House prices rise due to second homes</a:t>
                      </a:r>
                    </a:p>
                    <a:p>
                      <a:pPr marL="171450" indent="-171450">
                        <a:buFont typeface="Arial" panose="020B0604020202020204" pitchFamily="34" charset="0"/>
                        <a:buChar char="•"/>
                      </a:pPr>
                      <a:r>
                        <a:rPr lang="en-GB" sz="600" baseline="0" dirty="0" smtClean="0"/>
                        <a:t>Footpath erosion</a:t>
                      </a:r>
                    </a:p>
                    <a:p>
                      <a:pPr marL="171450" indent="-171450">
                        <a:buFont typeface="Arial" panose="020B0604020202020204" pitchFamily="34" charset="0"/>
                        <a:buChar char="•"/>
                      </a:pPr>
                      <a:r>
                        <a:rPr lang="en-GB" sz="600" baseline="0" dirty="0" smtClean="0"/>
                        <a:t>Litter</a:t>
                      </a:r>
                    </a:p>
                  </a:txBody>
                  <a:tcPr/>
                </a:tc>
                <a:extLst>
                  <a:ext uri="{0D108BD9-81ED-4DB2-BD59-A6C34878D82A}">
                    <a16:rowId xmlns:a16="http://schemas.microsoft.com/office/drawing/2014/main" xmlns="" val="10004"/>
                  </a:ext>
                </a:extLst>
              </a:tr>
            </a:tbl>
          </a:graphicData>
        </a:graphic>
      </p:graphicFrame>
      <p:graphicFrame>
        <p:nvGraphicFramePr>
          <p:cNvPr id="50" name="Table 49"/>
          <p:cNvGraphicFramePr>
            <a:graphicFrameLocks noGrp="1"/>
          </p:cNvGraphicFramePr>
          <p:nvPr>
            <p:extLst/>
          </p:nvPr>
        </p:nvGraphicFramePr>
        <p:xfrm>
          <a:off x="1524000" y="3811970"/>
          <a:ext cx="2884868" cy="3046030"/>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253836">
                <a:tc>
                  <a:txBody>
                    <a:bodyPr/>
                    <a:lstStyle/>
                    <a:p>
                      <a:r>
                        <a:rPr lang="en-GB" sz="900" dirty="0" smtClean="0"/>
                        <a:t>Can distinctive</a:t>
                      </a:r>
                      <a:r>
                        <a:rPr lang="en-GB" sz="900" baseline="0" dirty="0" smtClean="0"/>
                        <a:t> landscapes be managed?</a:t>
                      </a:r>
                      <a:endParaRPr lang="en-GB" sz="900" dirty="0"/>
                    </a:p>
                  </a:txBody>
                  <a:tcPr/>
                </a:tc>
                <a:extLst>
                  <a:ext uri="{0D108BD9-81ED-4DB2-BD59-A6C34878D82A}">
                    <a16:rowId xmlns:a16="http://schemas.microsoft.com/office/drawing/2014/main" xmlns="" val="10000"/>
                  </a:ext>
                </a:extLst>
              </a:tr>
              <a:tr h="710740">
                <a:tc>
                  <a:txBody>
                    <a:bodyPr/>
                    <a:lstStyle/>
                    <a:p>
                      <a:r>
                        <a:rPr lang="en-GB" sz="900" dirty="0" smtClean="0"/>
                        <a:t>Many of these distinctive</a:t>
                      </a:r>
                      <a:r>
                        <a:rPr lang="en-GB" sz="900" baseline="0" dirty="0" smtClean="0"/>
                        <a:t> landscapes are Areas of Outstanding Natural Beauty (AONB) or National Parks. Visitors to these areas must be managed in order to reduce their impact on the landscape.</a:t>
                      </a:r>
                      <a:endParaRPr lang="en-GB" sz="900" dirty="0"/>
                    </a:p>
                  </a:txBody>
                  <a:tcPr/>
                </a:tc>
                <a:extLst>
                  <a:ext uri="{0D108BD9-81ED-4DB2-BD59-A6C34878D82A}">
                    <a16:rowId xmlns:a16="http://schemas.microsoft.com/office/drawing/2014/main" xmlns="" val="10001"/>
                  </a:ext>
                </a:extLst>
              </a:tr>
              <a:tr h="2081454">
                <a:tc>
                  <a:txBody>
                    <a:bodyPr/>
                    <a:lstStyle/>
                    <a:p>
                      <a:r>
                        <a:rPr lang="en-GB" sz="900" dirty="0" smtClean="0"/>
                        <a:t>Examples of Management techniques in the Lake District National Park</a:t>
                      </a:r>
                    </a:p>
                    <a:p>
                      <a:pPr marL="228600" indent="-228600">
                        <a:buFont typeface="+mj-lt"/>
                        <a:buAutoNum type="arabicPeriod"/>
                      </a:pPr>
                      <a:r>
                        <a:rPr lang="en-GB" sz="900" dirty="0" smtClean="0"/>
                        <a:t>Designated footpaths protect sensitive areas</a:t>
                      </a:r>
                    </a:p>
                    <a:p>
                      <a:pPr marL="228600" indent="-228600">
                        <a:buFont typeface="+mj-lt"/>
                        <a:buAutoNum type="arabicPeriod"/>
                      </a:pPr>
                      <a:r>
                        <a:rPr lang="en-GB" sz="900" dirty="0" smtClean="0"/>
                        <a:t>Detailed</a:t>
                      </a:r>
                      <a:r>
                        <a:rPr lang="en-GB" sz="900" baseline="0" dirty="0" smtClean="0"/>
                        <a:t> visitor information boards educate tourists about importance of conserving the environment</a:t>
                      </a:r>
                    </a:p>
                    <a:p>
                      <a:pPr marL="228600" indent="-228600">
                        <a:buFont typeface="+mj-lt"/>
                        <a:buAutoNum type="arabicPeriod"/>
                      </a:pPr>
                      <a:r>
                        <a:rPr lang="en-GB" sz="900" baseline="0" dirty="0" smtClean="0"/>
                        <a:t>Clearly marked car parks reduce people parking on grass verges</a:t>
                      </a:r>
                    </a:p>
                    <a:p>
                      <a:pPr marL="228600" indent="-228600">
                        <a:buFont typeface="+mj-lt"/>
                        <a:buAutoNum type="arabicPeriod"/>
                      </a:pPr>
                      <a:r>
                        <a:rPr lang="en-GB" sz="900" baseline="0" dirty="0" smtClean="0"/>
                        <a:t>Investment in public transport reduces car use</a:t>
                      </a:r>
                    </a:p>
                    <a:p>
                      <a:pPr marL="228600" indent="-228600">
                        <a:buFont typeface="+mj-lt"/>
                        <a:buAutoNum type="arabicPeriod"/>
                      </a:pPr>
                      <a:r>
                        <a:rPr lang="en-GB" sz="900" baseline="0" dirty="0" smtClean="0"/>
                        <a:t>Strict control of planning and building ensures new developments are restricted.</a:t>
                      </a:r>
                    </a:p>
                    <a:p>
                      <a:pPr marL="228600" indent="-228600">
                        <a:buFont typeface="+mj-lt"/>
                        <a:buAutoNum type="arabicPeriod"/>
                      </a:pPr>
                      <a:r>
                        <a:rPr lang="en-GB" sz="900" baseline="0" dirty="0" smtClean="0"/>
                        <a:t>Footpaths are maintained using hard wearing materials like stone. Often volunteers help with the maintenance</a:t>
                      </a:r>
                      <a:endParaRPr lang="en-GB" sz="900" dirty="0"/>
                    </a:p>
                  </a:txBody>
                  <a:tcPr/>
                </a:tc>
                <a:extLst>
                  <a:ext uri="{0D108BD9-81ED-4DB2-BD59-A6C34878D82A}">
                    <a16:rowId xmlns:a16="http://schemas.microsoft.com/office/drawing/2014/main" xmlns="" val="10002"/>
                  </a:ext>
                </a:extLst>
              </a:tr>
            </a:tbl>
          </a:graphicData>
        </a:graphic>
      </p:graphicFrame>
      <p:graphicFrame>
        <p:nvGraphicFramePr>
          <p:cNvPr id="51" name="Table 50"/>
          <p:cNvGraphicFramePr>
            <a:graphicFrameLocks noGrp="1"/>
          </p:cNvGraphicFramePr>
          <p:nvPr>
            <p:extLst/>
          </p:nvPr>
        </p:nvGraphicFramePr>
        <p:xfrm>
          <a:off x="4408868" y="0"/>
          <a:ext cx="2884868" cy="3154680"/>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180474">
                <a:tc>
                  <a:txBody>
                    <a:bodyPr/>
                    <a:lstStyle/>
                    <a:p>
                      <a:r>
                        <a:rPr lang="en-GB" sz="900" dirty="0" smtClean="0"/>
                        <a:t>Processes that create river landscapes</a:t>
                      </a:r>
                      <a:endParaRPr lang="en-GB" sz="900" dirty="0"/>
                    </a:p>
                  </a:txBody>
                  <a:tcPr/>
                </a:tc>
                <a:extLst>
                  <a:ext uri="{0D108BD9-81ED-4DB2-BD59-A6C34878D82A}">
                    <a16:rowId xmlns:a16="http://schemas.microsoft.com/office/drawing/2014/main" xmlns="" val="10000"/>
                  </a:ext>
                </a:extLst>
              </a:tr>
              <a:tr h="370840">
                <a:tc>
                  <a:txBody>
                    <a:bodyPr/>
                    <a:lstStyle/>
                    <a:p>
                      <a:r>
                        <a:rPr lang="en-GB" sz="900" dirty="0" smtClean="0"/>
                        <a:t>Erosion;</a:t>
                      </a:r>
                    </a:p>
                    <a:p>
                      <a:pPr marL="0" indent="0">
                        <a:buFont typeface="+mj-lt"/>
                        <a:buAutoNum type="arabicPeriod"/>
                      </a:pPr>
                      <a:r>
                        <a:rPr lang="en-GB" sz="900" dirty="0" smtClean="0"/>
                        <a:t>Abrasion – material carried by the river hitting the bed</a:t>
                      </a:r>
                      <a:r>
                        <a:rPr lang="en-GB" sz="900" baseline="0" dirty="0" smtClean="0"/>
                        <a:t> and banks</a:t>
                      </a:r>
                    </a:p>
                    <a:p>
                      <a:pPr marL="0" indent="0">
                        <a:buFont typeface="+mj-lt"/>
                        <a:buAutoNum type="arabicPeriod"/>
                      </a:pPr>
                      <a:r>
                        <a:rPr lang="en-GB" sz="900" baseline="0" dirty="0" smtClean="0"/>
                        <a:t>Hydraulic action – the force of the river water hitting the bed and banks (for example it compresses the air in gaps in the soil causing it to be washed away</a:t>
                      </a:r>
                    </a:p>
                    <a:p>
                      <a:pPr marL="0" indent="0">
                        <a:buFont typeface="+mj-lt"/>
                        <a:buAutoNum type="arabicPeriod"/>
                      </a:pPr>
                      <a:r>
                        <a:rPr lang="en-GB" sz="900" baseline="0" dirty="0" smtClean="0"/>
                        <a:t>Attrition – stones carried by the river colliding with each other</a:t>
                      </a:r>
                    </a:p>
                    <a:p>
                      <a:pPr marL="0" indent="0">
                        <a:buFont typeface="+mj-lt"/>
                        <a:buAutoNum type="arabicPeriod"/>
                      </a:pPr>
                      <a:r>
                        <a:rPr lang="en-GB" sz="900" baseline="0" dirty="0" smtClean="0"/>
                        <a:t>Solution slightly acidic river water dissolving chalk and limestone rocks</a:t>
                      </a:r>
                      <a:endParaRPr lang="en-GB" sz="900" dirty="0" smtClean="0"/>
                    </a:p>
                  </a:txBody>
                  <a:tcPr/>
                </a:tc>
                <a:extLst>
                  <a:ext uri="{0D108BD9-81ED-4DB2-BD59-A6C34878D82A}">
                    <a16:rowId xmlns:a16="http://schemas.microsoft.com/office/drawing/2014/main" xmlns="" val="10001"/>
                  </a:ext>
                </a:extLst>
              </a:tr>
              <a:tr h="370840">
                <a:tc>
                  <a:txBody>
                    <a:bodyPr/>
                    <a:lstStyle/>
                    <a:p>
                      <a:r>
                        <a:rPr lang="en-GB" sz="900" dirty="0" smtClean="0"/>
                        <a:t>Transportation</a:t>
                      </a:r>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extLst>
                  <a:ext uri="{0D108BD9-81ED-4DB2-BD59-A6C34878D82A}">
                    <a16:rowId xmlns:a16="http://schemas.microsoft.com/office/drawing/2014/main" xmlns="" val="10002"/>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868" y="1867298"/>
            <a:ext cx="2871355" cy="1156939"/>
          </a:xfrm>
          <a:prstGeom prst="rect">
            <a:avLst/>
          </a:prstGeom>
        </p:spPr>
      </p:pic>
      <p:graphicFrame>
        <p:nvGraphicFramePr>
          <p:cNvPr id="52" name="Table 51"/>
          <p:cNvGraphicFramePr>
            <a:graphicFrameLocks noGrp="1"/>
          </p:cNvGraphicFramePr>
          <p:nvPr>
            <p:extLst/>
          </p:nvPr>
        </p:nvGraphicFramePr>
        <p:xfrm>
          <a:off x="4409943" y="3805582"/>
          <a:ext cx="2884868" cy="822960"/>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370840">
                <a:tc>
                  <a:txBody>
                    <a:bodyPr/>
                    <a:lstStyle/>
                    <a:p>
                      <a:pPr marL="36000" indent="0"/>
                      <a:r>
                        <a:rPr lang="en-GB" sz="800" dirty="0" smtClean="0"/>
                        <a:t>Deposition (dropping of material)</a:t>
                      </a:r>
                    </a:p>
                    <a:p>
                      <a:pPr marL="36000" indent="0"/>
                      <a:r>
                        <a:rPr lang="en-GB" sz="800" dirty="0" smtClean="0"/>
                        <a:t>This may happen because</a:t>
                      </a:r>
                    </a:p>
                    <a:p>
                      <a:pPr marL="36000" indent="0">
                        <a:buAutoNum type="arabicParenR"/>
                      </a:pPr>
                      <a:r>
                        <a:rPr lang="en-GB" sz="800" dirty="0" smtClean="0"/>
                        <a:t>There has been a lack of rainfall so there is less river water</a:t>
                      </a:r>
                    </a:p>
                    <a:p>
                      <a:pPr marL="36000" indent="0">
                        <a:buAutoNum type="arabicParenR"/>
                      </a:pPr>
                      <a:r>
                        <a:rPr lang="en-GB" sz="800" dirty="0" smtClean="0"/>
                        <a:t>On the inside of a meander because the velocity is lower</a:t>
                      </a:r>
                    </a:p>
                    <a:p>
                      <a:pPr marL="36000" indent="0">
                        <a:buAutoNum type="arabicParenR"/>
                      </a:pPr>
                      <a:r>
                        <a:rPr lang="en-GB" sz="800" dirty="0" smtClean="0"/>
                        <a:t>At the mouth of the river where it flows into the sea</a:t>
                      </a:r>
                    </a:p>
                    <a:p>
                      <a:endParaRPr lang="en-GB" sz="800" dirty="0"/>
                    </a:p>
                  </a:txBody>
                  <a:tcPr/>
                </a:tc>
                <a:extLst>
                  <a:ext uri="{0D108BD9-81ED-4DB2-BD59-A6C34878D82A}">
                    <a16:rowId xmlns:a16="http://schemas.microsoft.com/office/drawing/2014/main" xmlns="" val="10000"/>
                  </a:ext>
                </a:extLst>
              </a:tr>
            </a:tbl>
          </a:graphicData>
        </a:graphic>
      </p:graphicFrame>
      <p:graphicFrame>
        <p:nvGraphicFramePr>
          <p:cNvPr id="53" name="Table 52"/>
          <p:cNvGraphicFramePr>
            <a:graphicFrameLocks noGrp="1"/>
          </p:cNvGraphicFramePr>
          <p:nvPr>
            <p:extLst/>
          </p:nvPr>
        </p:nvGraphicFramePr>
        <p:xfrm>
          <a:off x="4408868" y="4526184"/>
          <a:ext cx="2884868" cy="2331816"/>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180474">
                <a:tc>
                  <a:txBody>
                    <a:bodyPr/>
                    <a:lstStyle/>
                    <a:p>
                      <a:r>
                        <a:rPr lang="en-GB" sz="900" dirty="0" smtClean="0"/>
                        <a:t>River Landforms</a:t>
                      </a:r>
                      <a:endParaRPr lang="en-GB" sz="900" dirty="0"/>
                    </a:p>
                  </a:txBody>
                  <a:tcPr/>
                </a:tc>
                <a:extLst>
                  <a:ext uri="{0D108BD9-81ED-4DB2-BD59-A6C34878D82A}">
                    <a16:rowId xmlns:a16="http://schemas.microsoft.com/office/drawing/2014/main" xmlns="" val="10000"/>
                  </a:ext>
                </a:extLst>
              </a:tr>
              <a:tr h="845110">
                <a:tc>
                  <a:txBody>
                    <a:bodyPr/>
                    <a:lstStyle/>
                    <a:p>
                      <a:r>
                        <a:rPr lang="en-GB" sz="900" dirty="0" smtClean="0"/>
                        <a:t>V Shaped Valley</a:t>
                      </a:r>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extLst>
                  <a:ext uri="{0D108BD9-81ED-4DB2-BD59-A6C34878D82A}">
                    <a16:rowId xmlns:a16="http://schemas.microsoft.com/office/drawing/2014/main" xmlns="" val="10001"/>
                  </a:ext>
                </a:extLst>
              </a:tr>
              <a:tr h="640176">
                <a:tc>
                  <a:txBody>
                    <a:bodyPr/>
                    <a:lstStyle/>
                    <a:p>
                      <a:r>
                        <a:rPr lang="en-GB" sz="900" b="1" dirty="0" smtClean="0"/>
                        <a:t>Waterfalls and Plunge Pools </a:t>
                      </a:r>
                      <a:r>
                        <a:rPr lang="en-GB" sz="900" dirty="0" smtClean="0"/>
                        <a:t>– can be formed by differential erosion (where rocks change structure between hard and soft rock)</a:t>
                      </a:r>
                      <a:r>
                        <a:rPr lang="en-GB" sz="900" baseline="0" dirty="0" smtClean="0"/>
                        <a:t> or glacial erosion (caused by glaciers)</a:t>
                      </a:r>
                      <a:endParaRPr lang="en-GB" sz="900" dirty="0" smtClean="0"/>
                    </a:p>
                  </a:txBody>
                  <a:tcPr/>
                </a:tc>
                <a:extLst>
                  <a:ext uri="{0D108BD9-81ED-4DB2-BD59-A6C34878D82A}">
                    <a16:rowId xmlns:a16="http://schemas.microsoft.com/office/drawing/2014/main" xmlns="" val="10002"/>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943" y="5069309"/>
            <a:ext cx="764719" cy="1022936"/>
          </a:xfrm>
          <a:prstGeom prst="rect">
            <a:avLst/>
          </a:prstGeom>
        </p:spPr>
      </p:pic>
      <p:sp>
        <p:nvSpPr>
          <p:cNvPr id="10" name="TextBox 9"/>
          <p:cNvSpPr txBox="1"/>
          <p:nvPr/>
        </p:nvSpPr>
        <p:spPr>
          <a:xfrm>
            <a:off x="6329899" y="5021977"/>
            <a:ext cx="718057" cy="738664"/>
          </a:xfrm>
          <a:prstGeom prst="rect">
            <a:avLst/>
          </a:prstGeom>
          <a:noFill/>
        </p:spPr>
        <p:txBody>
          <a:bodyPr wrap="square" rtlCol="0">
            <a:spAutoFit/>
          </a:bodyPr>
          <a:lstStyle/>
          <a:p>
            <a:r>
              <a:rPr lang="en-GB" sz="700" dirty="0"/>
              <a:t>Vertical erosion makes steep valley sides – this creates V shape</a:t>
            </a:r>
            <a:endParaRPr lang="en-GB" sz="700" dirty="0"/>
          </a:p>
        </p:txBody>
      </p:sp>
      <p:sp>
        <p:nvSpPr>
          <p:cNvPr id="54" name="TextBox 53"/>
          <p:cNvSpPr txBox="1"/>
          <p:nvPr/>
        </p:nvSpPr>
        <p:spPr>
          <a:xfrm>
            <a:off x="4501200" y="5027991"/>
            <a:ext cx="718057" cy="523220"/>
          </a:xfrm>
          <a:prstGeom prst="rect">
            <a:avLst/>
          </a:prstGeom>
          <a:noFill/>
        </p:spPr>
        <p:txBody>
          <a:bodyPr wrap="square" rtlCol="0">
            <a:spAutoFit/>
          </a:bodyPr>
          <a:lstStyle/>
          <a:p>
            <a:r>
              <a:rPr lang="en-GB" sz="700" dirty="0"/>
              <a:t>Stream has to go around interlocking spurs</a:t>
            </a:r>
            <a:endParaRPr lang="en-GB" sz="700" dirty="0"/>
          </a:p>
        </p:txBody>
      </p:sp>
      <p:sp>
        <p:nvSpPr>
          <p:cNvPr id="11" name="TextBox 10"/>
          <p:cNvSpPr txBox="1"/>
          <p:nvPr/>
        </p:nvSpPr>
        <p:spPr>
          <a:xfrm>
            <a:off x="4435739" y="5586140"/>
            <a:ext cx="955764" cy="630942"/>
          </a:xfrm>
          <a:prstGeom prst="rect">
            <a:avLst/>
          </a:prstGeom>
          <a:noFill/>
        </p:spPr>
        <p:txBody>
          <a:bodyPr wrap="square" rtlCol="0">
            <a:spAutoFit/>
          </a:bodyPr>
          <a:lstStyle/>
          <a:p>
            <a:r>
              <a:rPr lang="en-GB" sz="700" dirty="0"/>
              <a:t>Weathering processes such as freeze thaw break down soil and rock on valley sides</a:t>
            </a:r>
            <a:endParaRPr lang="en-GB" sz="700" dirty="0"/>
          </a:p>
        </p:txBody>
      </p:sp>
      <p:cxnSp>
        <p:nvCxnSpPr>
          <p:cNvPr id="32" name="Straight Arrow Connector 31"/>
          <p:cNvCxnSpPr/>
          <p:nvPr/>
        </p:nvCxnSpPr>
        <p:spPr>
          <a:xfrm>
            <a:off x="5091954" y="5276385"/>
            <a:ext cx="711945" cy="2748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296696" y="5844990"/>
            <a:ext cx="416811" cy="1469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82258" y="5228777"/>
            <a:ext cx="346567" cy="322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Table 59"/>
          <p:cNvGraphicFramePr>
            <a:graphicFrameLocks noGrp="1"/>
          </p:cNvGraphicFramePr>
          <p:nvPr>
            <p:extLst/>
          </p:nvPr>
        </p:nvGraphicFramePr>
        <p:xfrm>
          <a:off x="7280222" y="14093"/>
          <a:ext cx="3387778" cy="4526280"/>
        </p:xfrm>
        <a:graphic>
          <a:graphicData uri="http://schemas.openxmlformats.org/drawingml/2006/table">
            <a:tbl>
              <a:tblPr firstRow="1" bandRow="1">
                <a:tableStyleId>{5C22544A-7EE6-4342-B048-85BDC9FD1C3A}</a:tableStyleId>
              </a:tblPr>
              <a:tblGrid>
                <a:gridCol w="3387778">
                  <a:extLst>
                    <a:ext uri="{9D8B030D-6E8A-4147-A177-3AD203B41FA5}">
                      <a16:colId xmlns:a16="http://schemas.microsoft.com/office/drawing/2014/main" xmlns="" val="20000"/>
                    </a:ext>
                  </a:extLst>
                </a:gridCol>
              </a:tblGrid>
              <a:tr h="180474">
                <a:tc>
                  <a:txBody>
                    <a:bodyPr/>
                    <a:lstStyle/>
                    <a:p>
                      <a:r>
                        <a:rPr lang="en-GB" sz="900" dirty="0" smtClean="0"/>
                        <a:t>Process</a:t>
                      </a:r>
                      <a:r>
                        <a:rPr lang="en-GB" sz="900" baseline="0" dirty="0" smtClean="0"/>
                        <a:t> for waterfall caused by differential erosion</a:t>
                      </a:r>
                    </a:p>
                    <a:p>
                      <a:pPr marL="228600" indent="-228600">
                        <a:buFont typeface="+mj-lt"/>
                        <a:buAutoNum type="arabicPeriod"/>
                      </a:pPr>
                      <a:r>
                        <a:rPr lang="en-GB" sz="900" baseline="0" dirty="0" smtClean="0"/>
                        <a:t>As the river crosses onto soft rock it is eroded</a:t>
                      </a:r>
                      <a:endParaRPr lang="en-GB" sz="900" dirty="0"/>
                    </a:p>
                  </a:txBody>
                  <a:tcPr/>
                </a:tc>
                <a:extLst>
                  <a:ext uri="{0D108BD9-81ED-4DB2-BD59-A6C34878D82A}">
                    <a16:rowId xmlns:a16="http://schemas.microsoft.com/office/drawing/2014/main" xmlns="" val="10000"/>
                  </a:ext>
                </a:extLst>
              </a:tr>
              <a:tr h="370840">
                <a:tc>
                  <a:txBody>
                    <a:bodyPr/>
                    <a:lstStyle/>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extLst>
                  <a:ext uri="{0D108BD9-81ED-4DB2-BD59-A6C34878D82A}">
                    <a16:rowId xmlns:a16="http://schemas.microsoft.com/office/drawing/2014/main" xmlns="" val="10001"/>
                  </a:ext>
                </a:extLst>
              </a:tr>
              <a:tr h="370840">
                <a:tc>
                  <a:txBody>
                    <a:bodyPr/>
                    <a:lstStyle/>
                    <a:p>
                      <a:r>
                        <a:rPr lang="en-GB" sz="900" dirty="0" smtClean="0"/>
                        <a:t>Meanders</a:t>
                      </a:r>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extLst>
                  <a:ext uri="{0D108BD9-81ED-4DB2-BD59-A6C34878D82A}">
                    <a16:rowId xmlns:a16="http://schemas.microsoft.com/office/drawing/2014/main" xmlns="" val="10002"/>
                  </a:ext>
                </a:extLst>
              </a:tr>
            </a:tbl>
          </a:graphicData>
        </a:graphic>
      </p:graphicFrame>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480" y="505497"/>
            <a:ext cx="1888776" cy="2476506"/>
          </a:xfrm>
          <a:prstGeom prst="rect">
            <a:avLst/>
          </a:prstGeom>
        </p:spPr>
      </p:pic>
      <p:pic>
        <p:nvPicPr>
          <p:cNvPr id="62" name="Picture 61"/>
          <p:cNvPicPr>
            <a:picLocks noChangeAspect="1"/>
          </p:cNvPicPr>
          <p:nvPr/>
        </p:nvPicPr>
        <p:blipFill rotWithShape="1">
          <a:blip r:embed="rId5" cstate="print">
            <a:extLst>
              <a:ext uri="{28A0092B-C50C-407E-A947-70E740481C1C}">
                <a14:useLocalDpi xmlns:a14="http://schemas.microsoft.com/office/drawing/2010/main" val="0"/>
              </a:ext>
            </a:extLst>
          </a:blip>
          <a:srcRect l="6053" t="51403" b="6667"/>
          <a:stretch/>
        </p:blipFill>
        <p:spPr>
          <a:xfrm>
            <a:off x="7340105" y="3293061"/>
            <a:ext cx="3459881" cy="1158139"/>
          </a:xfrm>
          <a:prstGeom prst="rect">
            <a:avLst/>
          </a:prstGeom>
        </p:spPr>
      </p:pic>
      <p:graphicFrame>
        <p:nvGraphicFramePr>
          <p:cNvPr id="63" name="Table 62"/>
          <p:cNvGraphicFramePr>
            <a:graphicFrameLocks noGrp="1"/>
          </p:cNvGraphicFramePr>
          <p:nvPr>
            <p:extLst/>
          </p:nvPr>
        </p:nvGraphicFramePr>
        <p:xfrm>
          <a:off x="7263830" y="4451199"/>
          <a:ext cx="3404170" cy="2406801"/>
        </p:xfrm>
        <a:graphic>
          <a:graphicData uri="http://schemas.openxmlformats.org/drawingml/2006/table">
            <a:tbl>
              <a:tblPr firstRow="1" bandRow="1">
                <a:tableStyleId>{5C22544A-7EE6-4342-B048-85BDC9FD1C3A}</a:tableStyleId>
              </a:tblPr>
              <a:tblGrid>
                <a:gridCol w="1227640">
                  <a:extLst>
                    <a:ext uri="{9D8B030D-6E8A-4147-A177-3AD203B41FA5}">
                      <a16:colId xmlns:a16="http://schemas.microsoft.com/office/drawing/2014/main" xmlns="" val="20000"/>
                    </a:ext>
                  </a:extLst>
                </a:gridCol>
                <a:gridCol w="2176530">
                  <a:extLst>
                    <a:ext uri="{9D8B030D-6E8A-4147-A177-3AD203B41FA5}">
                      <a16:colId xmlns:a16="http://schemas.microsoft.com/office/drawing/2014/main" xmlns="" val="20001"/>
                    </a:ext>
                  </a:extLst>
                </a:gridCol>
              </a:tblGrid>
              <a:tr h="615693">
                <a:tc gridSpan="2">
                  <a:txBody>
                    <a:bodyPr/>
                    <a:lstStyle/>
                    <a:p>
                      <a:r>
                        <a:rPr lang="en-GB" sz="900" b="0" dirty="0" smtClean="0">
                          <a:solidFill>
                            <a:schemeClr val="tx1"/>
                          </a:solidFill>
                        </a:rPr>
                        <a:t>Drainage basins</a:t>
                      </a:r>
                      <a:r>
                        <a:rPr lang="en-GB" sz="900" b="0" baseline="0" dirty="0" smtClean="0">
                          <a:solidFill>
                            <a:schemeClr val="tx1"/>
                          </a:solidFill>
                        </a:rPr>
                        <a:t> – this is the area of land drained by a river and its tributaries. As water moves through it flows from one store to the next.</a:t>
                      </a:r>
                      <a:endParaRPr lang="en-GB" sz="900" b="0" dirty="0">
                        <a:solidFill>
                          <a:schemeClr val="tx1"/>
                        </a:solidFill>
                      </a:endParaRPr>
                    </a:p>
                  </a:txBody>
                  <a:tcPr/>
                </a:tc>
                <a:tc hMerge="1">
                  <a:txBody>
                    <a:bodyPr/>
                    <a:lstStyle/>
                    <a:p>
                      <a:endParaRPr lang="en-GB"/>
                    </a:p>
                  </a:txBody>
                  <a:tcPr/>
                </a:tc>
                <a:extLst>
                  <a:ext uri="{0D108BD9-81ED-4DB2-BD59-A6C34878D82A}">
                    <a16:rowId xmlns:a16="http://schemas.microsoft.com/office/drawing/2014/main" xmlns="" val="10000"/>
                  </a:ext>
                </a:extLst>
              </a:tr>
              <a:tr h="1791108">
                <a:tc>
                  <a:txBody>
                    <a:bodyPr/>
                    <a:lstStyle/>
                    <a:p>
                      <a:r>
                        <a:rPr lang="en-GB" sz="800" dirty="0" smtClean="0"/>
                        <a:t>Interception – when rainfall does not reach the</a:t>
                      </a:r>
                      <a:r>
                        <a:rPr lang="en-GB" sz="800" baseline="0" dirty="0" smtClean="0"/>
                        <a:t> ground e.g. it may be blocked by trees</a:t>
                      </a:r>
                    </a:p>
                    <a:p>
                      <a:r>
                        <a:rPr lang="en-GB" sz="800" baseline="0" dirty="0" smtClean="0"/>
                        <a:t>Infiltration – the movement of water into soil</a:t>
                      </a:r>
                    </a:p>
                    <a:p>
                      <a:r>
                        <a:rPr lang="en-GB" sz="800" baseline="0" dirty="0" err="1" smtClean="0"/>
                        <a:t>Throughflow</a:t>
                      </a:r>
                      <a:r>
                        <a:rPr lang="en-GB" sz="800" baseline="0" dirty="0" smtClean="0"/>
                        <a:t> – the flow of water through the soil</a:t>
                      </a:r>
                    </a:p>
                    <a:p>
                      <a:r>
                        <a:rPr lang="en-GB" sz="800" baseline="0" dirty="0" smtClean="0"/>
                        <a:t>Overland flow – the flow of water over the ground</a:t>
                      </a:r>
                    </a:p>
                    <a:p>
                      <a:r>
                        <a:rPr lang="en-GB" sz="800" baseline="0" dirty="0" smtClean="0"/>
                        <a:t>Transpiration – water given off by plants</a:t>
                      </a:r>
                      <a:endParaRPr lang="en-GB" sz="800" dirty="0" smtClean="0"/>
                    </a:p>
                  </a:txBody>
                  <a:tcPr/>
                </a:tc>
                <a:tc>
                  <a:txBody>
                    <a:bodyPr/>
                    <a:lstStyle/>
                    <a:p>
                      <a:endParaRPr lang="en-GB" sz="900" dirty="0" smtClean="0"/>
                    </a:p>
                  </a:txBody>
                  <a:tcPr/>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rotWithShape="1">
          <a:blip r:embed="rId6"/>
          <a:srcRect l="3239" t="5688" r="36620" b="11313"/>
          <a:stretch/>
        </p:blipFill>
        <p:spPr>
          <a:xfrm>
            <a:off x="8414664" y="5054680"/>
            <a:ext cx="2253337" cy="1752009"/>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8938" y="1619966"/>
            <a:ext cx="957945" cy="67806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1449" y="3262418"/>
            <a:ext cx="456565" cy="500354"/>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t="14830" b="28478"/>
          <a:stretch/>
        </p:blipFill>
        <p:spPr>
          <a:xfrm>
            <a:off x="3160065" y="6462232"/>
            <a:ext cx="493525" cy="376382"/>
          </a:xfrm>
          <a:prstGeom prst="rect">
            <a:avLst/>
          </a:prstGeom>
        </p:spPr>
      </p:pic>
    </p:spTree>
    <p:extLst>
      <p:ext uri="{BB962C8B-B14F-4D97-AF65-F5344CB8AC3E}">
        <p14:creationId xmlns:p14="http://schemas.microsoft.com/office/powerpoint/2010/main" val="1343339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1" y="0"/>
          <a:ext cx="2884868" cy="3611880"/>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180304">
                <a:tc>
                  <a:txBody>
                    <a:bodyPr/>
                    <a:lstStyle/>
                    <a:p>
                      <a:r>
                        <a:rPr lang="en-GB" sz="900" dirty="0" smtClean="0"/>
                        <a:t>Why do rivers flood?</a:t>
                      </a:r>
                      <a:endParaRPr lang="en-GB" sz="900" dirty="0"/>
                    </a:p>
                  </a:txBody>
                  <a:tcPr/>
                </a:tc>
                <a:extLst>
                  <a:ext uri="{0D108BD9-81ED-4DB2-BD59-A6C34878D82A}">
                    <a16:rowId xmlns:a16="http://schemas.microsoft.com/office/drawing/2014/main" xmlns="" val="10000"/>
                  </a:ext>
                </a:extLst>
              </a:tr>
              <a:tr h="370840">
                <a:tc>
                  <a:txBody>
                    <a:bodyPr/>
                    <a:lstStyle/>
                    <a:p>
                      <a:r>
                        <a:rPr lang="en-GB" sz="900" dirty="0" smtClean="0"/>
                        <a:t>Climate – </a:t>
                      </a:r>
                    </a:p>
                    <a:p>
                      <a:pPr marL="171450" indent="-171450">
                        <a:buFont typeface="Arial" panose="020B0604020202020204" pitchFamily="34" charset="0"/>
                        <a:buChar char="•"/>
                      </a:pPr>
                      <a:r>
                        <a:rPr lang="en-GB" sz="900" dirty="0" smtClean="0"/>
                        <a:t>Seasonal rainfall – continuous rainfall causes the ground to become saturated, leading to more overland flow</a:t>
                      </a:r>
                    </a:p>
                    <a:p>
                      <a:pPr marL="171450" indent="-171450">
                        <a:buFont typeface="Arial" panose="020B0604020202020204" pitchFamily="34" charset="0"/>
                        <a:buChar char="•"/>
                      </a:pPr>
                      <a:r>
                        <a:rPr lang="en-GB" sz="900" dirty="0" smtClean="0"/>
                        <a:t>A storm event – when</a:t>
                      </a:r>
                      <a:r>
                        <a:rPr lang="en-GB" sz="900" baseline="0" dirty="0" smtClean="0"/>
                        <a:t> sudden heavy rain causes a sudden rise in river levels</a:t>
                      </a:r>
                      <a:endParaRPr lang="en-GB" sz="900" dirty="0"/>
                    </a:p>
                  </a:txBody>
                  <a:tcPr/>
                </a:tc>
                <a:extLst>
                  <a:ext uri="{0D108BD9-81ED-4DB2-BD59-A6C34878D82A}">
                    <a16:rowId xmlns:a16="http://schemas.microsoft.com/office/drawing/2014/main" xmlns="" val="10001"/>
                  </a:ext>
                </a:extLst>
              </a:tr>
              <a:tr h="370840">
                <a:tc>
                  <a:txBody>
                    <a:bodyPr/>
                    <a:lstStyle/>
                    <a:p>
                      <a:r>
                        <a:rPr lang="en-GB" sz="900" dirty="0" smtClean="0"/>
                        <a:t>Vegetation – </a:t>
                      </a:r>
                    </a:p>
                    <a:p>
                      <a:pPr marL="171450" indent="-171450">
                        <a:buFont typeface="Arial" panose="020B0604020202020204" pitchFamily="34" charset="0"/>
                        <a:buChar char="•"/>
                      </a:pPr>
                      <a:r>
                        <a:rPr lang="en-GB" sz="900" dirty="0" smtClean="0"/>
                        <a:t>Different types of vegetation intercept different amounts</a:t>
                      </a:r>
                      <a:r>
                        <a:rPr lang="en-GB" sz="900" baseline="0" dirty="0" smtClean="0"/>
                        <a:t> of rainfall. This influences how fast water moves to the river</a:t>
                      </a:r>
                    </a:p>
                    <a:p>
                      <a:pPr marL="171450" indent="-171450">
                        <a:buFont typeface="Arial" panose="020B0604020202020204" pitchFamily="34" charset="0"/>
                        <a:buChar char="•"/>
                      </a:pPr>
                      <a:r>
                        <a:rPr lang="en-GB" sz="900" baseline="0" dirty="0" smtClean="0"/>
                        <a:t>Removal of vegetation – if trees are removed from a drainage basin the water reaches the channel quicker</a:t>
                      </a:r>
                      <a:endParaRPr lang="en-GB" sz="900" dirty="0"/>
                    </a:p>
                  </a:txBody>
                  <a:tcPr/>
                </a:tc>
                <a:extLst>
                  <a:ext uri="{0D108BD9-81ED-4DB2-BD59-A6C34878D82A}">
                    <a16:rowId xmlns:a16="http://schemas.microsoft.com/office/drawing/2014/main" xmlns="" val="10002"/>
                  </a:ext>
                </a:extLst>
              </a:tr>
              <a:tr h="370840">
                <a:tc>
                  <a:txBody>
                    <a:bodyPr/>
                    <a:lstStyle/>
                    <a:p>
                      <a:r>
                        <a:rPr lang="en-GB" sz="900" dirty="0" smtClean="0"/>
                        <a:t>Geology – </a:t>
                      </a:r>
                    </a:p>
                    <a:p>
                      <a:pPr marL="171450" indent="-171450">
                        <a:buFont typeface="Arial" panose="020B0604020202020204" pitchFamily="34" charset="0"/>
                        <a:buChar char="•"/>
                      </a:pPr>
                      <a:r>
                        <a:rPr lang="en-GB" sz="900" dirty="0" smtClean="0"/>
                        <a:t>Impermeable rocks do not allow water to pass through,</a:t>
                      </a:r>
                      <a:r>
                        <a:rPr lang="en-GB" sz="900" baseline="0" dirty="0" smtClean="0"/>
                        <a:t> so there is more overland flow and the water reaches the river faster</a:t>
                      </a:r>
                    </a:p>
                    <a:p>
                      <a:pPr marL="171450" indent="-171450">
                        <a:buFont typeface="Arial" panose="020B0604020202020204" pitchFamily="34" charset="0"/>
                        <a:buChar char="•"/>
                      </a:pPr>
                      <a:r>
                        <a:rPr lang="en-GB" sz="900" baseline="0" dirty="0" smtClean="0"/>
                        <a:t>Porous rocks let water through and so slow the rate it gets to the river</a:t>
                      </a:r>
                    </a:p>
                  </a:txBody>
                  <a:tcPr/>
                </a:tc>
                <a:extLst>
                  <a:ext uri="{0D108BD9-81ED-4DB2-BD59-A6C34878D82A}">
                    <a16:rowId xmlns:a16="http://schemas.microsoft.com/office/drawing/2014/main" xmlns="" val="10003"/>
                  </a:ext>
                </a:extLst>
              </a:tr>
              <a:tr h="370840">
                <a:tc>
                  <a:txBody>
                    <a:bodyPr/>
                    <a:lstStyle/>
                    <a:p>
                      <a:pPr marL="0" indent="0">
                        <a:buFont typeface="Arial" panose="020B0604020202020204" pitchFamily="34" charset="0"/>
                        <a:buNone/>
                      </a:pPr>
                      <a:r>
                        <a:rPr lang="en-GB" sz="900" dirty="0" smtClean="0"/>
                        <a:t>Urbanisation </a:t>
                      </a:r>
                    </a:p>
                    <a:p>
                      <a:pPr marL="171450" indent="-171450">
                        <a:buFont typeface="Arial" panose="020B0604020202020204" pitchFamily="34" charset="0"/>
                        <a:buChar char="•"/>
                      </a:pPr>
                      <a:r>
                        <a:rPr lang="en-GB" sz="900" dirty="0" smtClean="0"/>
                        <a:t>The expansion of towns and cities has meant more land is covered with impermeable</a:t>
                      </a:r>
                      <a:r>
                        <a:rPr lang="en-GB" sz="900" baseline="0" dirty="0" smtClean="0"/>
                        <a:t> surfaces like concrete.</a:t>
                      </a:r>
                      <a:endParaRPr lang="en-GB" sz="900" dirty="0"/>
                    </a:p>
                  </a:txBody>
                  <a:tcPr/>
                </a:tc>
                <a:extLst>
                  <a:ext uri="{0D108BD9-81ED-4DB2-BD59-A6C34878D82A}">
                    <a16:rowId xmlns:a16="http://schemas.microsoft.com/office/drawing/2014/main" xmlns="" val="10004"/>
                  </a:ext>
                </a:extLst>
              </a:tr>
            </a:tbl>
          </a:graphicData>
        </a:graphic>
      </p:graphicFrame>
      <p:graphicFrame>
        <p:nvGraphicFramePr>
          <p:cNvPr id="5" name="Table 4"/>
          <p:cNvGraphicFramePr>
            <a:graphicFrameLocks noGrp="1"/>
          </p:cNvGraphicFramePr>
          <p:nvPr>
            <p:extLst/>
          </p:nvPr>
        </p:nvGraphicFramePr>
        <p:xfrm>
          <a:off x="4408869" y="0"/>
          <a:ext cx="2884868" cy="2286000"/>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180304">
                <a:tc>
                  <a:txBody>
                    <a:bodyPr/>
                    <a:lstStyle/>
                    <a:p>
                      <a:r>
                        <a:rPr lang="en-GB" sz="900" dirty="0" smtClean="0"/>
                        <a:t>Responses to flooding</a:t>
                      </a:r>
                      <a:endParaRPr lang="en-GB" sz="900" dirty="0"/>
                    </a:p>
                  </a:txBody>
                  <a:tcPr/>
                </a:tc>
                <a:extLst>
                  <a:ext uri="{0D108BD9-81ED-4DB2-BD59-A6C34878D82A}">
                    <a16:rowId xmlns:a16="http://schemas.microsoft.com/office/drawing/2014/main" xmlns="" val="10000"/>
                  </a:ext>
                </a:extLst>
              </a:tr>
              <a:tr h="370840">
                <a:tc>
                  <a:txBody>
                    <a:bodyPr/>
                    <a:lstStyle/>
                    <a:p>
                      <a:r>
                        <a:rPr lang="en-GB" sz="900" b="1" dirty="0" smtClean="0"/>
                        <a:t>Hard engineering</a:t>
                      </a:r>
                      <a:r>
                        <a:rPr lang="en-GB" sz="900" b="1" baseline="0" dirty="0" smtClean="0"/>
                        <a:t> </a:t>
                      </a:r>
                      <a:r>
                        <a:rPr lang="en-GB" sz="900" baseline="0" dirty="0" smtClean="0"/>
                        <a:t>involve constructing large scale, expensive defence to control process. For example building a dam or river engineering. They are often the most effective.</a:t>
                      </a:r>
                      <a:endParaRPr lang="en-GB" sz="900" dirty="0"/>
                    </a:p>
                  </a:txBody>
                  <a:tcPr/>
                </a:tc>
                <a:extLst>
                  <a:ext uri="{0D108BD9-81ED-4DB2-BD59-A6C34878D82A}">
                    <a16:rowId xmlns:a16="http://schemas.microsoft.com/office/drawing/2014/main" xmlns="" val="10001"/>
                  </a:ext>
                </a:extLst>
              </a:tr>
              <a:tr h="370840">
                <a:tc>
                  <a:txBody>
                    <a:bodyPr/>
                    <a:lstStyle/>
                    <a:p>
                      <a:r>
                        <a:rPr lang="en-GB" sz="900" b="1" dirty="0" smtClean="0"/>
                        <a:t>Soft engineering – </a:t>
                      </a:r>
                      <a:r>
                        <a:rPr lang="en-GB" sz="900" b="0" dirty="0" smtClean="0"/>
                        <a:t>involves working</a:t>
                      </a:r>
                      <a:r>
                        <a:rPr lang="en-GB" sz="900" b="0" baseline="0" dirty="0" smtClean="0"/>
                        <a:t> with the environment rather than destroying it. They are often smaller scale and cheaper. For example, afforestation. They are normally less effective</a:t>
                      </a:r>
                      <a:endParaRPr lang="en-GB" sz="900" b="0" dirty="0"/>
                    </a:p>
                  </a:txBody>
                  <a:tcPr/>
                </a:tc>
                <a:extLst>
                  <a:ext uri="{0D108BD9-81ED-4DB2-BD59-A6C34878D82A}">
                    <a16:rowId xmlns:a16="http://schemas.microsoft.com/office/drawing/2014/main" xmlns="" val="10002"/>
                  </a:ext>
                </a:extLst>
              </a:tr>
              <a:tr h="370840">
                <a:tc>
                  <a:txBody>
                    <a:bodyPr/>
                    <a:lstStyle/>
                    <a:p>
                      <a:r>
                        <a:rPr lang="en-GB" sz="900" b="1" baseline="0" dirty="0" smtClean="0"/>
                        <a:t>Land use zoning – </a:t>
                      </a:r>
                      <a:r>
                        <a:rPr lang="en-GB" sz="900" b="0" baseline="0" dirty="0" smtClean="0"/>
                        <a:t>Planning how the land is used so less valuable land closer to the river is used for things like farmland. Housing and key services are often put on higher ground. However, it is not always easy because some buildings were built years ago near to the river.</a:t>
                      </a:r>
                      <a:endParaRPr lang="en-GB" sz="900" b="1" baseline="0" dirty="0" smtClean="0"/>
                    </a:p>
                  </a:txBody>
                  <a:tcP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nvPr>
        </p:nvGraphicFramePr>
        <p:xfrm>
          <a:off x="1524001" y="3611880"/>
          <a:ext cx="2884868" cy="3256352"/>
        </p:xfrm>
        <a:graphic>
          <a:graphicData uri="http://schemas.openxmlformats.org/drawingml/2006/table">
            <a:tbl>
              <a:tblPr firstRow="1" bandRow="1">
                <a:tableStyleId>{5C22544A-7EE6-4342-B048-85BDC9FD1C3A}</a:tableStyleId>
              </a:tblPr>
              <a:tblGrid>
                <a:gridCol w="1004551">
                  <a:extLst>
                    <a:ext uri="{9D8B030D-6E8A-4147-A177-3AD203B41FA5}">
                      <a16:colId xmlns:a16="http://schemas.microsoft.com/office/drawing/2014/main" xmlns="" val="20000"/>
                    </a:ext>
                  </a:extLst>
                </a:gridCol>
                <a:gridCol w="1880317">
                  <a:extLst>
                    <a:ext uri="{9D8B030D-6E8A-4147-A177-3AD203B41FA5}">
                      <a16:colId xmlns:a16="http://schemas.microsoft.com/office/drawing/2014/main" xmlns="" val="20001"/>
                    </a:ext>
                  </a:extLst>
                </a:gridCol>
              </a:tblGrid>
              <a:tr h="180304">
                <a:tc gridSpan="2">
                  <a:txBody>
                    <a:bodyPr/>
                    <a:lstStyle/>
                    <a:p>
                      <a:r>
                        <a:rPr lang="en-GB" sz="900" dirty="0" smtClean="0"/>
                        <a:t>Hydrographs show how a river will react to a storm. It shows the total rainfall (shown as a bar graph) and the amount of river water (discharge) shown as the line graph.</a:t>
                      </a:r>
                      <a:endParaRPr lang="en-GB" sz="900" dirty="0"/>
                    </a:p>
                  </a:txBody>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r>
                        <a:rPr lang="en-GB" sz="800" dirty="0" smtClean="0"/>
                        <a:t>The lag time is the time between peak rainfall and peak discharge (the time taken for the water to reach the river). Impermeable surfaces will create a shorter lag time because the water moves to the river faster.</a:t>
                      </a:r>
                      <a:endParaRPr lang="en-GB" sz="800" dirty="0"/>
                    </a:p>
                  </a:txBody>
                  <a:tcPr/>
                </a:tc>
                <a:tc>
                  <a:txBody>
                    <a:bodyPr/>
                    <a:lstStyle/>
                    <a:p>
                      <a:endParaRPr lang="en-GB" sz="900" dirty="0"/>
                    </a:p>
                  </a:txBody>
                  <a:tcPr/>
                </a:tc>
                <a:extLst>
                  <a:ext uri="{0D108BD9-81ED-4DB2-BD59-A6C34878D82A}">
                    <a16:rowId xmlns:a16="http://schemas.microsoft.com/office/drawing/2014/main" xmlns="" val="10001"/>
                  </a:ext>
                </a:extLst>
              </a:tr>
              <a:tr h="233752">
                <a:tc gridSpan="2">
                  <a:txBody>
                    <a:bodyPr/>
                    <a:lstStyle/>
                    <a:p>
                      <a:r>
                        <a:rPr lang="en-GB" sz="800" dirty="0" smtClean="0"/>
                        <a:t>Example</a:t>
                      </a:r>
                      <a:r>
                        <a:rPr lang="en-GB" sz="800" baseline="0" dirty="0" smtClean="0"/>
                        <a:t> of a river flood – River Severn 2007</a:t>
                      </a:r>
                      <a:endParaRPr lang="en-GB" sz="800" dirty="0" smtClean="0"/>
                    </a:p>
                  </a:txBody>
                  <a:tcPr/>
                </a:tc>
                <a:tc hMerge="1">
                  <a:txBody>
                    <a:bodyPr/>
                    <a:lstStyle/>
                    <a:p>
                      <a:endParaRPr lang="en-GB"/>
                    </a:p>
                  </a:txBody>
                  <a:tcPr/>
                </a:tc>
                <a:extLst>
                  <a:ext uri="{0D108BD9-81ED-4DB2-BD59-A6C34878D82A}">
                    <a16:rowId xmlns:a16="http://schemas.microsoft.com/office/drawing/2014/main" xmlns="" val="10002"/>
                  </a:ext>
                </a:extLst>
              </a:tr>
              <a:tr h="370840">
                <a:tc gridSpan="2">
                  <a:txBody>
                    <a:bodyPr/>
                    <a:lstStyle/>
                    <a:p>
                      <a:r>
                        <a:rPr lang="en-GB" sz="800" baseline="0" dirty="0" smtClean="0"/>
                        <a:t>Causes – heavy rainfall throughout June. This meant the ground was saturated. Heavy storm on July 19</a:t>
                      </a:r>
                      <a:r>
                        <a:rPr lang="en-GB" sz="800" baseline="30000" dirty="0" smtClean="0"/>
                        <a:t>th</a:t>
                      </a:r>
                      <a:r>
                        <a:rPr lang="en-GB" sz="800" baseline="0" dirty="0" smtClean="0"/>
                        <a:t>. Recent development create impermeable surfaces</a:t>
                      </a:r>
                    </a:p>
                  </a:txBody>
                  <a:tcPr/>
                </a:tc>
                <a:tc hMerge="1">
                  <a:txBody>
                    <a:bodyPr/>
                    <a:lstStyle/>
                    <a:p>
                      <a:endParaRPr lang="en-GB"/>
                    </a:p>
                  </a:txBody>
                  <a:tcPr/>
                </a:tc>
                <a:extLst>
                  <a:ext uri="{0D108BD9-81ED-4DB2-BD59-A6C34878D82A}">
                    <a16:rowId xmlns:a16="http://schemas.microsoft.com/office/drawing/2014/main" xmlns="" val="10003"/>
                  </a:ext>
                </a:extLst>
              </a:tr>
              <a:tr h="370840">
                <a:tc gridSpan="2">
                  <a:txBody>
                    <a:bodyPr/>
                    <a:lstStyle/>
                    <a:p>
                      <a:pPr marL="0" indent="0">
                        <a:buFont typeface="Arial" panose="020B0604020202020204" pitchFamily="34" charset="0"/>
                        <a:buNone/>
                      </a:pPr>
                      <a:r>
                        <a:rPr lang="en-GB" sz="800" dirty="0" smtClean="0"/>
                        <a:t>Effects</a:t>
                      </a:r>
                      <a:r>
                        <a:rPr lang="en-GB" sz="800" baseline="0" dirty="0" smtClean="0"/>
                        <a:t> – 3 dead. M5 motorway shut. Crops ruined. Long term – schools and businesses closed for long time</a:t>
                      </a:r>
                      <a:endParaRPr lang="en-GB" sz="800" dirty="0"/>
                    </a:p>
                  </a:txBody>
                  <a:tcPr/>
                </a:tc>
                <a:tc hMerge="1">
                  <a:txBody>
                    <a:bodyPr/>
                    <a:lstStyle/>
                    <a:p>
                      <a:endParaRPr lang="en-GB"/>
                    </a:p>
                  </a:txBody>
                  <a:tcPr/>
                </a:tc>
                <a:extLst>
                  <a:ext uri="{0D108BD9-81ED-4DB2-BD59-A6C34878D82A}">
                    <a16:rowId xmlns:a16="http://schemas.microsoft.com/office/drawing/2014/main" xmlns="" val="10004"/>
                  </a:ext>
                </a:extLst>
              </a:tr>
            </a:tbl>
          </a:graphicData>
        </a:graphic>
      </p:graphicFrame>
      <p:pic>
        <p:nvPicPr>
          <p:cNvPr id="7" name="Picture 6"/>
          <p:cNvPicPr>
            <a:picLocks noChangeAspect="1"/>
          </p:cNvPicPr>
          <p:nvPr/>
        </p:nvPicPr>
        <p:blipFill>
          <a:blip r:embed="rId2"/>
          <a:stretch>
            <a:fillRect/>
          </a:stretch>
        </p:blipFill>
        <p:spPr>
          <a:xfrm>
            <a:off x="2509963" y="4412979"/>
            <a:ext cx="1898907" cy="1069807"/>
          </a:xfrm>
          <a:prstGeom prst="rect">
            <a:avLst/>
          </a:prstGeom>
        </p:spPr>
      </p:pic>
      <p:graphicFrame>
        <p:nvGraphicFramePr>
          <p:cNvPr id="8" name="Table 7"/>
          <p:cNvGraphicFramePr>
            <a:graphicFrameLocks noGrp="1"/>
          </p:cNvGraphicFramePr>
          <p:nvPr>
            <p:extLst/>
          </p:nvPr>
        </p:nvGraphicFramePr>
        <p:xfrm>
          <a:off x="4408869" y="2286000"/>
          <a:ext cx="2884868" cy="3154680"/>
        </p:xfrm>
        <a:graphic>
          <a:graphicData uri="http://schemas.openxmlformats.org/drawingml/2006/table">
            <a:tbl>
              <a:tblPr firstRow="1" bandRow="1">
                <a:tableStyleId>{5C22544A-7EE6-4342-B048-85BDC9FD1C3A}</a:tableStyleId>
              </a:tblPr>
              <a:tblGrid>
                <a:gridCol w="2884868">
                  <a:extLst>
                    <a:ext uri="{9D8B030D-6E8A-4147-A177-3AD203B41FA5}">
                      <a16:colId xmlns:a16="http://schemas.microsoft.com/office/drawing/2014/main" xmlns="" val="20000"/>
                    </a:ext>
                  </a:extLst>
                </a:gridCol>
              </a:tblGrid>
              <a:tr h="180304">
                <a:tc>
                  <a:txBody>
                    <a:bodyPr/>
                    <a:lstStyle/>
                    <a:p>
                      <a:r>
                        <a:rPr lang="en-GB" sz="1200" u="none" dirty="0" smtClean="0">
                          <a:solidFill>
                            <a:schemeClr val="tx1"/>
                          </a:solidFill>
                        </a:rPr>
                        <a:t>Coasts</a:t>
                      </a:r>
                      <a:endParaRPr lang="en-GB" sz="900" u="none" dirty="0">
                        <a:solidFill>
                          <a:schemeClr val="tx1"/>
                        </a:solidFill>
                      </a:endParaRPr>
                    </a:p>
                  </a:txBody>
                  <a:tcPr/>
                </a:tc>
                <a:extLst>
                  <a:ext uri="{0D108BD9-81ED-4DB2-BD59-A6C34878D82A}">
                    <a16:rowId xmlns:a16="http://schemas.microsoft.com/office/drawing/2014/main" xmlns="" val="10000"/>
                  </a:ext>
                </a:extLst>
              </a:tr>
              <a:tr h="370840">
                <a:tc>
                  <a:txBody>
                    <a:bodyPr/>
                    <a:lstStyle/>
                    <a:p>
                      <a:r>
                        <a:rPr lang="en-GB" sz="900" dirty="0" smtClean="0"/>
                        <a:t>Erosional</a:t>
                      </a:r>
                      <a:r>
                        <a:rPr lang="en-GB" sz="900" baseline="0" dirty="0" smtClean="0"/>
                        <a:t> processes that affect the cliffs are;</a:t>
                      </a:r>
                    </a:p>
                    <a:p>
                      <a:pPr marL="171450" indent="-171450">
                        <a:buFont typeface="Arial" panose="020B0604020202020204" pitchFamily="34" charset="0"/>
                        <a:buChar char="•"/>
                      </a:pPr>
                      <a:r>
                        <a:rPr lang="en-GB" sz="900" baseline="0" dirty="0" smtClean="0"/>
                        <a:t>Hydraulic action the force of the water crashing into rocks</a:t>
                      </a:r>
                    </a:p>
                    <a:p>
                      <a:pPr marL="171450" indent="-171450">
                        <a:buFont typeface="Arial" panose="020B0604020202020204" pitchFamily="34" charset="0"/>
                        <a:buChar char="•"/>
                      </a:pPr>
                      <a:r>
                        <a:rPr lang="en-GB" sz="900" baseline="0" dirty="0" smtClean="0"/>
                        <a:t>Abrasion – the waves hurl sand and pebbles against the cliff, which wears the land away</a:t>
                      </a:r>
                    </a:p>
                    <a:p>
                      <a:pPr marL="171450" indent="-171450">
                        <a:buFont typeface="Arial" panose="020B0604020202020204" pitchFamily="34" charset="0"/>
                        <a:buChar char="•"/>
                      </a:pPr>
                      <a:r>
                        <a:rPr lang="en-GB" sz="900" baseline="0" dirty="0" smtClean="0"/>
                        <a:t>Solution – salt water dissolves the rock</a:t>
                      </a:r>
                      <a:endParaRPr lang="en-GB" sz="900" dirty="0"/>
                    </a:p>
                  </a:txBody>
                  <a:tcPr/>
                </a:tc>
                <a:extLst>
                  <a:ext uri="{0D108BD9-81ED-4DB2-BD59-A6C34878D82A}">
                    <a16:rowId xmlns:a16="http://schemas.microsoft.com/office/drawing/2014/main" xmlns="" val="10001"/>
                  </a:ext>
                </a:extLst>
              </a:tr>
              <a:tr h="370840">
                <a:tc>
                  <a:txBody>
                    <a:bodyPr/>
                    <a:lstStyle/>
                    <a:p>
                      <a:r>
                        <a:rPr lang="en-GB" sz="900" b="0" dirty="0" smtClean="0"/>
                        <a:t>Erosional processes that affect the beach;</a:t>
                      </a:r>
                    </a:p>
                    <a:p>
                      <a:r>
                        <a:rPr lang="en-GB" sz="900" b="0" dirty="0" smtClean="0"/>
                        <a:t>Abrasion</a:t>
                      </a:r>
                      <a:r>
                        <a:rPr lang="en-GB" sz="900" b="0" baseline="0" dirty="0" smtClean="0"/>
                        <a:t> – see above</a:t>
                      </a:r>
                    </a:p>
                    <a:p>
                      <a:r>
                        <a:rPr lang="en-GB" sz="900" b="0" baseline="0" dirty="0" smtClean="0"/>
                        <a:t>Attrition – pebbles are rolled back and forth. They collide with each other and make each other smaller</a:t>
                      </a:r>
                      <a:endParaRPr lang="en-GB" sz="900" b="0" dirty="0"/>
                    </a:p>
                  </a:txBody>
                  <a:tcPr/>
                </a:tc>
                <a:extLst>
                  <a:ext uri="{0D108BD9-81ED-4DB2-BD59-A6C34878D82A}">
                    <a16:rowId xmlns:a16="http://schemas.microsoft.com/office/drawing/2014/main" xmlns="" val="10002"/>
                  </a:ext>
                </a:extLst>
              </a:tr>
              <a:tr h="370840">
                <a:tc>
                  <a:txBody>
                    <a:bodyPr/>
                    <a:lstStyle/>
                    <a:p>
                      <a:r>
                        <a:rPr lang="en-GB" sz="900" b="0" baseline="0" dirty="0" smtClean="0"/>
                        <a:t>Coastal Transportation – longshore drift</a:t>
                      </a:r>
                    </a:p>
                    <a:p>
                      <a:endParaRPr lang="en-GB" sz="900" b="0" baseline="0" dirty="0" smtClean="0"/>
                    </a:p>
                    <a:p>
                      <a:endParaRPr lang="en-GB" sz="900" b="0" baseline="0" dirty="0" smtClean="0"/>
                    </a:p>
                    <a:p>
                      <a:endParaRPr lang="en-GB" sz="900" b="0" baseline="0" dirty="0" smtClean="0"/>
                    </a:p>
                    <a:p>
                      <a:endParaRPr lang="en-GB" sz="900" b="0" baseline="0" dirty="0" smtClean="0"/>
                    </a:p>
                    <a:p>
                      <a:endParaRPr lang="en-GB" sz="900" b="0" baseline="0" dirty="0" smtClean="0"/>
                    </a:p>
                    <a:p>
                      <a:endParaRPr lang="en-GB" sz="900" b="0" baseline="0" dirty="0" smtClean="0"/>
                    </a:p>
                    <a:p>
                      <a:endParaRPr lang="en-GB" sz="900" b="0" baseline="0" dirty="0" smtClean="0"/>
                    </a:p>
                    <a:p>
                      <a:endParaRPr lang="en-GB" sz="900" b="0" baseline="0" dirty="0" smtClean="0"/>
                    </a:p>
                  </a:txBody>
                  <a:tcPr/>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nvPr>
        </p:nvGraphicFramePr>
        <p:xfrm>
          <a:off x="4408869" y="5368019"/>
          <a:ext cx="2884868" cy="1457387"/>
        </p:xfrm>
        <a:graphic>
          <a:graphicData uri="http://schemas.openxmlformats.org/drawingml/2006/table">
            <a:tbl>
              <a:tblPr firstRow="1" bandRow="1">
                <a:tableStyleId>{5C22544A-7EE6-4342-B048-85BDC9FD1C3A}</a:tableStyleId>
              </a:tblPr>
              <a:tblGrid>
                <a:gridCol w="1442434">
                  <a:extLst>
                    <a:ext uri="{9D8B030D-6E8A-4147-A177-3AD203B41FA5}">
                      <a16:colId xmlns:a16="http://schemas.microsoft.com/office/drawing/2014/main" xmlns="" val="20000"/>
                    </a:ext>
                  </a:extLst>
                </a:gridCol>
                <a:gridCol w="1442434">
                  <a:extLst>
                    <a:ext uri="{9D8B030D-6E8A-4147-A177-3AD203B41FA5}">
                      <a16:colId xmlns:a16="http://schemas.microsoft.com/office/drawing/2014/main" xmlns="" val="20001"/>
                    </a:ext>
                  </a:extLst>
                </a:gridCol>
              </a:tblGrid>
              <a:tr h="211860">
                <a:tc gridSpan="2">
                  <a:txBody>
                    <a:bodyPr/>
                    <a:lstStyle/>
                    <a:p>
                      <a:r>
                        <a:rPr lang="en-GB" sz="900" dirty="0" smtClean="0"/>
                        <a:t>Coastal</a:t>
                      </a:r>
                      <a:r>
                        <a:rPr lang="en-GB" sz="900" baseline="0" dirty="0" smtClean="0"/>
                        <a:t> Landforms</a:t>
                      </a:r>
                      <a:endParaRPr lang="en-GB" sz="900" dirty="0"/>
                    </a:p>
                  </a:txBody>
                  <a:tcPr/>
                </a:tc>
                <a:tc hMerge="1">
                  <a:txBody>
                    <a:bodyPr/>
                    <a:lstStyle/>
                    <a:p>
                      <a:endParaRPr lang="en-GB"/>
                    </a:p>
                  </a:txBody>
                  <a:tcPr/>
                </a:tc>
                <a:extLst>
                  <a:ext uri="{0D108BD9-81ED-4DB2-BD59-A6C34878D82A}">
                    <a16:rowId xmlns:a16="http://schemas.microsoft.com/office/drawing/2014/main" xmlns="" val="10000"/>
                  </a:ext>
                </a:extLst>
              </a:tr>
              <a:tr h="1228787">
                <a:tc>
                  <a:txBody>
                    <a:bodyPr/>
                    <a:lstStyle/>
                    <a:p>
                      <a:r>
                        <a:rPr lang="en-GB" sz="800" u="none" dirty="0" smtClean="0"/>
                        <a:t>Headland and Bays</a:t>
                      </a:r>
                    </a:p>
                    <a:p>
                      <a:r>
                        <a:rPr lang="en-GB" sz="800" u="none" dirty="0" smtClean="0"/>
                        <a:t>Headland is</a:t>
                      </a:r>
                      <a:r>
                        <a:rPr lang="en-GB" sz="800" u="none" baseline="0" dirty="0" smtClean="0"/>
                        <a:t> an area of land the sticks out into the sea. It is made of harder rock which is more resistant to erosion.</a:t>
                      </a:r>
                    </a:p>
                    <a:p>
                      <a:r>
                        <a:rPr lang="en-GB" sz="800" u="none" baseline="0" dirty="0" smtClean="0"/>
                        <a:t>A bay, made of less resistant rock is formed between headlands.</a:t>
                      </a:r>
                    </a:p>
                    <a:p>
                      <a:endParaRPr lang="en-GB" sz="900" u="none" baseline="0" dirty="0" smtClean="0"/>
                    </a:p>
                  </a:txBody>
                  <a:tcPr/>
                </a:tc>
                <a:tc>
                  <a:txBody>
                    <a:bodyPr/>
                    <a:lstStyle/>
                    <a:p>
                      <a:endParaRPr lang="en-GB" sz="900" u="none" dirty="0"/>
                    </a:p>
                  </a:txBody>
                  <a:tcPr/>
                </a:tc>
                <a:extLst>
                  <a:ext uri="{0D108BD9-81ED-4DB2-BD59-A6C34878D82A}">
                    <a16:rowId xmlns:a16="http://schemas.microsoft.com/office/drawing/2014/main" xmlns="" val="10001"/>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123" y="4336885"/>
            <a:ext cx="2124360" cy="98085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224" y="5611683"/>
            <a:ext cx="1392876" cy="1145753"/>
          </a:xfrm>
          <a:prstGeom prst="rect">
            <a:avLst/>
          </a:prstGeom>
        </p:spPr>
      </p:pic>
      <p:graphicFrame>
        <p:nvGraphicFramePr>
          <p:cNvPr id="13" name="Table 12"/>
          <p:cNvGraphicFramePr>
            <a:graphicFrameLocks noGrp="1"/>
          </p:cNvGraphicFramePr>
          <p:nvPr>
            <p:extLst/>
          </p:nvPr>
        </p:nvGraphicFramePr>
        <p:xfrm>
          <a:off x="7293736" y="1"/>
          <a:ext cx="3374264" cy="5082003"/>
        </p:xfrm>
        <a:graphic>
          <a:graphicData uri="http://schemas.openxmlformats.org/drawingml/2006/table">
            <a:tbl>
              <a:tblPr firstRow="1" bandRow="1">
                <a:tableStyleId>{5C22544A-7EE6-4342-B048-85BDC9FD1C3A}</a:tableStyleId>
              </a:tblPr>
              <a:tblGrid>
                <a:gridCol w="2266681">
                  <a:extLst>
                    <a:ext uri="{9D8B030D-6E8A-4147-A177-3AD203B41FA5}">
                      <a16:colId xmlns:a16="http://schemas.microsoft.com/office/drawing/2014/main" xmlns="" val="20000"/>
                    </a:ext>
                  </a:extLst>
                </a:gridCol>
                <a:gridCol w="1107583">
                  <a:extLst>
                    <a:ext uri="{9D8B030D-6E8A-4147-A177-3AD203B41FA5}">
                      <a16:colId xmlns:a16="http://schemas.microsoft.com/office/drawing/2014/main" xmlns="" val="20001"/>
                    </a:ext>
                  </a:extLst>
                </a:gridCol>
              </a:tblGrid>
              <a:tr h="180304">
                <a:tc gridSpan="2">
                  <a:txBody>
                    <a:bodyPr/>
                    <a:lstStyle/>
                    <a:p>
                      <a:r>
                        <a:rPr lang="en-GB" sz="900" dirty="0" smtClean="0"/>
                        <a:t>Why do rivers flood?</a:t>
                      </a:r>
                      <a:endParaRPr lang="en-GB" sz="900" dirty="0"/>
                    </a:p>
                  </a:txBody>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r>
                        <a:rPr lang="en-GB" sz="900" dirty="0" smtClean="0"/>
                        <a:t>Wave cut platforms</a:t>
                      </a:r>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a:p>
                  </a:txBody>
                  <a:tcPr/>
                </a:tc>
                <a:tc>
                  <a:txBody>
                    <a:bodyPr/>
                    <a:lstStyle/>
                    <a:p>
                      <a:r>
                        <a:rPr lang="en-GB" sz="900" dirty="0" smtClean="0"/>
                        <a:t>Hydraulic action and abrasion erode the cliff creating</a:t>
                      </a:r>
                      <a:r>
                        <a:rPr lang="en-GB" sz="900" baseline="0" dirty="0" smtClean="0"/>
                        <a:t> a wave cut notch (4)</a:t>
                      </a:r>
                    </a:p>
                    <a:p>
                      <a:r>
                        <a:rPr lang="en-GB" sz="900" baseline="0" dirty="0" smtClean="0"/>
                        <a:t>The material above is left unsupported and eventually collapses (3) and retreats (1)</a:t>
                      </a:r>
                    </a:p>
                    <a:p>
                      <a:r>
                        <a:rPr lang="en-GB" sz="900" baseline="0" dirty="0" smtClean="0"/>
                        <a:t>A flat platform is left behind.</a:t>
                      </a:r>
                    </a:p>
                  </a:txBody>
                  <a:tcPr/>
                </a:tc>
                <a:extLst>
                  <a:ext uri="{0D108BD9-81ED-4DB2-BD59-A6C34878D82A}">
                    <a16:rowId xmlns:a16="http://schemas.microsoft.com/office/drawing/2014/main" xmlns="" val="10001"/>
                  </a:ext>
                </a:extLst>
              </a:tr>
              <a:tr h="1790163">
                <a:tc gridSpan="2">
                  <a:txBody>
                    <a:bodyPr/>
                    <a:lstStyle/>
                    <a:p>
                      <a:r>
                        <a:rPr lang="en-GB" sz="900" dirty="0" smtClean="0"/>
                        <a:t>Arches</a:t>
                      </a:r>
                      <a:r>
                        <a:rPr lang="en-GB" sz="900" baseline="0" dirty="0" smtClean="0"/>
                        <a:t> and Stacks</a:t>
                      </a:r>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txBody>
                  <a:tcPr/>
                </a:tc>
                <a:tc hMerge="1">
                  <a:txBody>
                    <a:bodyPr/>
                    <a:lstStyle/>
                    <a:p>
                      <a:endParaRPr lang="en-GB"/>
                    </a:p>
                  </a:txBody>
                  <a:tcPr/>
                </a:tc>
                <a:extLst>
                  <a:ext uri="{0D108BD9-81ED-4DB2-BD59-A6C34878D82A}">
                    <a16:rowId xmlns:a16="http://schemas.microsoft.com/office/drawing/2014/main" xmlns="" val="10002"/>
                  </a:ext>
                </a:extLst>
              </a:tr>
              <a:tr h="370840">
                <a:tc gridSpan="2">
                  <a:txBody>
                    <a:bodyPr/>
                    <a:lstStyle/>
                    <a:p>
                      <a:r>
                        <a:rPr lang="en-GB" sz="900" dirty="0" smtClean="0"/>
                        <a:t>Spits</a:t>
                      </a:r>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a:p>
                  </a:txBody>
                  <a:tcPr/>
                </a:tc>
                <a:tc hMerge="1">
                  <a:txBody>
                    <a:bodyPr/>
                    <a:lstStyle/>
                    <a:p>
                      <a:endParaRPr lang="en-GB"/>
                    </a:p>
                  </a:txBody>
                  <a:tcPr/>
                </a:tc>
                <a:extLst>
                  <a:ext uri="{0D108BD9-81ED-4DB2-BD59-A6C34878D82A}">
                    <a16:rowId xmlns:a16="http://schemas.microsoft.com/office/drawing/2014/main" xmlns="" val="10003"/>
                  </a:ext>
                </a:extLst>
              </a:tr>
            </a:tbl>
          </a:graphicData>
        </a:graphic>
      </p:graphicFrame>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255" y="429534"/>
            <a:ext cx="2125011" cy="123375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2147" y="2016114"/>
            <a:ext cx="2717442" cy="162088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694" y="3653642"/>
            <a:ext cx="2076262" cy="979033"/>
          </a:xfrm>
          <a:prstGeom prst="rect">
            <a:avLst/>
          </a:prstGeom>
        </p:spPr>
      </p:pic>
      <p:graphicFrame>
        <p:nvGraphicFramePr>
          <p:cNvPr id="17" name="Table 16"/>
          <p:cNvGraphicFramePr>
            <a:graphicFrameLocks noGrp="1"/>
          </p:cNvGraphicFramePr>
          <p:nvPr>
            <p:extLst/>
          </p:nvPr>
        </p:nvGraphicFramePr>
        <p:xfrm>
          <a:off x="7266022" y="4658432"/>
          <a:ext cx="3401979" cy="2209800"/>
        </p:xfrm>
        <a:graphic>
          <a:graphicData uri="http://schemas.openxmlformats.org/drawingml/2006/table">
            <a:tbl>
              <a:tblPr firstRow="1" bandRow="1">
                <a:tableStyleId>{5C22544A-7EE6-4342-B048-85BDC9FD1C3A}</a:tableStyleId>
              </a:tblPr>
              <a:tblGrid>
                <a:gridCol w="3401979">
                  <a:extLst>
                    <a:ext uri="{9D8B030D-6E8A-4147-A177-3AD203B41FA5}">
                      <a16:colId xmlns:a16="http://schemas.microsoft.com/office/drawing/2014/main" xmlns="" val="20000"/>
                    </a:ext>
                  </a:extLst>
                </a:gridCol>
              </a:tblGrid>
              <a:tr h="132851">
                <a:tc>
                  <a:txBody>
                    <a:bodyPr/>
                    <a:lstStyle/>
                    <a:p>
                      <a:r>
                        <a:rPr lang="en-GB" sz="900" dirty="0" smtClean="0"/>
                        <a:t>Factors that affect the rate of erosion</a:t>
                      </a:r>
                      <a:endParaRPr lang="en-GB" sz="900" dirty="0"/>
                    </a:p>
                  </a:txBody>
                  <a:tcPr/>
                </a:tc>
                <a:extLst>
                  <a:ext uri="{0D108BD9-81ED-4DB2-BD59-A6C34878D82A}">
                    <a16:rowId xmlns:a16="http://schemas.microsoft.com/office/drawing/2014/main" xmlns="" val="10000"/>
                  </a:ext>
                </a:extLst>
              </a:tr>
              <a:tr h="370840">
                <a:tc>
                  <a:txBody>
                    <a:bodyPr/>
                    <a:lstStyle/>
                    <a:p>
                      <a:r>
                        <a:rPr lang="en-GB" sz="800" dirty="0" smtClean="0"/>
                        <a:t>Geology – the type of rock and the way it was created affect the rate of erosion e.g.</a:t>
                      </a:r>
                    </a:p>
                    <a:p>
                      <a:r>
                        <a:rPr lang="en-GB" sz="800" dirty="0" smtClean="0"/>
                        <a:t>Concordant coastlines</a:t>
                      </a:r>
                      <a:r>
                        <a:rPr lang="en-GB" sz="800" baseline="0" dirty="0" smtClean="0"/>
                        <a:t> are when the rocks are created parallel to the sea so erosion along the coast is even.</a:t>
                      </a:r>
                    </a:p>
                    <a:p>
                      <a:r>
                        <a:rPr lang="en-GB" sz="800" baseline="0" dirty="0" smtClean="0"/>
                        <a:t>Discordant coasts are when the material is formed at right angles to the sea so erosion varies along the coast.</a:t>
                      </a:r>
                      <a:endParaRPr lang="en-GB" sz="800" dirty="0"/>
                    </a:p>
                  </a:txBody>
                  <a:tcPr/>
                </a:tc>
                <a:extLst>
                  <a:ext uri="{0D108BD9-81ED-4DB2-BD59-A6C34878D82A}">
                    <a16:rowId xmlns:a16="http://schemas.microsoft.com/office/drawing/2014/main" xmlns="" val="10001"/>
                  </a:ext>
                </a:extLst>
              </a:tr>
              <a:tr h="370840">
                <a:tc>
                  <a:txBody>
                    <a:bodyPr/>
                    <a:lstStyle/>
                    <a:p>
                      <a:r>
                        <a:rPr lang="en-GB" sz="800" b="0" dirty="0" smtClean="0"/>
                        <a:t>Climate – this affects both coastal and river erosion.</a:t>
                      </a:r>
                    </a:p>
                    <a:p>
                      <a:pPr marL="0" indent="0">
                        <a:buFont typeface="Arial" panose="020B0604020202020204" pitchFamily="34" charset="0"/>
                        <a:buChar char="•"/>
                      </a:pPr>
                      <a:r>
                        <a:rPr lang="en-GB" sz="800" b="0" dirty="0" smtClean="0"/>
                        <a:t>Coasts – the prevailing wind affects the angle the waves hit the sea, and so affects the landforms created.</a:t>
                      </a:r>
                    </a:p>
                    <a:p>
                      <a:pPr marL="0" indent="0">
                        <a:buFont typeface="Arial" panose="020B0604020202020204" pitchFamily="34" charset="0"/>
                        <a:buChar char="•"/>
                      </a:pPr>
                      <a:r>
                        <a:rPr lang="en-GB" sz="800" b="0" dirty="0" smtClean="0"/>
                        <a:t>Rivers- the more</a:t>
                      </a:r>
                      <a:r>
                        <a:rPr lang="en-GB" sz="800" b="0" baseline="0" dirty="0" smtClean="0"/>
                        <a:t> rainfall the more water in a river and so the more erosion there will be.</a:t>
                      </a:r>
                      <a:endParaRPr lang="en-GB" sz="800" b="0" dirty="0"/>
                    </a:p>
                  </a:txBody>
                  <a:tcPr/>
                </a:tc>
                <a:extLst>
                  <a:ext uri="{0D108BD9-81ED-4DB2-BD59-A6C34878D82A}">
                    <a16:rowId xmlns:a16="http://schemas.microsoft.com/office/drawing/2014/main" xmlns="" val="10002"/>
                  </a:ext>
                </a:extLst>
              </a:tr>
              <a:tr h="370840">
                <a:tc>
                  <a:txBody>
                    <a:bodyPr/>
                    <a:lstStyle/>
                    <a:p>
                      <a:r>
                        <a:rPr lang="en-GB" sz="800" b="0" baseline="0" dirty="0" smtClean="0"/>
                        <a:t>Human activity</a:t>
                      </a:r>
                    </a:p>
                    <a:p>
                      <a:pPr marL="0" indent="0">
                        <a:buFont typeface="Arial" panose="020B0604020202020204" pitchFamily="34" charset="0"/>
                        <a:buChar char="•"/>
                      </a:pPr>
                      <a:r>
                        <a:rPr lang="en-GB" sz="800" b="0" baseline="0" dirty="0" smtClean="0"/>
                        <a:t>Deliberate activities like management techniques reduce erosion e.g. gabions (cages filled with rocks) are used to absorb the power of the water.</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93129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1265</Words>
  <Application>Microsoft Office PowerPoint</Application>
  <PresentationFormat>Widescreen</PresentationFormat>
  <Paragraphs>175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Houghton</dc:creator>
  <cp:lastModifiedBy>Alex Houghton</cp:lastModifiedBy>
  <cp:revision>2</cp:revision>
  <dcterms:created xsi:type="dcterms:W3CDTF">2019-03-12T10:57:07Z</dcterms:created>
  <dcterms:modified xsi:type="dcterms:W3CDTF">2019-03-12T11:00:41Z</dcterms:modified>
</cp:coreProperties>
</file>