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7B2CACF-9F81-4BD3-9D00-DFA4BAD286C6}"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A00438-60CE-4290-9A6C-8F1CE146DE84}" type="slidenum">
              <a:rPr lang="en-GB" smtClean="0"/>
              <a:t>‹#›</a:t>
            </a:fld>
            <a:endParaRPr lang="en-GB"/>
          </a:p>
        </p:txBody>
      </p:sp>
    </p:spTree>
    <p:extLst>
      <p:ext uri="{BB962C8B-B14F-4D97-AF65-F5344CB8AC3E}">
        <p14:creationId xmlns:p14="http://schemas.microsoft.com/office/powerpoint/2010/main" val="2004873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B2CACF-9F81-4BD3-9D00-DFA4BAD286C6}"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A00438-60CE-4290-9A6C-8F1CE146DE84}" type="slidenum">
              <a:rPr lang="en-GB" smtClean="0"/>
              <a:t>‹#›</a:t>
            </a:fld>
            <a:endParaRPr lang="en-GB"/>
          </a:p>
        </p:txBody>
      </p:sp>
    </p:spTree>
    <p:extLst>
      <p:ext uri="{BB962C8B-B14F-4D97-AF65-F5344CB8AC3E}">
        <p14:creationId xmlns:p14="http://schemas.microsoft.com/office/powerpoint/2010/main" val="2959786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B2CACF-9F81-4BD3-9D00-DFA4BAD286C6}"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A00438-60CE-4290-9A6C-8F1CE146DE84}" type="slidenum">
              <a:rPr lang="en-GB" smtClean="0"/>
              <a:t>‹#›</a:t>
            </a:fld>
            <a:endParaRPr lang="en-GB"/>
          </a:p>
        </p:txBody>
      </p:sp>
    </p:spTree>
    <p:extLst>
      <p:ext uri="{BB962C8B-B14F-4D97-AF65-F5344CB8AC3E}">
        <p14:creationId xmlns:p14="http://schemas.microsoft.com/office/powerpoint/2010/main" val="653131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B2CACF-9F81-4BD3-9D00-DFA4BAD286C6}"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A00438-60CE-4290-9A6C-8F1CE146DE84}" type="slidenum">
              <a:rPr lang="en-GB" smtClean="0"/>
              <a:t>‹#›</a:t>
            </a:fld>
            <a:endParaRPr lang="en-GB"/>
          </a:p>
        </p:txBody>
      </p:sp>
    </p:spTree>
    <p:extLst>
      <p:ext uri="{BB962C8B-B14F-4D97-AF65-F5344CB8AC3E}">
        <p14:creationId xmlns:p14="http://schemas.microsoft.com/office/powerpoint/2010/main" val="1561555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B2CACF-9F81-4BD3-9D00-DFA4BAD286C6}"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A00438-60CE-4290-9A6C-8F1CE146DE84}" type="slidenum">
              <a:rPr lang="en-GB" smtClean="0"/>
              <a:t>‹#›</a:t>
            </a:fld>
            <a:endParaRPr lang="en-GB"/>
          </a:p>
        </p:txBody>
      </p:sp>
    </p:spTree>
    <p:extLst>
      <p:ext uri="{BB962C8B-B14F-4D97-AF65-F5344CB8AC3E}">
        <p14:creationId xmlns:p14="http://schemas.microsoft.com/office/powerpoint/2010/main" val="2121859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B2CACF-9F81-4BD3-9D00-DFA4BAD286C6}" type="datetimeFigureOut">
              <a:rPr lang="en-GB" smtClean="0"/>
              <a:t>12/03/2019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A00438-60CE-4290-9A6C-8F1CE146DE84}" type="slidenum">
              <a:rPr lang="en-GB" smtClean="0"/>
              <a:t>‹#›</a:t>
            </a:fld>
            <a:endParaRPr lang="en-GB"/>
          </a:p>
        </p:txBody>
      </p:sp>
    </p:spTree>
    <p:extLst>
      <p:ext uri="{BB962C8B-B14F-4D97-AF65-F5344CB8AC3E}">
        <p14:creationId xmlns:p14="http://schemas.microsoft.com/office/powerpoint/2010/main" val="215247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B2CACF-9F81-4BD3-9D00-DFA4BAD286C6}" type="datetimeFigureOut">
              <a:rPr lang="en-GB" smtClean="0"/>
              <a:t>12/03/2019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A00438-60CE-4290-9A6C-8F1CE146DE84}" type="slidenum">
              <a:rPr lang="en-GB" smtClean="0"/>
              <a:t>‹#›</a:t>
            </a:fld>
            <a:endParaRPr lang="en-GB"/>
          </a:p>
        </p:txBody>
      </p:sp>
    </p:spTree>
    <p:extLst>
      <p:ext uri="{BB962C8B-B14F-4D97-AF65-F5344CB8AC3E}">
        <p14:creationId xmlns:p14="http://schemas.microsoft.com/office/powerpoint/2010/main" val="3959757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B2CACF-9F81-4BD3-9D00-DFA4BAD286C6}" type="datetimeFigureOut">
              <a:rPr lang="en-GB" smtClean="0"/>
              <a:t>12/03/2019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A00438-60CE-4290-9A6C-8F1CE146DE84}" type="slidenum">
              <a:rPr lang="en-GB" smtClean="0"/>
              <a:t>‹#›</a:t>
            </a:fld>
            <a:endParaRPr lang="en-GB"/>
          </a:p>
        </p:txBody>
      </p:sp>
    </p:spTree>
    <p:extLst>
      <p:ext uri="{BB962C8B-B14F-4D97-AF65-F5344CB8AC3E}">
        <p14:creationId xmlns:p14="http://schemas.microsoft.com/office/powerpoint/2010/main" val="1174058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B2CACF-9F81-4BD3-9D00-DFA4BAD286C6}" type="datetimeFigureOut">
              <a:rPr lang="en-GB" smtClean="0"/>
              <a:t>12/03/2019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A00438-60CE-4290-9A6C-8F1CE146DE84}" type="slidenum">
              <a:rPr lang="en-GB" smtClean="0"/>
              <a:t>‹#›</a:t>
            </a:fld>
            <a:endParaRPr lang="en-GB"/>
          </a:p>
        </p:txBody>
      </p:sp>
    </p:spTree>
    <p:extLst>
      <p:ext uri="{BB962C8B-B14F-4D97-AF65-F5344CB8AC3E}">
        <p14:creationId xmlns:p14="http://schemas.microsoft.com/office/powerpoint/2010/main" val="1993410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B2CACF-9F81-4BD3-9D00-DFA4BAD286C6}" type="datetimeFigureOut">
              <a:rPr lang="en-GB" smtClean="0"/>
              <a:t>12/03/2019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A00438-60CE-4290-9A6C-8F1CE146DE84}" type="slidenum">
              <a:rPr lang="en-GB" smtClean="0"/>
              <a:t>‹#›</a:t>
            </a:fld>
            <a:endParaRPr lang="en-GB"/>
          </a:p>
        </p:txBody>
      </p:sp>
    </p:spTree>
    <p:extLst>
      <p:ext uri="{BB962C8B-B14F-4D97-AF65-F5344CB8AC3E}">
        <p14:creationId xmlns:p14="http://schemas.microsoft.com/office/powerpoint/2010/main" val="150219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B2CACF-9F81-4BD3-9D00-DFA4BAD286C6}" type="datetimeFigureOut">
              <a:rPr lang="en-GB" smtClean="0"/>
              <a:t>12/03/2019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A00438-60CE-4290-9A6C-8F1CE146DE84}" type="slidenum">
              <a:rPr lang="en-GB" smtClean="0"/>
              <a:t>‹#›</a:t>
            </a:fld>
            <a:endParaRPr lang="en-GB"/>
          </a:p>
        </p:txBody>
      </p:sp>
    </p:spTree>
    <p:extLst>
      <p:ext uri="{BB962C8B-B14F-4D97-AF65-F5344CB8AC3E}">
        <p14:creationId xmlns:p14="http://schemas.microsoft.com/office/powerpoint/2010/main" val="2147280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B2CACF-9F81-4BD3-9D00-DFA4BAD286C6}" type="datetimeFigureOut">
              <a:rPr lang="en-GB" smtClean="0"/>
              <a:t>12/03/2019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00438-60CE-4290-9A6C-8F1CE146DE84}" type="slidenum">
              <a:rPr lang="en-GB" smtClean="0"/>
              <a:t>‹#›</a:t>
            </a:fld>
            <a:endParaRPr lang="en-GB"/>
          </a:p>
        </p:txBody>
      </p:sp>
    </p:spTree>
    <p:extLst>
      <p:ext uri="{BB962C8B-B14F-4D97-AF65-F5344CB8AC3E}">
        <p14:creationId xmlns:p14="http://schemas.microsoft.com/office/powerpoint/2010/main" val="1816884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8" Type="http://schemas.openxmlformats.org/officeDocument/2006/relationships/image" Target="../media/image19.jpeg"/><Relationship Id="rId13" Type="http://schemas.openxmlformats.org/officeDocument/2006/relationships/image" Target="../media/image24.jpg"/><Relationship Id="rId3" Type="http://schemas.openxmlformats.org/officeDocument/2006/relationships/image" Target="../media/image14.jpeg"/><Relationship Id="rId7" Type="http://schemas.openxmlformats.org/officeDocument/2006/relationships/image" Target="../media/image18.jpeg"/><Relationship Id="rId12" Type="http://schemas.openxmlformats.org/officeDocument/2006/relationships/image" Target="../media/image23.pn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22.jpeg"/><Relationship Id="rId5" Type="http://schemas.openxmlformats.org/officeDocument/2006/relationships/image" Target="../media/image16.jpeg"/><Relationship Id="rId10" Type="http://schemas.openxmlformats.org/officeDocument/2006/relationships/image" Target="../media/image21.jpeg"/><Relationship Id="rId4" Type="http://schemas.openxmlformats.org/officeDocument/2006/relationships/image" Target="../media/image15.jpeg"/><Relationship Id="rId9"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532883" y="13905"/>
          <a:ext cx="1418897" cy="4634474"/>
        </p:xfrm>
        <a:graphic>
          <a:graphicData uri="http://schemas.openxmlformats.org/drawingml/2006/table">
            <a:tbl>
              <a:tblPr firstRow="1" bandRow="1">
                <a:tableStyleId>{10A1B5D5-9B99-4C35-A422-299274C87663}</a:tableStyleId>
              </a:tblPr>
              <a:tblGrid>
                <a:gridCol w="1418897">
                  <a:extLst>
                    <a:ext uri="{9D8B030D-6E8A-4147-A177-3AD203B41FA5}">
                      <a16:colId xmlns:a16="http://schemas.microsoft.com/office/drawing/2014/main" xmlns="" val="20000"/>
                    </a:ext>
                  </a:extLst>
                </a:gridCol>
              </a:tblGrid>
              <a:tr h="319948">
                <a:tc>
                  <a:txBody>
                    <a:bodyPr/>
                    <a:lstStyle/>
                    <a:p>
                      <a:r>
                        <a:rPr lang="en-GB" sz="800" b="0" dirty="0" smtClean="0">
                          <a:solidFill>
                            <a:schemeClr val="tx1"/>
                          </a:solidFill>
                          <a:latin typeface="+mn-lt"/>
                        </a:rPr>
                        <a:t>How are urban and rural areas linked?</a:t>
                      </a:r>
                      <a:endParaRPr lang="en-GB" sz="800" b="0" dirty="0">
                        <a:solidFill>
                          <a:schemeClr val="tx1"/>
                        </a:solidFill>
                        <a:latin typeface="+mn-lt"/>
                      </a:endParaRPr>
                    </a:p>
                  </a:txBody>
                  <a:tcPr marL="68580" marR="68580" marT="34290" marB="34290"/>
                </a:tc>
                <a:extLst>
                  <a:ext uri="{0D108BD9-81ED-4DB2-BD59-A6C34878D82A}">
                    <a16:rowId xmlns:a16="http://schemas.microsoft.com/office/drawing/2014/main" xmlns="" val="10000"/>
                  </a:ext>
                </a:extLst>
              </a:tr>
              <a:tr h="569663">
                <a:tc>
                  <a:txBody>
                    <a:bodyPr/>
                    <a:lstStyle/>
                    <a:p>
                      <a:r>
                        <a:rPr lang="en-GB" sz="800" dirty="0" smtClean="0">
                          <a:latin typeface="+mn-lt"/>
                        </a:rPr>
                        <a:t>Urban areas are busy built up environments. </a:t>
                      </a:r>
                    </a:p>
                    <a:p>
                      <a:r>
                        <a:rPr lang="en-GB" sz="800" dirty="0" smtClean="0">
                          <a:latin typeface="+mn-lt"/>
                        </a:rPr>
                        <a:t>Rural areas have sparse or low population.</a:t>
                      </a:r>
                      <a:endParaRPr lang="en-GB" sz="800" dirty="0">
                        <a:latin typeface="+mn-lt"/>
                      </a:endParaRPr>
                    </a:p>
                  </a:txBody>
                  <a:tcPr marL="68580" marR="68580" marT="34290" marB="34290"/>
                </a:tc>
                <a:extLst>
                  <a:ext uri="{0D108BD9-81ED-4DB2-BD59-A6C34878D82A}">
                    <a16:rowId xmlns:a16="http://schemas.microsoft.com/office/drawing/2014/main" xmlns="" val="10001"/>
                  </a:ext>
                </a:extLst>
              </a:tr>
              <a:tr h="1200890">
                <a:tc>
                  <a:txBody>
                    <a:bodyPr/>
                    <a:lstStyle/>
                    <a:p>
                      <a:r>
                        <a:rPr lang="en-GB" sz="800" dirty="0" smtClean="0">
                          <a:latin typeface="+mn-lt"/>
                        </a:rPr>
                        <a:t>A rural urban “continuum” describes the change in settlements from “more” rural to “more urban”</a:t>
                      </a:r>
                    </a:p>
                    <a:p>
                      <a:endParaRPr lang="en-GB" sz="800" dirty="0" smtClean="0">
                        <a:latin typeface="+mn-lt"/>
                      </a:endParaRPr>
                    </a:p>
                    <a:p>
                      <a:endParaRPr lang="en-GB" sz="800" dirty="0" smtClean="0">
                        <a:latin typeface="+mn-lt"/>
                      </a:endParaRPr>
                    </a:p>
                  </a:txBody>
                  <a:tcPr marL="68580" marR="68580" marT="34290" marB="34290"/>
                </a:tc>
                <a:extLst>
                  <a:ext uri="{0D108BD9-81ED-4DB2-BD59-A6C34878D82A}">
                    <a16:rowId xmlns:a16="http://schemas.microsoft.com/office/drawing/2014/main" xmlns="" val="10002"/>
                  </a:ext>
                </a:extLst>
              </a:tr>
              <a:tr h="725735">
                <a:tc>
                  <a:txBody>
                    <a:bodyPr/>
                    <a:lstStyle/>
                    <a:p>
                      <a:r>
                        <a:rPr lang="en-GB" sz="600" dirty="0" smtClean="0">
                          <a:latin typeface="+mn-lt"/>
                        </a:rPr>
                        <a:t>As a settlement moves along this continuum it develops more functions and provides more services. For example a small village will have;</a:t>
                      </a:r>
                      <a:r>
                        <a:rPr lang="en-GB" sz="600" baseline="0" dirty="0" smtClean="0">
                          <a:latin typeface="+mn-lt"/>
                        </a:rPr>
                        <a:t> a post office, shop, church, bus stop</a:t>
                      </a:r>
                    </a:p>
                    <a:p>
                      <a:r>
                        <a:rPr lang="en-GB" sz="600" baseline="0" dirty="0" smtClean="0">
                          <a:latin typeface="+mn-lt"/>
                        </a:rPr>
                        <a:t>Whilst a city will have; shopping centres, a variety of restaurants and bars etc.</a:t>
                      </a:r>
                      <a:endParaRPr lang="en-GB" sz="600" dirty="0">
                        <a:latin typeface="+mn-lt"/>
                      </a:endParaRPr>
                    </a:p>
                  </a:txBody>
                  <a:tcPr marL="68580" marR="68580" marT="34290" marB="34290"/>
                </a:tc>
                <a:extLst>
                  <a:ext uri="{0D108BD9-81ED-4DB2-BD59-A6C34878D82A}">
                    <a16:rowId xmlns:a16="http://schemas.microsoft.com/office/drawing/2014/main" xmlns="" val="10003"/>
                  </a:ext>
                </a:extLst>
              </a:tr>
              <a:tr h="1818238">
                <a:tc>
                  <a:txBody>
                    <a:bodyPr/>
                    <a:lstStyle/>
                    <a:p>
                      <a:r>
                        <a:rPr lang="en-GB" sz="800" u="none" dirty="0" smtClean="0">
                          <a:latin typeface="+mn-lt"/>
                        </a:rPr>
                        <a:t>The</a:t>
                      </a:r>
                      <a:r>
                        <a:rPr lang="en-GB" sz="800" u="none" baseline="0" dirty="0" smtClean="0">
                          <a:latin typeface="+mn-lt"/>
                        </a:rPr>
                        <a:t> function and services serve not only the residents of a city but the area around it. This is referred to as sphere of influence. Some things increase the sphere of influence;</a:t>
                      </a:r>
                    </a:p>
                    <a:p>
                      <a:pPr marL="171450" indent="-171450">
                        <a:buFont typeface="Arial" panose="020B0604020202020204" pitchFamily="34" charset="0"/>
                        <a:buChar char="•"/>
                      </a:pPr>
                      <a:r>
                        <a:rPr lang="en-GB" sz="800" u="none" dirty="0" smtClean="0">
                          <a:latin typeface="+mn-lt"/>
                        </a:rPr>
                        <a:t>Better</a:t>
                      </a:r>
                      <a:r>
                        <a:rPr lang="en-GB" sz="800" u="none" baseline="0" dirty="0" smtClean="0">
                          <a:latin typeface="+mn-lt"/>
                        </a:rPr>
                        <a:t> infrastructure and transport links</a:t>
                      </a:r>
                    </a:p>
                    <a:p>
                      <a:pPr marL="171450" indent="-171450">
                        <a:buFont typeface="Arial" panose="020B0604020202020204" pitchFamily="34" charset="0"/>
                        <a:buChar char="•"/>
                      </a:pPr>
                      <a:r>
                        <a:rPr lang="en-GB" sz="800" u="none" baseline="0" dirty="0" smtClean="0">
                          <a:latin typeface="+mn-lt"/>
                        </a:rPr>
                        <a:t>The closer the rural areas are to the city</a:t>
                      </a:r>
                    </a:p>
                    <a:p>
                      <a:pPr marL="171450" indent="-171450">
                        <a:buFont typeface="Arial" panose="020B0604020202020204" pitchFamily="34" charset="0"/>
                        <a:buChar char="•"/>
                      </a:pPr>
                      <a:r>
                        <a:rPr lang="en-GB" sz="800" u="none" baseline="0" dirty="0" smtClean="0">
                          <a:latin typeface="+mn-lt"/>
                        </a:rPr>
                        <a:t>Larger urban areas have larger spheres of influence.</a:t>
                      </a:r>
                      <a:endParaRPr lang="en-GB" sz="800" u="none" dirty="0">
                        <a:latin typeface="+mn-lt"/>
                      </a:endParaRPr>
                    </a:p>
                  </a:txBody>
                  <a:tcPr marL="68580" marR="68580" marT="34290" marB="34290"/>
                </a:tc>
                <a:extLst>
                  <a:ext uri="{0D108BD9-81ED-4DB2-BD59-A6C34878D82A}">
                    <a16:rowId xmlns:a16="http://schemas.microsoft.com/office/drawing/2014/main" xmlns="" val="10004"/>
                  </a:ext>
                </a:extLst>
              </a:tr>
            </a:tbl>
          </a:graphicData>
        </a:graphic>
      </p:graphicFrame>
      <p:sp>
        <p:nvSpPr>
          <p:cNvPr id="12" name="TextBox 11"/>
          <p:cNvSpPr txBox="1"/>
          <p:nvPr/>
        </p:nvSpPr>
        <p:spPr>
          <a:xfrm>
            <a:off x="2614661" y="1662019"/>
            <a:ext cx="398294" cy="161583"/>
          </a:xfrm>
          <a:prstGeom prst="rect">
            <a:avLst/>
          </a:prstGeom>
          <a:noFill/>
        </p:spPr>
        <p:txBody>
          <a:bodyPr wrap="square" rtlCol="0">
            <a:spAutoFit/>
          </a:bodyPr>
          <a:lstStyle/>
          <a:p>
            <a:r>
              <a:rPr lang="en-GB" sz="450" dirty="0"/>
              <a:t>Megacity</a:t>
            </a:r>
          </a:p>
        </p:txBody>
      </p:sp>
      <p:graphicFrame>
        <p:nvGraphicFramePr>
          <p:cNvPr id="16" name="Table 15"/>
          <p:cNvGraphicFramePr>
            <a:graphicFrameLocks noGrp="1"/>
          </p:cNvGraphicFramePr>
          <p:nvPr>
            <p:extLst/>
          </p:nvPr>
        </p:nvGraphicFramePr>
        <p:xfrm>
          <a:off x="1517093" y="4616970"/>
          <a:ext cx="1450276" cy="2241030"/>
        </p:xfrm>
        <a:graphic>
          <a:graphicData uri="http://schemas.openxmlformats.org/drawingml/2006/table">
            <a:tbl>
              <a:tblPr firstRow="1" bandRow="1">
                <a:tableStyleId>{93296810-A885-4BE3-A3E7-6D5BEEA58F35}</a:tableStyleId>
              </a:tblPr>
              <a:tblGrid>
                <a:gridCol w="1450276">
                  <a:extLst>
                    <a:ext uri="{9D8B030D-6E8A-4147-A177-3AD203B41FA5}">
                      <a16:colId xmlns:a16="http://schemas.microsoft.com/office/drawing/2014/main" xmlns="" val="20000"/>
                    </a:ext>
                  </a:extLst>
                </a:gridCol>
              </a:tblGrid>
              <a:tr h="512912">
                <a:tc>
                  <a:txBody>
                    <a:bodyPr/>
                    <a:lstStyle/>
                    <a:p>
                      <a:r>
                        <a:rPr lang="en-GB" sz="700" dirty="0" smtClean="0"/>
                        <a:t>Counter-urbanisation; the movement of people from urban to rural areas. Since the 1980’s the UK has experienced this.</a:t>
                      </a:r>
                      <a:endParaRPr lang="en-GB" sz="700" dirty="0">
                        <a:latin typeface="ITC Kabel Std Book" panose="020D0402020204020904" pitchFamily="34" charset="0"/>
                      </a:endParaRPr>
                    </a:p>
                  </a:txBody>
                  <a:tcPr marL="68580" marR="68580" marT="34290" marB="34290"/>
                </a:tc>
                <a:extLst>
                  <a:ext uri="{0D108BD9-81ED-4DB2-BD59-A6C34878D82A}">
                    <a16:rowId xmlns:a16="http://schemas.microsoft.com/office/drawing/2014/main" xmlns="" val="10000"/>
                  </a:ext>
                </a:extLst>
              </a:tr>
              <a:tr h="1728118">
                <a:tc>
                  <a:txBody>
                    <a:bodyPr/>
                    <a:lstStyle/>
                    <a:p>
                      <a:r>
                        <a:rPr lang="en-GB" sz="700" dirty="0" smtClean="0"/>
                        <a:t>Reasons</a:t>
                      </a:r>
                      <a:r>
                        <a:rPr lang="en-GB" sz="700" baseline="0" dirty="0" smtClean="0"/>
                        <a:t> for counter-urbanisation;</a:t>
                      </a:r>
                    </a:p>
                    <a:p>
                      <a:r>
                        <a:rPr lang="en-GB" sz="700" baseline="0" dirty="0" smtClean="0"/>
                        <a:t>Housing; type and style of houses people want more available in rural areas</a:t>
                      </a:r>
                    </a:p>
                    <a:p>
                      <a:r>
                        <a:rPr lang="en-GB" sz="700" baseline="0" dirty="0" smtClean="0"/>
                        <a:t>Transport; improved roads and rail links, together with increased car ownership mean more people can travel to work in urban areas but live in rural.</a:t>
                      </a:r>
                    </a:p>
                    <a:p>
                      <a:r>
                        <a:rPr lang="en-GB" sz="700" baseline="0" dirty="0" smtClean="0"/>
                        <a:t>Employment; More work places now located on urban-rural fringe.</a:t>
                      </a:r>
                    </a:p>
                    <a:p>
                      <a:r>
                        <a:rPr lang="en-GB" sz="700" baseline="0" dirty="0" smtClean="0"/>
                        <a:t>Environmental factors; </a:t>
                      </a:r>
                    </a:p>
                    <a:p>
                      <a:r>
                        <a:rPr lang="en-GB" sz="700" baseline="0" dirty="0" smtClean="0"/>
                        <a:t>increased noise and </a:t>
                      </a:r>
                    </a:p>
                    <a:p>
                      <a:r>
                        <a:rPr lang="en-GB" sz="700" baseline="0" dirty="0" smtClean="0"/>
                        <a:t>air pollution in urban </a:t>
                      </a:r>
                    </a:p>
                    <a:p>
                      <a:r>
                        <a:rPr lang="en-GB" sz="700" baseline="0" dirty="0" smtClean="0"/>
                        <a:t>areas.</a:t>
                      </a:r>
                      <a:endParaRPr lang="en-GB" sz="700" dirty="0">
                        <a:latin typeface="ITC Kabel Std Book" panose="020D0402020204020904" pitchFamily="34" charset="0"/>
                      </a:endParaRPr>
                    </a:p>
                  </a:txBody>
                  <a:tcPr marL="68580" marR="68580" marT="34290" marB="34290"/>
                </a:tc>
                <a:extLst>
                  <a:ext uri="{0D108BD9-81ED-4DB2-BD59-A6C34878D82A}">
                    <a16:rowId xmlns:a16="http://schemas.microsoft.com/office/drawing/2014/main" xmlns="" val="10001"/>
                  </a:ext>
                </a:extLst>
              </a:tr>
            </a:tbl>
          </a:graphicData>
        </a:graphic>
      </p:graphicFrame>
      <p:graphicFrame>
        <p:nvGraphicFramePr>
          <p:cNvPr id="17" name="Table 16"/>
          <p:cNvGraphicFramePr>
            <a:graphicFrameLocks noGrp="1"/>
          </p:cNvGraphicFramePr>
          <p:nvPr>
            <p:extLst/>
          </p:nvPr>
        </p:nvGraphicFramePr>
        <p:xfrm>
          <a:off x="2956967" y="-454"/>
          <a:ext cx="2353004" cy="2087880"/>
        </p:xfrm>
        <a:graphic>
          <a:graphicData uri="http://schemas.openxmlformats.org/drawingml/2006/table">
            <a:tbl>
              <a:tblPr firstRow="1" bandRow="1">
                <a:tableStyleId>{93296810-A885-4BE3-A3E7-6D5BEEA58F35}</a:tableStyleId>
              </a:tblPr>
              <a:tblGrid>
                <a:gridCol w="2353004">
                  <a:extLst>
                    <a:ext uri="{9D8B030D-6E8A-4147-A177-3AD203B41FA5}">
                      <a16:colId xmlns:a16="http://schemas.microsoft.com/office/drawing/2014/main" xmlns="" val="20000"/>
                    </a:ext>
                  </a:extLst>
                </a:gridCol>
              </a:tblGrid>
              <a:tr h="708660">
                <a:tc>
                  <a:txBody>
                    <a:bodyPr/>
                    <a:lstStyle/>
                    <a:p>
                      <a:r>
                        <a:rPr lang="en-GB" sz="800" b="0" dirty="0" smtClean="0">
                          <a:solidFill>
                            <a:schemeClr val="tx1"/>
                          </a:solidFill>
                        </a:rPr>
                        <a:t>Impact of counter-urbanisation – the impact depends</a:t>
                      </a:r>
                      <a:r>
                        <a:rPr lang="en-GB" sz="800" b="0" baseline="0" dirty="0" smtClean="0">
                          <a:solidFill>
                            <a:schemeClr val="tx1"/>
                          </a:solidFill>
                        </a:rPr>
                        <a:t> on the type of rural settlement. Impacts include;</a:t>
                      </a:r>
                    </a:p>
                    <a:p>
                      <a:pPr marL="342900" indent="-342900">
                        <a:buFont typeface="+mj-lt"/>
                        <a:buAutoNum type="arabicPeriod"/>
                      </a:pPr>
                      <a:r>
                        <a:rPr lang="en-GB" sz="800" b="0" baseline="0" dirty="0" smtClean="0">
                          <a:solidFill>
                            <a:schemeClr val="tx1"/>
                          </a:solidFill>
                        </a:rPr>
                        <a:t>Higher house prices (due to increased demand)</a:t>
                      </a:r>
                    </a:p>
                    <a:p>
                      <a:pPr marL="342900" indent="-342900">
                        <a:buFont typeface="+mj-lt"/>
                        <a:buAutoNum type="arabicPeriod"/>
                      </a:pPr>
                      <a:r>
                        <a:rPr lang="en-GB" sz="800" b="0" baseline="0" dirty="0" smtClean="0">
                          <a:solidFill>
                            <a:schemeClr val="tx1"/>
                          </a:solidFill>
                        </a:rPr>
                        <a:t>Decrease in traditional services (village shops) due to residents shopping in rural areas.</a:t>
                      </a:r>
                    </a:p>
                    <a:p>
                      <a:pPr marL="342900" indent="-342900">
                        <a:buFont typeface="+mj-lt"/>
                        <a:buAutoNum type="arabicPeriod"/>
                      </a:pPr>
                      <a:r>
                        <a:rPr lang="en-GB" sz="800" b="0" baseline="0" dirty="0" smtClean="0">
                          <a:solidFill>
                            <a:schemeClr val="tx1"/>
                          </a:solidFill>
                        </a:rPr>
                        <a:t>Increase need for local schools</a:t>
                      </a:r>
                    </a:p>
                    <a:p>
                      <a:pPr marL="342900" indent="-342900">
                        <a:buFont typeface="+mj-lt"/>
                        <a:buAutoNum type="arabicPeriod"/>
                      </a:pPr>
                      <a:r>
                        <a:rPr lang="en-GB" sz="800" b="0" baseline="0" dirty="0" smtClean="0">
                          <a:solidFill>
                            <a:schemeClr val="tx1"/>
                          </a:solidFill>
                        </a:rPr>
                        <a:t>Congestion</a:t>
                      </a:r>
                      <a:endParaRPr lang="en-GB" sz="800" b="0" baseline="0" dirty="0" smtClean="0">
                        <a:solidFill>
                          <a:schemeClr val="tx1"/>
                        </a:solidFill>
                        <a:latin typeface="ITC Kabel Std Book" panose="020D0402020204020904" pitchFamily="34" charset="0"/>
                      </a:endParaRPr>
                    </a:p>
                  </a:txBody>
                  <a:tcPr marL="68580" marR="68580" marT="34290" marB="34290"/>
                </a:tc>
                <a:extLst>
                  <a:ext uri="{0D108BD9-81ED-4DB2-BD59-A6C34878D82A}">
                    <a16:rowId xmlns:a16="http://schemas.microsoft.com/office/drawing/2014/main" xmlns="" val="10000"/>
                  </a:ext>
                </a:extLst>
              </a:tr>
              <a:tr h="525780">
                <a:tc>
                  <a:txBody>
                    <a:bodyPr/>
                    <a:lstStyle/>
                    <a:p>
                      <a:r>
                        <a:rPr lang="en-GB" sz="800" dirty="0" smtClean="0"/>
                        <a:t>An increase in counter-urbanisation has meant that more people commute</a:t>
                      </a:r>
                      <a:r>
                        <a:rPr lang="en-GB" sz="800" baseline="0" dirty="0" smtClean="0"/>
                        <a:t> long distances to work. People often choose to live in cheaper rural areas and commute to work rather than paying higher urban prices. However, for some the internet and mobile phones has meant that commuting is not necessary.</a:t>
                      </a:r>
                      <a:endParaRPr lang="en-GB" sz="800" dirty="0"/>
                    </a:p>
                  </a:txBody>
                  <a:tcPr marL="68580" marR="68580" marT="34290" marB="34290"/>
                </a:tc>
                <a:extLst>
                  <a:ext uri="{0D108BD9-81ED-4DB2-BD59-A6C34878D82A}">
                    <a16:rowId xmlns:a16="http://schemas.microsoft.com/office/drawing/2014/main" xmlns="" val="10001"/>
                  </a:ext>
                </a:extLst>
              </a:tr>
            </a:tbl>
          </a:graphicData>
        </a:graphic>
      </p:graphicFrame>
      <p:graphicFrame>
        <p:nvGraphicFramePr>
          <p:cNvPr id="18" name="Table 17"/>
          <p:cNvGraphicFramePr>
            <a:graphicFrameLocks noGrp="1"/>
          </p:cNvGraphicFramePr>
          <p:nvPr>
            <p:extLst/>
          </p:nvPr>
        </p:nvGraphicFramePr>
        <p:xfrm>
          <a:off x="2942896" y="2097565"/>
          <a:ext cx="2353004" cy="1463040"/>
        </p:xfrm>
        <a:graphic>
          <a:graphicData uri="http://schemas.openxmlformats.org/drawingml/2006/table">
            <a:tbl>
              <a:tblPr firstRow="1" bandRow="1">
                <a:tableStyleId>{93296810-A885-4BE3-A3E7-6D5BEEA58F35}</a:tableStyleId>
              </a:tblPr>
              <a:tblGrid>
                <a:gridCol w="1176502">
                  <a:extLst>
                    <a:ext uri="{9D8B030D-6E8A-4147-A177-3AD203B41FA5}">
                      <a16:colId xmlns:a16="http://schemas.microsoft.com/office/drawing/2014/main" xmlns="" val="20000"/>
                    </a:ext>
                  </a:extLst>
                </a:gridCol>
                <a:gridCol w="1176502">
                  <a:extLst>
                    <a:ext uri="{9D8B030D-6E8A-4147-A177-3AD203B41FA5}">
                      <a16:colId xmlns:a16="http://schemas.microsoft.com/office/drawing/2014/main" xmlns="" val="20001"/>
                    </a:ext>
                  </a:extLst>
                </a:gridCol>
              </a:tblGrid>
              <a:tr h="228600">
                <a:tc>
                  <a:txBody>
                    <a:bodyPr/>
                    <a:lstStyle/>
                    <a:p>
                      <a:r>
                        <a:rPr lang="en-GB" sz="500" dirty="0" smtClean="0"/>
                        <a:t>Factor leading to increased commuting</a:t>
                      </a:r>
                      <a:endParaRPr lang="en-GB" sz="500" dirty="0">
                        <a:latin typeface="ITC Kabel Std Book" panose="020D0402020204020904" pitchFamily="34" charset="0"/>
                      </a:endParaRPr>
                    </a:p>
                  </a:txBody>
                  <a:tcPr marL="68580" marR="68580" marT="34290" marB="34290"/>
                </a:tc>
                <a:tc>
                  <a:txBody>
                    <a:bodyPr/>
                    <a:lstStyle/>
                    <a:p>
                      <a:r>
                        <a:rPr lang="en-GB" sz="500" dirty="0" smtClean="0"/>
                        <a:t>Factors leading to decreased commuting</a:t>
                      </a:r>
                      <a:endParaRPr lang="en-GB" sz="500" dirty="0">
                        <a:latin typeface="ITC Kabel Std Book" panose="020D0402020204020904" pitchFamily="34" charset="0"/>
                      </a:endParaRPr>
                    </a:p>
                  </a:txBody>
                  <a:tcPr marL="68580" marR="68580" marT="34290" marB="34290"/>
                </a:tc>
                <a:extLst>
                  <a:ext uri="{0D108BD9-81ED-4DB2-BD59-A6C34878D82A}">
                    <a16:rowId xmlns:a16="http://schemas.microsoft.com/office/drawing/2014/main" xmlns="" val="10000"/>
                  </a:ext>
                </a:extLst>
              </a:tr>
              <a:tr h="308610">
                <a:tc>
                  <a:txBody>
                    <a:bodyPr/>
                    <a:lstStyle/>
                    <a:p>
                      <a:r>
                        <a:rPr lang="en-GB" sz="500" dirty="0" smtClean="0"/>
                        <a:t>Cities have more jobs than rural areas</a:t>
                      </a:r>
                      <a:endParaRPr lang="en-GB" sz="500" dirty="0">
                        <a:latin typeface="ITC Kabel Std Book" panose="020D0402020204020904" pitchFamily="34" charset="0"/>
                      </a:endParaRPr>
                    </a:p>
                  </a:txBody>
                  <a:tcPr marL="68580" marR="68580" marT="34290" marB="34290"/>
                </a:tc>
                <a:tc>
                  <a:txBody>
                    <a:bodyPr/>
                    <a:lstStyle/>
                    <a:p>
                      <a:r>
                        <a:rPr lang="en-GB" sz="500" dirty="0" smtClean="0"/>
                        <a:t>People can work away from central office due</a:t>
                      </a:r>
                      <a:r>
                        <a:rPr lang="en-GB" sz="500" baseline="0" dirty="0" smtClean="0"/>
                        <a:t> to better internet and email facilities</a:t>
                      </a:r>
                      <a:endParaRPr lang="en-GB" sz="500" dirty="0">
                        <a:latin typeface="ITC Kabel Std Book" panose="020D0402020204020904" pitchFamily="34" charset="0"/>
                      </a:endParaRPr>
                    </a:p>
                  </a:txBody>
                  <a:tcPr marL="68580" marR="68580" marT="34290" marB="34290"/>
                </a:tc>
                <a:extLst>
                  <a:ext uri="{0D108BD9-81ED-4DB2-BD59-A6C34878D82A}">
                    <a16:rowId xmlns:a16="http://schemas.microsoft.com/office/drawing/2014/main" xmlns="" val="10001"/>
                  </a:ext>
                </a:extLst>
              </a:tr>
              <a:tr h="308610">
                <a:tc>
                  <a:txBody>
                    <a:bodyPr/>
                    <a:lstStyle/>
                    <a:p>
                      <a:r>
                        <a:rPr lang="en-GB" sz="500" dirty="0" smtClean="0"/>
                        <a:t>Rural housing is often cheaper </a:t>
                      </a:r>
                      <a:endParaRPr lang="en-GB" sz="500" dirty="0">
                        <a:latin typeface="ITC Kabel Std Book" panose="020D0402020204020904" pitchFamily="34" charset="0"/>
                      </a:endParaRPr>
                    </a:p>
                  </a:txBody>
                  <a:tcPr marL="68580" marR="68580" marT="34290" marB="34290"/>
                </a:tc>
                <a:tc>
                  <a:txBody>
                    <a:bodyPr/>
                    <a:lstStyle/>
                    <a:p>
                      <a:r>
                        <a:rPr lang="en-GB" sz="500" dirty="0" smtClean="0"/>
                        <a:t>Better mobile coverage allow people to stay constantly in touch with co workers</a:t>
                      </a:r>
                      <a:endParaRPr lang="en-GB" sz="500" dirty="0">
                        <a:latin typeface="ITC Kabel Std Book" panose="020D0402020204020904" pitchFamily="34" charset="0"/>
                      </a:endParaRPr>
                    </a:p>
                  </a:txBody>
                  <a:tcPr marL="68580" marR="68580" marT="34290" marB="34290"/>
                </a:tc>
                <a:extLst>
                  <a:ext uri="{0D108BD9-81ED-4DB2-BD59-A6C34878D82A}">
                    <a16:rowId xmlns:a16="http://schemas.microsoft.com/office/drawing/2014/main" xmlns="" val="10002"/>
                  </a:ext>
                </a:extLst>
              </a:tr>
              <a:tr h="308610">
                <a:tc>
                  <a:txBody>
                    <a:bodyPr/>
                    <a:lstStyle/>
                    <a:p>
                      <a:r>
                        <a:rPr lang="en-GB" sz="500" dirty="0" smtClean="0"/>
                        <a:t>Better road and rail have cut journey</a:t>
                      </a:r>
                      <a:r>
                        <a:rPr lang="en-GB" sz="500" baseline="0" dirty="0" smtClean="0"/>
                        <a:t> times</a:t>
                      </a:r>
                      <a:endParaRPr lang="en-GB" sz="500" dirty="0">
                        <a:latin typeface="ITC Kabel Std Book" panose="020D0402020204020904" pitchFamily="34" charset="0"/>
                      </a:endParaRPr>
                    </a:p>
                  </a:txBody>
                  <a:tcPr marL="68580" marR="68580" marT="34290" marB="34290"/>
                </a:tc>
                <a:tc>
                  <a:txBody>
                    <a:bodyPr/>
                    <a:lstStyle/>
                    <a:p>
                      <a:r>
                        <a:rPr lang="en-GB" sz="500" dirty="0" smtClean="0"/>
                        <a:t>Rapid growth of broadband has</a:t>
                      </a:r>
                      <a:r>
                        <a:rPr lang="en-GB" sz="500" baseline="0" dirty="0" smtClean="0"/>
                        <a:t> encouraged companies to allow more to work from home.</a:t>
                      </a:r>
                      <a:endParaRPr lang="en-GB" sz="500" dirty="0">
                        <a:latin typeface="ITC Kabel Std Book" panose="020D0402020204020904" pitchFamily="34" charset="0"/>
                      </a:endParaRPr>
                    </a:p>
                  </a:txBody>
                  <a:tcPr marL="68580" marR="68580" marT="34290" marB="34290"/>
                </a:tc>
                <a:extLst>
                  <a:ext uri="{0D108BD9-81ED-4DB2-BD59-A6C34878D82A}">
                    <a16:rowId xmlns:a16="http://schemas.microsoft.com/office/drawing/2014/main" xmlns="" val="10003"/>
                  </a:ext>
                </a:extLst>
              </a:tr>
              <a:tr h="308610">
                <a:tc>
                  <a:txBody>
                    <a:bodyPr/>
                    <a:lstStyle/>
                    <a:p>
                      <a:r>
                        <a:rPr lang="en-GB" sz="500" dirty="0" smtClean="0"/>
                        <a:t>Improvement in car safety and comfort has encouraged people to drive</a:t>
                      </a:r>
                      <a:r>
                        <a:rPr lang="en-GB" sz="500" baseline="0" dirty="0" smtClean="0"/>
                        <a:t> longer distances</a:t>
                      </a:r>
                      <a:endParaRPr lang="en-GB" sz="500" dirty="0">
                        <a:latin typeface="ITC Kabel Std Book" panose="020D0402020204020904" pitchFamily="34" charset="0"/>
                      </a:endParaRPr>
                    </a:p>
                  </a:txBody>
                  <a:tcPr marL="68580" marR="68580" marT="34290" marB="34290"/>
                </a:tc>
                <a:tc>
                  <a:txBody>
                    <a:bodyPr/>
                    <a:lstStyle/>
                    <a:p>
                      <a:endParaRPr lang="en-GB" sz="500" dirty="0">
                        <a:latin typeface="ITC Kabel Std Book" panose="020D0402020204020904" pitchFamily="34" charset="0"/>
                      </a:endParaRPr>
                    </a:p>
                  </a:txBody>
                  <a:tcPr marL="68580" marR="68580" marT="34290" marB="34290"/>
                </a:tc>
                <a:extLst>
                  <a:ext uri="{0D108BD9-81ED-4DB2-BD59-A6C34878D82A}">
                    <a16:rowId xmlns:a16="http://schemas.microsoft.com/office/drawing/2014/main" xmlns="" val="10004"/>
                  </a:ext>
                </a:extLst>
              </a:tr>
            </a:tbl>
          </a:graphicData>
        </a:graphic>
      </p:graphicFrame>
      <p:graphicFrame>
        <p:nvGraphicFramePr>
          <p:cNvPr id="19" name="Table 18"/>
          <p:cNvGraphicFramePr>
            <a:graphicFrameLocks noGrp="1"/>
          </p:cNvGraphicFramePr>
          <p:nvPr>
            <p:extLst/>
          </p:nvPr>
        </p:nvGraphicFramePr>
        <p:xfrm>
          <a:off x="2948017" y="4108416"/>
          <a:ext cx="2360584" cy="2087880"/>
        </p:xfrm>
        <a:graphic>
          <a:graphicData uri="http://schemas.openxmlformats.org/drawingml/2006/table">
            <a:tbl>
              <a:tblPr firstRow="1" bandRow="1">
                <a:tableStyleId>{93296810-A885-4BE3-A3E7-6D5BEEA58F35}</a:tableStyleId>
              </a:tblPr>
              <a:tblGrid>
                <a:gridCol w="2360584">
                  <a:extLst>
                    <a:ext uri="{9D8B030D-6E8A-4147-A177-3AD203B41FA5}">
                      <a16:colId xmlns:a16="http://schemas.microsoft.com/office/drawing/2014/main" xmlns="" val="20000"/>
                    </a:ext>
                  </a:extLst>
                </a:gridCol>
              </a:tblGrid>
              <a:tr h="150413">
                <a:tc>
                  <a:txBody>
                    <a:bodyPr/>
                    <a:lstStyle/>
                    <a:p>
                      <a:r>
                        <a:rPr lang="en-GB" sz="700" dirty="0" smtClean="0"/>
                        <a:t>How are rural</a:t>
                      </a:r>
                      <a:r>
                        <a:rPr lang="en-GB" sz="700" baseline="0" dirty="0" smtClean="0"/>
                        <a:t> areas changing?</a:t>
                      </a:r>
                      <a:endParaRPr lang="en-GB" sz="700" dirty="0">
                        <a:latin typeface="ITC Kabel Std Book" panose="020D0402020204020904" pitchFamily="34" charset="0"/>
                      </a:endParaRPr>
                    </a:p>
                  </a:txBody>
                  <a:tcPr marL="68580" marR="68580" marT="34290" marB="34290"/>
                </a:tc>
                <a:extLst>
                  <a:ext uri="{0D108BD9-81ED-4DB2-BD59-A6C34878D82A}">
                    <a16:rowId xmlns:a16="http://schemas.microsoft.com/office/drawing/2014/main" xmlns="" val="10000"/>
                  </a:ext>
                </a:extLst>
              </a:tr>
              <a:tr h="231404">
                <a:tc>
                  <a:txBody>
                    <a:bodyPr/>
                    <a:lstStyle/>
                    <a:p>
                      <a:r>
                        <a:rPr lang="en-GB" sz="700" dirty="0" smtClean="0"/>
                        <a:t>Counter-urbanisation, sphere of influences and technological change has lead to changes in rural areas. </a:t>
                      </a:r>
                      <a:endParaRPr lang="en-GB" sz="700" dirty="0">
                        <a:latin typeface="ITC Kabel Std Book" panose="020D0402020204020904" pitchFamily="34" charset="0"/>
                      </a:endParaRPr>
                    </a:p>
                  </a:txBody>
                  <a:tcPr marL="68580" marR="68580" marT="34290" marB="34290"/>
                </a:tc>
                <a:extLst>
                  <a:ext uri="{0D108BD9-81ED-4DB2-BD59-A6C34878D82A}">
                    <a16:rowId xmlns:a16="http://schemas.microsoft.com/office/drawing/2014/main" xmlns="" val="10001"/>
                  </a:ext>
                </a:extLst>
              </a:tr>
              <a:tr h="717353">
                <a:tc>
                  <a:txBody>
                    <a:bodyPr/>
                    <a:lstStyle/>
                    <a:p>
                      <a:r>
                        <a:rPr lang="en-GB" sz="700" dirty="0" smtClean="0"/>
                        <a:t>These include;</a:t>
                      </a:r>
                    </a:p>
                    <a:p>
                      <a:pPr marL="72000" indent="-72000">
                        <a:buFont typeface="Arial" panose="020B0604020202020204" pitchFamily="34" charset="0"/>
                        <a:buChar char="•"/>
                      </a:pPr>
                      <a:r>
                        <a:rPr lang="en-GB" sz="700" dirty="0" smtClean="0"/>
                        <a:t>Reduction</a:t>
                      </a:r>
                      <a:r>
                        <a:rPr lang="en-GB" sz="700" baseline="0" dirty="0" smtClean="0"/>
                        <a:t> or change in employment opportunities in rural areas e.g. less primary jobs more tertiary.</a:t>
                      </a:r>
                    </a:p>
                    <a:p>
                      <a:pPr marL="72000" indent="-72000">
                        <a:buFont typeface="Arial" panose="020B0604020202020204" pitchFamily="34" charset="0"/>
                        <a:buChar char="•"/>
                      </a:pPr>
                      <a:r>
                        <a:rPr lang="en-GB" sz="700" baseline="0" dirty="0" smtClean="0"/>
                        <a:t>Closure of rural services like banks and post offices.</a:t>
                      </a:r>
                    </a:p>
                    <a:p>
                      <a:pPr marL="72000" indent="-72000">
                        <a:buFont typeface="Arial" panose="020B0604020202020204" pitchFamily="34" charset="0"/>
                        <a:buChar char="•"/>
                      </a:pPr>
                      <a:r>
                        <a:rPr lang="en-GB" sz="700" baseline="0" dirty="0" smtClean="0"/>
                        <a:t>Increase in house prices rural areas, especially in accessible “commuter belt”.</a:t>
                      </a:r>
                    </a:p>
                    <a:p>
                      <a:pPr marL="72000" indent="-72000">
                        <a:buFont typeface="Arial" panose="020B0604020202020204" pitchFamily="34" charset="0"/>
                        <a:buChar char="•"/>
                      </a:pPr>
                      <a:r>
                        <a:rPr lang="en-GB" sz="700" dirty="0" smtClean="0"/>
                        <a:t>Increased “second” home ownership</a:t>
                      </a:r>
                    </a:p>
                    <a:p>
                      <a:pPr marL="72000" indent="-72000">
                        <a:buFont typeface="Arial" panose="020B0604020202020204" pitchFamily="34" charset="0"/>
                        <a:buChar char="•"/>
                      </a:pPr>
                      <a:r>
                        <a:rPr lang="en-GB" sz="700" dirty="0" smtClean="0"/>
                        <a:t>Some</a:t>
                      </a:r>
                      <a:r>
                        <a:rPr lang="en-GB" sz="700" baseline="0" dirty="0" smtClean="0"/>
                        <a:t> locals can no longer afford local houses</a:t>
                      </a:r>
                    </a:p>
                    <a:p>
                      <a:pPr marL="72000" indent="-72000">
                        <a:buFont typeface="Arial" panose="020B0604020202020204" pitchFamily="34" charset="0"/>
                        <a:buChar char="•"/>
                      </a:pPr>
                      <a:r>
                        <a:rPr lang="en-GB" sz="700" baseline="0" dirty="0" smtClean="0"/>
                        <a:t>Reduction in bus services (less people use them)</a:t>
                      </a:r>
                      <a:endParaRPr lang="en-GB" sz="700" dirty="0">
                        <a:latin typeface="ITC Kabel Std Book" panose="020D0402020204020904" pitchFamily="34" charset="0"/>
                      </a:endParaRPr>
                    </a:p>
                  </a:txBody>
                  <a:tcPr marL="68580" marR="68580" marT="34290" marB="34290"/>
                </a:tc>
                <a:extLst>
                  <a:ext uri="{0D108BD9-81ED-4DB2-BD59-A6C34878D82A}">
                    <a16:rowId xmlns:a16="http://schemas.microsoft.com/office/drawing/2014/main" xmlns="" val="10002"/>
                  </a:ext>
                </a:extLst>
              </a:tr>
              <a:tr h="393387">
                <a:tc>
                  <a:txBody>
                    <a:bodyPr/>
                    <a:lstStyle/>
                    <a:p>
                      <a:r>
                        <a:rPr lang="en-GB" sz="700" dirty="0" smtClean="0"/>
                        <a:t>Some of the more remote rural areas have experienced</a:t>
                      </a:r>
                      <a:r>
                        <a:rPr lang="en-GB" sz="700" baseline="0" dirty="0" smtClean="0"/>
                        <a:t> lots of negative changes. These include </a:t>
                      </a:r>
                      <a:r>
                        <a:rPr lang="en-GB" sz="700" u="sng" baseline="0" dirty="0" smtClean="0"/>
                        <a:t>depopulation</a:t>
                      </a:r>
                      <a:r>
                        <a:rPr lang="en-GB" sz="700" u="none" baseline="0" dirty="0" smtClean="0"/>
                        <a:t> and</a:t>
                      </a:r>
                      <a:r>
                        <a:rPr lang="en-GB" sz="700" u="sng" baseline="0" dirty="0" smtClean="0"/>
                        <a:t> deprivation</a:t>
                      </a:r>
                      <a:r>
                        <a:rPr lang="en-GB" sz="700" u="none" baseline="0" dirty="0" smtClean="0"/>
                        <a:t> for those villages that remain. Deprivation is often characterised by a lack of public transport, healthcare and education. It is often referred to as the cycle deprivation</a:t>
                      </a:r>
                      <a:endParaRPr lang="en-GB" sz="700" b="0" u="none" dirty="0">
                        <a:latin typeface="ITC Kabel Std Book" panose="020D0402020204020904" pitchFamily="34" charset="0"/>
                      </a:endParaRPr>
                    </a:p>
                  </a:txBody>
                  <a:tcPr marL="68580" marR="68580" marT="34290" marB="34290"/>
                </a:tc>
                <a:extLst>
                  <a:ext uri="{0D108BD9-81ED-4DB2-BD59-A6C34878D82A}">
                    <a16:rowId xmlns:a16="http://schemas.microsoft.com/office/drawing/2014/main" xmlns="" val="10003"/>
                  </a:ext>
                </a:extLst>
              </a:tr>
            </a:tbl>
          </a:graphicData>
        </a:graphic>
      </p:graphicFrame>
      <p:graphicFrame>
        <p:nvGraphicFramePr>
          <p:cNvPr id="20" name="Table 19"/>
          <p:cNvGraphicFramePr>
            <a:graphicFrameLocks noGrp="1"/>
          </p:cNvGraphicFramePr>
          <p:nvPr>
            <p:extLst/>
          </p:nvPr>
        </p:nvGraphicFramePr>
        <p:xfrm>
          <a:off x="2962168" y="6182491"/>
          <a:ext cx="2353004" cy="666635"/>
        </p:xfrm>
        <a:graphic>
          <a:graphicData uri="http://schemas.openxmlformats.org/drawingml/2006/table">
            <a:tbl>
              <a:tblPr firstRow="1" bandRow="1">
                <a:tableStyleId>{93296810-A885-4BE3-A3E7-6D5BEEA58F35}</a:tableStyleId>
              </a:tblPr>
              <a:tblGrid>
                <a:gridCol w="2353004">
                  <a:extLst>
                    <a:ext uri="{9D8B030D-6E8A-4147-A177-3AD203B41FA5}">
                      <a16:colId xmlns:a16="http://schemas.microsoft.com/office/drawing/2014/main" xmlns="" val="20000"/>
                    </a:ext>
                  </a:extLst>
                </a:gridCol>
              </a:tblGrid>
              <a:tr h="666635">
                <a:tc>
                  <a:txBody>
                    <a:bodyPr/>
                    <a:lstStyle/>
                    <a:p>
                      <a:endParaRPr lang="en-GB" sz="1400" dirty="0"/>
                    </a:p>
                  </a:txBody>
                  <a:tcPr marL="68580" marR="68580" marT="34290" marB="34290"/>
                </a:tc>
                <a:extLst>
                  <a:ext uri="{0D108BD9-81ED-4DB2-BD59-A6C34878D82A}">
                    <a16:rowId xmlns:a16="http://schemas.microsoft.com/office/drawing/2014/main" xmlns="" val="10000"/>
                  </a:ext>
                </a:extLst>
              </a:tr>
            </a:tbl>
          </a:graphicData>
        </a:graphic>
      </p:graphicFrame>
      <p:sp>
        <p:nvSpPr>
          <p:cNvPr id="21" name="TextBox 20"/>
          <p:cNvSpPr txBox="1"/>
          <p:nvPr/>
        </p:nvSpPr>
        <p:spPr>
          <a:xfrm>
            <a:off x="3119660" y="6182489"/>
            <a:ext cx="758541" cy="184666"/>
          </a:xfrm>
          <a:prstGeom prst="rect">
            <a:avLst/>
          </a:prstGeom>
          <a:noFill/>
        </p:spPr>
        <p:txBody>
          <a:bodyPr wrap="none" rtlCol="0">
            <a:spAutoFit/>
          </a:bodyPr>
          <a:lstStyle/>
          <a:p>
            <a:r>
              <a:rPr lang="en-GB" sz="600" dirty="0">
                <a:latin typeface="ITC Kabel Std Book" panose="020D0402020204020904" pitchFamily="34" charset="0"/>
              </a:rPr>
              <a:t>Too few rural jobs</a:t>
            </a:r>
          </a:p>
        </p:txBody>
      </p:sp>
      <p:sp>
        <p:nvSpPr>
          <p:cNvPr id="22" name="TextBox 21"/>
          <p:cNvSpPr txBox="1"/>
          <p:nvPr/>
        </p:nvSpPr>
        <p:spPr>
          <a:xfrm>
            <a:off x="3748621" y="6239975"/>
            <a:ext cx="523592" cy="369332"/>
          </a:xfrm>
          <a:prstGeom prst="rect">
            <a:avLst/>
          </a:prstGeom>
          <a:noFill/>
        </p:spPr>
        <p:txBody>
          <a:bodyPr wrap="square" rtlCol="0">
            <a:spAutoFit/>
          </a:bodyPr>
          <a:lstStyle/>
          <a:p>
            <a:r>
              <a:rPr lang="en-GB" sz="600" dirty="0">
                <a:latin typeface="ITC Kabel Std Book" panose="020D0402020204020904" pitchFamily="34" charset="0"/>
              </a:rPr>
              <a:t>Even fewer rural jobs</a:t>
            </a:r>
          </a:p>
        </p:txBody>
      </p:sp>
      <p:sp>
        <p:nvSpPr>
          <p:cNvPr id="23" name="TextBox 22"/>
          <p:cNvSpPr txBox="1"/>
          <p:nvPr/>
        </p:nvSpPr>
        <p:spPr>
          <a:xfrm>
            <a:off x="4531882" y="6392586"/>
            <a:ext cx="523592" cy="369332"/>
          </a:xfrm>
          <a:prstGeom prst="rect">
            <a:avLst/>
          </a:prstGeom>
          <a:noFill/>
        </p:spPr>
        <p:txBody>
          <a:bodyPr wrap="square" rtlCol="0">
            <a:spAutoFit/>
          </a:bodyPr>
          <a:lstStyle/>
          <a:p>
            <a:r>
              <a:rPr lang="en-GB" sz="600" dirty="0">
                <a:latin typeface="ITC Kabel Std Book" panose="020D0402020204020904" pitchFamily="34" charset="0"/>
              </a:rPr>
              <a:t>Rural to urban migration</a:t>
            </a:r>
          </a:p>
        </p:txBody>
      </p:sp>
      <p:sp>
        <p:nvSpPr>
          <p:cNvPr id="24" name="TextBox 23"/>
          <p:cNvSpPr txBox="1"/>
          <p:nvPr/>
        </p:nvSpPr>
        <p:spPr>
          <a:xfrm>
            <a:off x="3724674" y="6571308"/>
            <a:ext cx="728663" cy="276999"/>
          </a:xfrm>
          <a:prstGeom prst="rect">
            <a:avLst/>
          </a:prstGeom>
          <a:noFill/>
        </p:spPr>
        <p:txBody>
          <a:bodyPr wrap="square" rtlCol="0">
            <a:spAutoFit/>
          </a:bodyPr>
          <a:lstStyle/>
          <a:p>
            <a:r>
              <a:rPr lang="en-GB" sz="600" dirty="0">
                <a:latin typeface="ITC Kabel Std Book" panose="020D0402020204020904" pitchFamily="34" charset="0"/>
              </a:rPr>
              <a:t>Declining rural population</a:t>
            </a:r>
          </a:p>
        </p:txBody>
      </p:sp>
      <p:sp>
        <p:nvSpPr>
          <p:cNvPr id="25" name="TextBox 24"/>
          <p:cNvSpPr txBox="1"/>
          <p:nvPr/>
        </p:nvSpPr>
        <p:spPr>
          <a:xfrm>
            <a:off x="3067794" y="6344073"/>
            <a:ext cx="523592" cy="553998"/>
          </a:xfrm>
          <a:prstGeom prst="rect">
            <a:avLst/>
          </a:prstGeom>
          <a:noFill/>
        </p:spPr>
        <p:txBody>
          <a:bodyPr wrap="square" rtlCol="0">
            <a:spAutoFit/>
          </a:bodyPr>
          <a:lstStyle/>
          <a:p>
            <a:r>
              <a:rPr lang="en-GB" sz="600" dirty="0">
                <a:latin typeface="ITC Kabel Std Book" panose="020D0402020204020904" pitchFamily="34" charset="0"/>
              </a:rPr>
              <a:t>Reduced demand for rural shops &amp; services</a:t>
            </a:r>
          </a:p>
        </p:txBody>
      </p:sp>
      <p:cxnSp>
        <p:nvCxnSpPr>
          <p:cNvPr id="27" name="Straight Arrow Connector 26"/>
          <p:cNvCxnSpPr>
            <a:stCxn id="25" idx="3"/>
          </p:cNvCxnSpPr>
          <p:nvPr/>
        </p:nvCxnSpPr>
        <p:spPr>
          <a:xfrm flipV="1">
            <a:off x="3591386" y="6438758"/>
            <a:ext cx="157162" cy="1823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2" idx="3"/>
          </p:cNvCxnSpPr>
          <p:nvPr/>
        </p:nvCxnSpPr>
        <p:spPr>
          <a:xfrm>
            <a:off x="4272213" y="6424641"/>
            <a:ext cx="232384" cy="425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4" idx="1"/>
          </p:cNvCxnSpPr>
          <p:nvPr/>
        </p:nvCxnSpPr>
        <p:spPr>
          <a:xfrm flipH="1" flipV="1">
            <a:off x="3567443" y="6674193"/>
            <a:ext cx="157230" cy="356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4272162" y="6584191"/>
            <a:ext cx="205094" cy="979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Freeform 43"/>
          <p:cNvSpPr/>
          <p:nvPr/>
        </p:nvSpPr>
        <p:spPr>
          <a:xfrm>
            <a:off x="3800586" y="6240795"/>
            <a:ext cx="828675" cy="176213"/>
          </a:xfrm>
          <a:custGeom>
            <a:avLst/>
            <a:gdLst>
              <a:gd name="connsiteX0" fmla="*/ 0 w 1104900"/>
              <a:gd name="connsiteY0" fmla="*/ 0 h 234950"/>
              <a:gd name="connsiteX1" fmla="*/ 685800 w 1104900"/>
              <a:gd name="connsiteY1" fmla="*/ 57150 h 234950"/>
              <a:gd name="connsiteX2" fmla="*/ 1104900 w 1104900"/>
              <a:gd name="connsiteY2" fmla="*/ 234950 h 234950"/>
            </a:gdLst>
            <a:ahLst/>
            <a:cxnLst>
              <a:cxn ang="0">
                <a:pos x="connsiteX0" y="connsiteY0"/>
              </a:cxn>
              <a:cxn ang="0">
                <a:pos x="connsiteX1" y="connsiteY1"/>
              </a:cxn>
              <a:cxn ang="0">
                <a:pos x="connsiteX2" y="connsiteY2"/>
              </a:cxn>
            </a:cxnLst>
            <a:rect l="l" t="t" r="r" b="b"/>
            <a:pathLst>
              <a:path w="1104900" h="234950">
                <a:moveTo>
                  <a:pt x="0" y="0"/>
                </a:moveTo>
                <a:cubicBezTo>
                  <a:pt x="250825" y="8996"/>
                  <a:pt x="501650" y="17992"/>
                  <a:pt x="685800" y="57150"/>
                </a:cubicBezTo>
                <a:cubicBezTo>
                  <a:pt x="869950" y="96308"/>
                  <a:pt x="987425" y="165629"/>
                  <a:pt x="1104900" y="23495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graphicFrame>
        <p:nvGraphicFramePr>
          <p:cNvPr id="45" name="Table 44"/>
          <p:cNvGraphicFramePr>
            <a:graphicFrameLocks noGrp="1"/>
          </p:cNvGraphicFramePr>
          <p:nvPr>
            <p:extLst/>
          </p:nvPr>
        </p:nvGraphicFramePr>
        <p:xfrm>
          <a:off x="5295900" y="1560768"/>
          <a:ext cx="2400300" cy="1978386"/>
        </p:xfrm>
        <a:graphic>
          <a:graphicData uri="http://schemas.openxmlformats.org/drawingml/2006/table">
            <a:tbl>
              <a:tblPr firstRow="1" bandRow="1">
                <a:tableStyleId>{93296810-A885-4BE3-A3E7-6D5BEEA58F35}</a:tableStyleId>
              </a:tblPr>
              <a:tblGrid>
                <a:gridCol w="2400300">
                  <a:extLst>
                    <a:ext uri="{9D8B030D-6E8A-4147-A177-3AD203B41FA5}">
                      <a16:colId xmlns:a16="http://schemas.microsoft.com/office/drawing/2014/main" xmlns="" val="20000"/>
                    </a:ext>
                  </a:extLst>
                </a:gridCol>
              </a:tblGrid>
              <a:tr h="614904">
                <a:tc>
                  <a:txBody>
                    <a:bodyPr/>
                    <a:lstStyle/>
                    <a:p>
                      <a:r>
                        <a:rPr lang="en-GB" sz="600" b="0" dirty="0" smtClean="0">
                          <a:solidFill>
                            <a:schemeClr val="tx1"/>
                          </a:solidFill>
                        </a:rPr>
                        <a:t>With many changes in rural areas the</a:t>
                      </a:r>
                      <a:r>
                        <a:rPr lang="en-GB" sz="600" b="0" baseline="0" dirty="0" smtClean="0">
                          <a:solidFill>
                            <a:schemeClr val="tx1"/>
                          </a:solidFill>
                        </a:rPr>
                        <a:t> needs of locals need to be considered alongside the needs of anyone moving to the areas. Creating a </a:t>
                      </a:r>
                      <a:r>
                        <a:rPr lang="en-GB" sz="600" b="0" u="sng" baseline="0" dirty="0" smtClean="0">
                          <a:solidFill>
                            <a:schemeClr val="tx1"/>
                          </a:solidFill>
                        </a:rPr>
                        <a:t>sustainable</a:t>
                      </a:r>
                      <a:r>
                        <a:rPr lang="en-GB" sz="600" b="0" baseline="0" dirty="0" smtClean="0">
                          <a:solidFill>
                            <a:schemeClr val="tx1"/>
                          </a:solidFill>
                        </a:rPr>
                        <a:t> </a:t>
                      </a:r>
                      <a:r>
                        <a:rPr lang="en-GB" sz="600" b="0" u="sng" baseline="0" dirty="0" smtClean="0">
                          <a:solidFill>
                            <a:schemeClr val="tx1"/>
                          </a:solidFill>
                        </a:rPr>
                        <a:t>community</a:t>
                      </a:r>
                      <a:r>
                        <a:rPr lang="en-GB" sz="600" b="0" baseline="0" dirty="0" smtClean="0">
                          <a:solidFill>
                            <a:schemeClr val="tx1"/>
                          </a:solidFill>
                        </a:rPr>
                        <a:t> is the ideal for all local planners. All proposals for new roads, houses, what transport needs will be, education and healthcare</a:t>
                      </a:r>
                      <a:endParaRPr lang="en-GB" sz="600" b="0" dirty="0">
                        <a:solidFill>
                          <a:schemeClr val="tx1"/>
                        </a:solidFill>
                        <a:latin typeface="ITC Kabel Std Book" panose="020D0402020204020904" pitchFamily="34" charset="0"/>
                      </a:endParaRPr>
                    </a:p>
                  </a:txBody>
                  <a:tcPr marL="68580" marR="68580" marT="34290" marB="34290"/>
                </a:tc>
                <a:extLst>
                  <a:ext uri="{0D108BD9-81ED-4DB2-BD59-A6C34878D82A}">
                    <a16:rowId xmlns:a16="http://schemas.microsoft.com/office/drawing/2014/main" xmlns="" val="10000"/>
                  </a:ext>
                </a:extLst>
              </a:tr>
              <a:tr h="1363482">
                <a:tc>
                  <a:txBody>
                    <a:bodyPr/>
                    <a:lstStyle/>
                    <a:p>
                      <a:r>
                        <a:rPr lang="en-GB" sz="700" dirty="0" smtClean="0">
                          <a:solidFill>
                            <a:schemeClr val="tx1"/>
                          </a:solidFill>
                        </a:rPr>
                        <a:t>Things</a:t>
                      </a:r>
                      <a:r>
                        <a:rPr lang="en-GB" sz="700" baseline="0" dirty="0" smtClean="0">
                          <a:solidFill>
                            <a:schemeClr val="tx1"/>
                          </a:solidFill>
                        </a:rPr>
                        <a:t> that need to be considered when creating a sustainable community;</a:t>
                      </a:r>
                    </a:p>
                    <a:p>
                      <a:pPr marL="285750" indent="-285750">
                        <a:buFont typeface="Arial" panose="020B0604020202020204" pitchFamily="34" charset="0"/>
                        <a:buChar char="•"/>
                      </a:pPr>
                      <a:r>
                        <a:rPr lang="en-GB" sz="700" baseline="0" dirty="0" smtClean="0">
                          <a:solidFill>
                            <a:schemeClr val="tx1"/>
                          </a:solidFill>
                        </a:rPr>
                        <a:t>Availability of jobs – encourage jobs based in rural areas by encouraging more companies to locate there</a:t>
                      </a:r>
                    </a:p>
                    <a:p>
                      <a:pPr marL="285750" indent="-285750">
                        <a:buFont typeface="Arial" panose="020B0604020202020204" pitchFamily="34" charset="0"/>
                        <a:buChar char="•"/>
                      </a:pPr>
                      <a:r>
                        <a:rPr lang="en-GB" sz="700" baseline="0" dirty="0" smtClean="0">
                          <a:solidFill>
                            <a:schemeClr val="tx1"/>
                          </a:solidFill>
                        </a:rPr>
                        <a:t>Education – ensuring local schools remain open</a:t>
                      </a:r>
                    </a:p>
                    <a:p>
                      <a:pPr marL="285750" indent="-285750">
                        <a:buFont typeface="Arial" panose="020B0604020202020204" pitchFamily="34" charset="0"/>
                        <a:buChar char="•"/>
                      </a:pPr>
                      <a:r>
                        <a:rPr lang="en-GB" sz="700" baseline="0" dirty="0" smtClean="0">
                          <a:solidFill>
                            <a:schemeClr val="tx1"/>
                          </a:solidFill>
                        </a:rPr>
                        <a:t>Healthcare – ensure ALL locals can access healthcare (ensuring transport links of necessary.</a:t>
                      </a:r>
                    </a:p>
                    <a:p>
                      <a:pPr marL="285750" indent="-285750">
                        <a:buFont typeface="Arial" panose="020B0604020202020204" pitchFamily="34" charset="0"/>
                        <a:buChar char="•"/>
                      </a:pPr>
                      <a:r>
                        <a:rPr lang="en-GB" sz="700" baseline="0" dirty="0" smtClean="0">
                          <a:solidFill>
                            <a:schemeClr val="tx1"/>
                          </a:solidFill>
                        </a:rPr>
                        <a:t>Village services – encouraging shops, pubs and post offices to remain open.</a:t>
                      </a:r>
                    </a:p>
                    <a:p>
                      <a:pPr marL="285750" indent="-285750">
                        <a:buFont typeface="Arial" panose="020B0604020202020204" pitchFamily="34" charset="0"/>
                        <a:buChar char="•"/>
                      </a:pPr>
                      <a:r>
                        <a:rPr lang="en-GB" sz="700" baseline="0" dirty="0" smtClean="0">
                          <a:solidFill>
                            <a:schemeClr val="tx1"/>
                          </a:solidFill>
                        </a:rPr>
                        <a:t>Transport – ensuring public transport runs regularly and can be accessed by all locals</a:t>
                      </a:r>
                    </a:p>
                    <a:p>
                      <a:pPr marL="285750" indent="-285750">
                        <a:buFont typeface="Arial" panose="020B0604020202020204" pitchFamily="34" charset="0"/>
                        <a:buChar char="•"/>
                      </a:pPr>
                      <a:r>
                        <a:rPr lang="en-GB" sz="700" baseline="0" dirty="0" smtClean="0">
                          <a:solidFill>
                            <a:schemeClr val="tx1"/>
                          </a:solidFill>
                        </a:rPr>
                        <a:t>Internet – ensure fast and reliable broadband.</a:t>
                      </a:r>
                      <a:endParaRPr lang="en-GB" sz="700" dirty="0">
                        <a:solidFill>
                          <a:schemeClr val="tx1"/>
                        </a:solidFill>
                        <a:latin typeface="ITC Kabel Std Book" panose="020D0402020204020904" pitchFamily="34" charset="0"/>
                      </a:endParaRPr>
                    </a:p>
                  </a:txBody>
                  <a:tcPr marL="68580" marR="68580" marT="34290" marB="34290"/>
                </a:tc>
                <a:extLst>
                  <a:ext uri="{0D108BD9-81ED-4DB2-BD59-A6C34878D82A}">
                    <a16:rowId xmlns:a16="http://schemas.microsoft.com/office/drawing/2014/main" xmlns="" val="10001"/>
                  </a:ext>
                </a:extLst>
              </a:tr>
            </a:tbl>
          </a:graphicData>
        </a:graphic>
      </p:graphicFrame>
      <p:graphicFrame>
        <p:nvGraphicFramePr>
          <p:cNvPr id="2" name="Table 1"/>
          <p:cNvGraphicFramePr>
            <a:graphicFrameLocks noGrp="1"/>
          </p:cNvGraphicFramePr>
          <p:nvPr>
            <p:extLst/>
          </p:nvPr>
        </p:nvGraphicFramePr>
        <p:xfrm>
          <a:off x="5308601" y="4119536"/>
          <a:ext cx="2424072" cy="2728771"/>
        </p:xfrm>
        <a:graphic>
          <a:graphicData uri="http://schemas.openxmlformats.org/drawingml/2006/table">
            <a:tbl>
              <a:tblPr firstRow="1" bandRow="1">
                <a:tableStyleId>{10A1B5D5-9B99-4C35-A422-299274C87663}</a:tableStyleId>
              </a:tblPr>
              <a:tblGrid>
                <a:gridCol w="2424072">
                  <a:extLst>
                    <a:ext uri="{9D8B030D-6E8A-4147-A177-3AD203B41FA5}">
                      <a16:colId xmlns:a16="http://schemas.microsoft.com/office/drawing/2014/main" xmlns="" val="20000"/>
                    </a:ext>
                  </a:extLst>
                </a:gridCol>
              </a:tblGrid>
              <a:tr h="204436">
                <a:tc>
                  <a:txBody>
                    <a:bodyPr/>
                    <a:lstStyle/>
                    <a:p>
                      <a:r>
                        <a:rPr lang="en-GB" sz="700" dirty="0" smtClean="0"/>
                        <a:t>Green</a:t>
                      </a:r>
                      <a:r>
                        <a:rPr lang="en-GB" sz="700" baseline="0" dirty="0" smtClean="0"/>
                        <a:t> belts and the challenge of housing in the UK</a:t>
                      </a:r>
                      <a:endParaRPr lang="en-GB" sz="700" dirty="0"/>
                    </a:p>
                  </a:txBody>
                  <a:tcPr marL="68580" marR="68580" marT="34290" marB="34290"/>
                </a:tc>
                <a:extLst>
                  <a:ext uri="{0D108BD9-81ED-4DB2-BD59-A6C34878D82A}">
                    <a16:rowId xmlns:a16="http://schemas.microsoft.com/office/drawing/2014/main" xmlns="" val="10000"/>
                  </a:ext>
                </a:extLst>
              </a:tr>
              <a:tr h="577752">
                <a:tc>
                  <a:txBody>
                    <a:bodyPr/>
                    <a:lstStyle/>
                    <a:p>
                      <a:r>
                        <a:rPr lang="en-GB" sz="700" dirty="0" smtClean="0"/>
                        <a:t>Green belts were put in place around the UK to try and strop the expansion of towns and cities. However, they are coming under increasing</a:t>
                      </a:r>
                      <a:r>
                        <a:rPr lang="en-GB" sz="700" baseline="0" dirty="0" smtClean="0"/>
                        <a:t> threat due to the pressure created by the high demand for more housing. </a:t>
                      </a:r>
                      <a:endParaRPr lang="en-GB" sz="700" dirty="0"/>
                    </a:p>
                  </a:txBody>
                  <a:tcPr marL="68580" marR="68580" marT="34290" marB="34290"/>
                </a:tc>
                <a:extLst>
                  <a:ext uri="{0D108BD9-81ED-4DB2-BD59-A6C34878D82A}">
                    <a16:rowId xmlns:a16="http://schemas.microsoft.com/office/drawing/2014/main" xmlns="" val="10001"/>
                  </a:ext>
                </a:extLst>
              </a:tr>
              <a:tr h="1946583">
                <a:tc>
                  <a:txBody>
                    <a:bodyPr/>
                    <a:lstStyle/>
                    <a:p>
                      <a:r>
                        <a:rPr lang="en-GB" sz="700" dirty="0" smtClean="0"/>
                        <a:t>Greenfield</a:t>
                      </a:r>
                      <a:r>
                        <a:rPr lang="en-GB" sz="700" baseline="0" dirty="0" smtClean="0"/>
                        <a:t> sites (have never previously been built on) The challenges when building on these site are;</a:t>
                      </a:r>
                    </a:p>
                    <a:p>
                      <a:pPr marL="285750" indent="-285750">
                        <a:buFont typeface="Arial" panose="020B0604020202020204" pitchFamily="34" charset="0"/>
                        <a:buChar char="•"/>
                      </a:pPr>
                      <a:r>
                        <a:rPr lang="en-GB" sz="700" baseline="0" dirty="0" smtClean="0"/>
                        <a:t>Environmental sustainability: the destruction of rural land, natural habitats and could increase urban sprawl</a:t>
                      </a:r>
                    </a:p>
                    <a:p>
                      <a:pPr marL="285750" indent="-285750">
                        <a:buFont typeface="Arial" panose="020B0604020202020204" pitchFamily="34" charset="0"/>
                        <a:buChar char="•"/>
                      </a:pPr>
                      <a:r>
                        <a:rPr lang="en-GB" sz="700" baseline="0" dirty="0" smtClean="0"/>
                        <a:t>Economic sustainability: the cost of new housing developments may be too great for locals to afford. Many of these new residents will commute to jobs, therefore leaving the rural areas empty during working hours; this will lead to decline in rural services.</a:t>
                      </a:r>
                    </a:p>
                    <a:p>
                      <a:pPr marL="285750" indent="-285750">
                        <a:buFont typeface="Arial" panose="020B0604020202020204" pitchFamily="34" charset="0"/>
                        <a:buChar char="•"/>
                      </a:pPr>
                      <a:r>
                        <a:rPr lang="en-GB" sz="700" baseline="0" dirty="0" smtClean="0"/>
                        <a:t>Social sustainability: New greenfield developments may cause counter urbanisation. Rural areas will be changed by this movement of people into them. In addition local services like schools and doctors will be under increased pressure.</a:t>
                      </a:r>
                      <a:endParaRPr lang="en-GB" sz="700" dirty="0"/>
                    </a:p>
                  </a:txBody>
                  <a:tcPr marL="68580" marR="68580" marT="34290" marB="34290"/>
                </a:tc>
                <a:extLst>
                  <a:ext uri="{0D108BD9-81ED-4DB2-BD59-A6C34878D82A}">
                    <a16:rowId xmlns:a16="http://schemas.microsoft.com/office/drawing/2014/main" xmlns="" val="10002"/>
                  </a:ext>
                </a:extLst>
              </a:tr>
            </a:tbl>
          </a:graphicData>
        </a:graphic>
      </p:graphicFrame>
      <p:graphicFrame>
        <p:nvGraphicFramePr>
          <p:cNvPr id="3" name="Table 2"/>
          <p:cNvGraphicFramePr>
            <a:graphicFrameLocks noGrp="1"/>
          </p:cNvGraphicFramePr>
          <p:nvPr>
            <p:extLst/>
          </p:nvPr>
        </p:nvGraphicFramePr>
        <p:xfrm>
          <a:off x="7696201" y="13907"/>
          <a:ext cx="3001295" cy="1025910"/>
        </p:xfrm>
        <a:graphic>
          <a:graphicData uri="http://schemas.openxmlformats.org/drawingml/2006/table">
            <a:tbl>
              <a:tblPr firstRow="1" bandRow="1">
                <a:tableStyleId>{10A1B5D5-9B99-4C35-A422-299274C87663}</a:tableStyleId>
              </a:tblPr>
              <a:tblGrid>
                <a:gridCol w="3001295">
                  <a:extLst>
                    <a:ext uri="{9D8B030D-6E8A-4147-A177-3AD203B41FA5}">
                      <a16:colId xmlns:a16="http://schemas.microsoft.com/office/drawing/2014/main" xmlns="" val="20000"/>
                    </a:ext>
                  </a:extLst>
                </a:gridCol>
              </a:tblGrid>
              <a:tr h="219838">
                <a:tc>
                  <a:txBody>
                    <a:bodyPr/>
                    <a:lstStyle/>
                    <a:p>
                      <a:r>
                        <a:rPr lang="en-GB" sz="900" dirty="0" smtClean="0"/>
                        <a:t>Brownfield sites –</a:t>
                      </a:r>
                      <a:r>
                        <a:rPr lang="en-GB" sz="900" baseline="0" dirty="0" smtClean="0"/>
                        <a:t> sites that have previously been built on.</a:t>
                      </a:r>
                      <a:endParaRPr lang="en-GB" sz="900" dirty="0"/>
                    </a:p>
                  </a:txBody>
                  <a:tcPr marL="68580" marR="68580" marT="34290" marB="34290"/>
                </a:tc>
                <a:extLst>
                  <a:ext uri="{0D108BD9-81ED-4DB2-BD59-A6C34878D82A}">
                    <a16:rowId xmlns:a16="http://schemas.microsoft.com/office/drawing/2014/main" xmlns="" val="10000"/>
                  </a:ext>
                </a:extLst>
              </a:tr>
              <a:tr h="806072">
                <a:tc>
                  <a:txBody>
                    <a:bodyPr/>
                    <a:lstStyle/>
                    <a:p>
                      <a:r>
                        <a:rPr lang="en-GB" sz="900" dirty="0" smtClean="0"/>
                        <a:t>Building on these sites do not destroy</a:t>
                      </a:r>
                      <a:r>
                        <a:rPr lang="en-GB" sz="900" baseline="0" dirty="0" smtClean="0"/>
                        <a:t> areas of countryside/habitats. Many people also like to move back into inner city areas – a process known as re-urbanisation. This involves many areas redeveloping areas of old factories into living and entertainment .</a:t>
                      </a:r>
                      <a:endParaRPr lang="en-GB" sz="900" dirty="0"/>
                    </a:p>
                  </a:txBody>
                  <a:tcPr marL="68580" marR="68580" marT="34290" marB="34290"/>
                </a:tc>
                <a:extLst>
                  <a:ext uri="{0D108BD9-81ED-4DB2-BD59-A6C34878D82A}">
                    <a16:rowId xmlns:a16="http://schemas.microsoft.com/office/drawing/2014/main" xmlns="" val="10001"/>
                  </a:ext>
                </a:extLst>
              </a:tr>
            </a:tbl>
          </a:graphicData>
        </a:graphic>
      </p:graphicFrame>
      <p:graphicFrame>
        <p:nvGraphicFramePr>
          <p:cNvPr id="14" name="Table 13"/>
          <p:cNvGraphicFramePr>
            <a:graphicFrameLocks noGrp="1"/>
          </p:cNvGraphicFramePr>
          <p:nvPr>
            <p:extLst/>
          </p:nvPr>
        </p:nvGraphicFramePr>
        <p:xfrm>
          <a:off x="7685964" y="1026343"/>
          <a:ext cx="2982036" cy="1912620"/>
        </p:xfrm>
        <a:graphic>
          <a:graphicData uri="http://schemas.openxmlformats.org/drawingml/2006/table">
            <a:tbl>
              <a:tblPr firstRow="1" bandRow="1">
                <a:tableStyleId>{10A1B5D5-9B99-4C35-A422-299274C87663}</a:tableStyleId>
              </a:tblPr>
              <a:tblGrid>
                <a:gridCol w="994012">
                  <a:extLst>
                    <a:ext uri="{9D8B030D-6E8A-4147-A177-3AD203B41FA5}">
                      <a16:colId xmlns:a16="http://schemas.microsoft.com/office/drawing/2014/main" xmlns="" val="20000"/>
                    </a:ext>
                  </a:extLst>
                </a:gridCol>
                <a:gridCol w="994012">
                  <a:extLst>
                    <a:ext uri="{9D8B030D-6E8A-4147-A177-3AD203B41FA5}">
                      <a16:colId xmlns:a16="http://schemas.microsoft.com/office/drawing/2014/main" xmlns="" val="20001"/>
                    </a:ext>
                  </a:extLst>
                </a:gridCol>
                <a:gridCol w="994012">
                  <a:extLst>
                    <a:ext uri="{9D8B030D-6E8A-4147-A177-3AD203B41FA5}">
                      <a16:colId xmlns:a16="http://schemas.microsoft.com/office/drawing/2014/main" xmlns="" val="20002"/>
                    </a:ext>
                  </a:extLst>
                </a:gridCol>
              </a:tblGrid>
              <a:tr h="160020">
                <a:tc gridSpan="3">
                  <a:txBody>
                    <a:bodyPr/>
                    <a:lstStyle/>
                    <a:p>
                      <a:r>
                        <a:rPr lang="en-GB" sz="800" dirty="0" smtClean="0"/>
                        <a:t>Retail change in the UK</a:t>
                      </a:r>
                      <a:endParaRPr lang="en-GB" sz="800" dirty="0"/>
                    </a:p>
                  </a:txBody>
                  <a:tcPr marL="68580" marR="68580" marT="34290" marB="34290"/>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xmlns="" val="10000"/>
                  </a:ext>
                </a:extLst>
              </a:tr>
              <a:tr h="342900">
                <a:tc gridSpan="3">
                  <a:txBody>
                    <a:bodyPr/>
                    <a:lstStyle/>
                    <a:p>
                      <a:r>
                        <a:rPr lang="en-GB" sz="800" dirty="0" smtClean="0"/>
                        <a:t>Traditional shopping locations such as the CBD</a:t>
                      </a:r>
                      <a:r>
                        <a:rPr lang="en-GB" sz="800" baseline="0" dirty="0" smtClean="0"/>
                        <a:t> have come under threat from, internet shopping and out of town shopping areas (such as </a:t>
                      </a:r>
                      <a:r>
                        <a:rPr lang="en-GB" sz="800" baseline="0" dirty="0" err="1" smtClean="0"/>
                        <a:t>Middlebrook</a:t>
                      </a:r>
                      <a:r>
                        <a:rPr lang="en-GB" sz="800" baseline="0" dirty="0" smtClean="0"/>
                        <a:t> or the Trafford Centre)</a:t>
                      </a:r>
                    </a:p>
                    <a:p>
                      <a:r>
                        <a:rPr lang="en-GB" sz="800" baseline="0" dirty="0" smtClean="0"/>
                        <a:t>Factors leading to a change;</a:t>
                      </a:r>
                      <a:endParaRPr lang="en-GB" sz="800" dirty="0"/>
                    </a:p>
                  </a:txBody>
                  <a:tcPr marL="68580" marR="68580" marT="34290" marB="34290"/>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xmlns="" val="10001"/>
                  </a:ext>
                </a:extLst>
              </a:tr>
              <a:tr h="708660">
                <a:tc>
                  <a:txBody>
                    <a:bodyPr/>
                    <a:lstStyle/>
                    <a:p>
                      <a:r>
                        <a:rPr lang="en-GB" sz="800" dirty="0" smtClean="0"/>
                        <a:t>Economic factors; more home delivery firms</a:t>
                      </a:r>
                      <a:r>
                        <a:rPr lang="en-GB" sz="800" baseline="0" dirty="0" smtClean="0"/>
                        <a:t> making deliveries cheaper, congestion in cities, free parking in out of town centres, high city centre parking costs</a:t>
                      </a:r>
                      <a:endParaRPr lang="en-GB" sz="800" dirty="0"/>
                    </a:p>
                  </a:txBody>
                  <a:tcPr marL="68580" marR="68580" marT="34290" marB="34290"/>
                </a:tc>
                <a:tc>
                  <a:txBody>
                    <a:bodyPr/>
                    <a:lstStyle/>
                    <a:p>
                      <a:r>
                        <a:rPr lang="en-GB" sz="800" dirty="0" smtClean="0"/>
                        <a:t>Cultural factors; car dependant society, habit of bulk buying weekly or monthly shops</a:t>
                      </a:r>
                      <a:endParaRPr lang="en-GB" sz="800" dirty="0"/>
                    </a:p>
                  </a:txBody>
                  <a:tcPr marL="68580" marR="68580" marT="34290" marB="34290"/>
                </a:tc>
                <a:tc>
                  <a:txBody>
                    <a:bodyPr/>
                    <a:lstStyle/>
                    <a:p>
                      <a:r>
                        <a:rPr lang="en-GB" sz="800" dirty="0" smtClean="0"/>
                        <a:t>Technological</a:t>
                      </a:r>
                      <a:r>
                        <a:rPr lang="en-GB" sz="800" baseline="0" dirty="0" smtClean="0"/>
                        <a:t> factors; development of high speed broadband, improved websites that can be used to compare prices, internet banking</a:t>
                      </a:r>
                      <a:endParaRPr lang="en-GB" sz="800" dirty="0"/>
                    </a:p>
                  </a:txBody>
                  <a:tcPr marL="68580" marR="68580" marT="34290" marB="34290"/>
                </a:tc>
                <a:extLst>
                  <a:ext uri="{0D108BD9-81ED-4DB2-BD59-A6C34878D82A}">
                    <a16:rowId xmlns:a16="http://schemas.microsoft.com/office/drawing/2014/main" xmlns="" val="10002"/>
                  </a:ext>
                </a:extLst>
              </a:tr>
            </a:tbl>
          </a:graphicData>
        </a:graphic>
      </p:graphicFrame>
      <p:graphicFrame>
        <p:nvGraphicFramePr>
          <p:cNvPr id="26" name="Table 25"/>
          <p:cNvGraphicFramePr>
            <a:graphicFrameLocks noGrp="1"/>
          </p:cNvGraphicFramePr>
          <p:nvPr>
            <p:extLst/>
          </p:nvPr>
        </p:nvGraphicFramePr>
        <p:xfrm>
          <a:off x="7685964" y="2920501"/>
          <a:ext cx="2982036" cy="1399949"/>
        </p:xfrm>
        <a:graphic>
          <a:graphicData uri="http://schemas.openxmlformats.org/drawingml/2006/table">
            <a:tbl>
              <a:tblPr firstRow="1" bandRow="1">
                <a:tableStyleId>{10A1B5D5-9B99-4C35-A422-299274C87663}</a:tableStyleId>
              </a:tblPr>
              <a:tblGrid>
                <a:gridCol w="1491018">
                  <a:extLst>
                    <a:ext uri="{9D8B030D-6E8A-4147-A177-3AD203B41FA5}">
                      <a16:colId xmlns:a16="http://schemas.microsoft.com/office/drawing/2014/main" xmlns="" val="20000"/>
                    </a:ext>
                  </a:extLst>
                </a:gridCol>
                <a:gridCol w="1491018">
                  <a:extLst>
                    <a:ext uri="{9D8B030D-6E8A-4147-A177-3AD203B41FA5}">
                      <a16:colId xmlns:a16="http://schemas.microsoft.com/office/drawing/2014/main" xmlns="" val="20001"/>
                    </a:ext>
                  </a:extLst>
                </a:gridCol>
              </a:tblGrid>
              <a:tr h="160020">
                <a:tc gridSpan="2">
                  <a:txBody>
                    <a:bodyPr/>
                    <a:lstStyle/>
                    <a:p>
                      <a:r>
                        <a:rPr lang="en-GB" sz="600" dirty="0" smtClean="0"/>
                        <a:t>Costs and benefits</a:t>
                      </a:r>
                      <a:r>
                        <a:rPr lang="en-GB" sz="600" baseline="0" dirty="0" smtClean="0"/>
                        <a:t> of out of town centres</a:t>
                      </a:r>
                      <a:endParaRPr lang="en-GB" sz="600" dirty="0"/>
                    </a:p>
                  </a:txBody>
                  <a:tcPr marL="68580" marR="68580" marT="34290" marB="34290"/>
                </a:tc>
                <a:tc hMerge="1">
                  <a:txBody>
                    <a:bodyPr/>
                    <a:lstStyle/>
                    <a:p>
                      <a:endParaRPr lang="en-GB" dirty="0"/>
                    </a:p>
                  </a:txBody>
                  <a:tcPr/>
                </a:tc>
                <a:extLst>
                  <a:ext uri="{0D108BD9-81ED-4DB2-BD59-A6C34878D82A}">
                    <a16:rowId xmlns:a16="http://schemas.microsoft.com/office/drawing/2014/main" xmlns="" val="10000"/>
                  </a:ext>
                </a:extLst>
              </a:tr>
              <a:tr h="160020">
                <a:tc>
                  <a:txBody>
                    <a:bodyPr/>
                    <a:lstStyle/>
                    <a:p>
                      <a:r>
                        <a:rPr lang="en-GB" sz="600" dirty="0" smtClean="0"/>
                        <a:t>Benefits</a:t>
                      </a:r>
                      <a:endParaRPr lang="en-GB" sz="600" dirty="0"/>
                    </a:p>
                  </a:txBody>
                  <a:tcPr marL="68580" marR="68580" marT="34290" marB="34290">
                    <a:solidFill>
                      <a:srgbClr val="92D050"/>
                    </a:solidFill>
                  </a:tcPr>
                </a:tc>
                <a:tc>
                  <a:txBody>
                    <a:bodyPr/>
                    <a:lstStyle/>
                    <a:p>
                      <a:pPr rtl="0"/>
                      <a:r>
                        <a:rPr lang="en-GB" sz="600" dirty="0" smtClean="0"/>
                        <a:t>Costs</a:t>
                      </a:r>
                      <a:endParaRPr lang="en-GB" sz="600" dirty="0"/>
                    </a:p>
                  </a:txBody>
                  <a:tcPr marL="68580" marR="68580" marT="34290" marB="34290">
                    <a:solidFill>
                      <a:srgbClr val="92D050"/>
                    </a:solidFill>
                  </a:tcPr>
                </a:tc>
                <a:extLst>
                  <a:ext uri="{0D108BD9-81ED-4DB2-BD59-A6C34878D82A}">
                    <a16:rowId xmlns:a16="http://schemas.microsoft.com/office/drawing/2014/main" xmlns="" val="10001"/>
                  </a:ext>
                </a:extLst>
              </a:tr>
              <a:tr h="148590">
                <a:tc>
                  <a:txBody>
                    <a:bodyPr/>
                    <a:lstStyle/>
                    <a:p>
                      <a:r>
                        <a:rPr lang="en-GB" sz="500" dirty="0" smtClean="0"/>
                        <a:t>Large free parking areas</a:t>
                      </a:r>
                      <a:endParaRPr lang="en-GB" sz="500" dirty="0"/>
                    </a:p>
                  </a:txBody>
                  <a:tcPr marL="68580" marR="68580" marT="34290" marB="34290"/>
                </a:tc>
                <a:tc>
                  <a:txBody>
                    <a:bodyPr/>
                    <a:lstStyle/>
                    <a:p>
                      <a:r>
                        <a:rPr lang="en-GB" sz="500" dirty="0" smtClean="0"/>
                        <a:t>Can cause decline in city centre</a:t>
                      </a:r>
                      <a:endParaRPr lang="en-GB" sz="500" dirty="0"/>
                    </a:p>
                  </a:txBody>
                  <a:tcPr marL="68580" marR="68580" marT="34290" marB="34290"/>
                </a:tc>
                <a:extLst>
                  <a:ext uri="{0D108BD9-81ED-4DB2-BD59-A6C34878D82A}">
                    <a16:rowId xmlns:a16="http://schemas.microsoft.com/office/drawing/2014/main" xmlns="" val="10002"/>
                  </a:ext>
                </a:extLst>
              </a:tr>
              <a:tr h="148590">
                <a:tc>
                  <a:txBody>
                    <a:bodyPr/>
                    <a:lstStyle/>
                    <a:p>
                      <a:r>
                        <a:rPr lang="en-GB" sz="500" dirty="0" smtClean="0"/>
                        <a:t>Less congestion at out of town location</a:t>
                      </a:r>
                      <a:endParaRPr lang="en-GB" sz="500" dirty="0"/>
                    </a:p>
                  </a:txBody>
                  <a:tcPr marL="68580" marR="68580" marT="34290" marB="34290"/>
                </a:tc>
                <a:tc>
                  <a:txBody>
                    <a:bodyPr/>
                    <a:lstStyle/>
                    <a:p>
                      <a:r>
                        <a:rPr lang="en-GB" sz="500" dirty="0" smtClean="0"/>
                        <a:t>Can increase congestion out of town</a:t>
                      </a:r>
                      <a:endParaRPr lang="en-GB" sz="500" dirty="0"/>
                    </a:p>
                  </a:txBody>
                  <a:tcPr marL="68580" marR="68580" marT="34290" marB="34290"/>
                </a:tc>
                <a:extLst>
                  <a:ext uri="{0D108BD9-81ED-4DB2-BD59-A6C34878D82A}">
                    <a16:rowId xmlns:a16="http://schemas.microsoft.com/office/drawing/2014/main" xmlns="" val="10003"/>
                  </a:ext>
                </a:extLst>
              </a:tr>
              <a:tr h="308610">
                <a:tc>
                  <a:txBody>
                    <a:bodyPr/>
                    <a:lstStyle/>
                    <a:p>
                      <a:r>
                        <a:rPr lang="en-GB" sz="500" dirty="0" smtClean="0"/>
                        <a:t>Quick and easy access (near motorway network)</a:t>
                      </a:r>
                      <a:endParaRPr lang="en-GB" sz="500" dirty="0"/>
                    </a:p>
                  </a:txBody>
                  <a:tcPr marL="68580" marR="68580" marT="34290" marB="34290"/>
                </a:tc>
                <a:tc>
                  <a:txBody>
                    <a:bodyPr/>
                    <a:lstStyle/>
                    <a:p>
                      <a:r>
                        <a:rPr lang="en-GB" sz="500" dirty="0" smtClean="0"/>
                        <a:t>Often has the same chain stores at out of town centres – so does not support smaller independent shops.</a:t>
                      </a:r>
                      <a:endParaRPr lang="en-GB" sz="500" dirty="0"/>
                    </a:p>
                  </a:txBody>
                  <a:tcPr marL="68580" marR="68580" marT="34290" marB="34290"/>
                </a:tc>
                <a:extLst>
                  <a:ext uri="{0D108BD9-81ED-4DB2-BD59-A6C34878D82A}">
                    <a16:rowId xmlns:a16="http://schemas.microsoft.com/office/drawing/2014/main" xmlns="" val="10004"/>
                  </a:ext>
                </a:extLst>
              </a:tr>
              <a:tr h="325529">
                <a:tc>
                  <a:txBody>
                    <a:bodyPr/>
                    <a:lstStyle/>
                    <a:p>
                      <a:r>
                        <a:rPr lang="en-GB" sz="500" dirty="0" smtClean="0"/>
                        <a:t>Often room for expansion</a:t>
                      </a:r>
                      <a:endParaRPr lang="en-GB" sz="500" dirty="0"/>
                    </a:p>
                  </a:txBody>
                  <a:tcPr marL="68580" marR="68580" marT="34290" marB="34290"/>
                </a:tc>
                <a:tc>
                  <a:txBody>
                    <a:bodyPr/>
                    <a:lstStyle/>
                    <a:p>
                      <a:r>
                        <a:rPr lang="en-GB" sz="500" dirty="0" smtClean="0"/>
                        <a:t>Land use conflicts in out of town areas – areas in high demand from business</a:t>
                      </a:r>
                      <a:r>
                        <a:rPr lang="en-GB" sz="500" baseline="0" dirty="0" smtClean="0"/>
                        <a:t> parks and gold courses</a:t>
                      </a:r>
                      <a:endParaRPr lang="en-GB" sz="500" dirty="0"/>
                    </a:p>
                  </a:txBody>
                  <a:tcPr marL="68580" marR="68580" marT="34290" marB="34290"/>
                </a:tc>
                <a:extLst>
                  <a:ext uri="{0D108BD9-81ED-4DB2-BD59-A6C34878D82A}">
                    <a16:rowId xmlns:a16="http://schemas.microsoft.com/office/drawing/2014/main" xmlns="" val="10005"/>
                  </a:ext>
                </a:extLst>
              </a:tr>
              <a:tr h="148590">
                <a:tc>
                  <a:txBody>
                    <a:bodyPr/>
                    <a:lstStyle/>
                    <a:p>
                      <a:r>
                        <a:rPr lang="en-GB" sz="500" dirty="0" smtClean="0"/>
                        <a:t>Near suburban housing</a:t>
                      </a:r>
                      <a:endParaRPr lang="en-GB" sz="500" dirty="0"/>
                    </a:p>
                  </a:txBody>
                  <a:tcPr marL="68580" marR="68580" marT="34290" marB="34290"/>
                </a:tc>
                <a:tc>
                  <a:txBody>
                    <a:bodyPr/>
                    <a:lstStyle/>
                    <a:p>
                      <a:endParaRPr lang="en-GB" sz="500" dirty="0"/>
                    </a:p>
                  </a:txBody>
                  <a:tcPr marL="68580" marR="68580" marT="34290" marB="34290"/>
                </a:tc>
                <a:extLst>
                  <a:ext uri="{0D108BD9-81ED-4DB2-BD59-A6C34878D82A}">
                    <a16:rowId xmlns:a16="http://schemas.microsoft.com/office/drawing/2014/main" xmlns="" val="10006"/>
                  </a:ext>
                </a:extLst>
              </a:tr>
            </a:tbl>
          </a:graphicData>
        </a:graphic>
      </p:graphicFrame>
      <p:graphicFrame>
        <p:nvGraphicFramePr>
          <p:cNvPr id="34" name="Table 33"/>
          <p:cNvGraphicFramePr>
            <a:graphicFrameLocks noGrp="1"/>
          </p:cNvGraphicFramePr>
          <p:nvPr>
            <p:extLst/>
          </p:nvPr>
        </p:nvGraphicFramePr>
        <p:xfrm>
          <a:off x="7726102" y="4302515"/>
          <a:ext cx="2941898" cy="1380770"/>
        </p:xfrm>
        <a:graphic>
          <a:graphicData uri="http://schemas.openxmlformats.org/drawingml/2006/table">
            <a:tbl>
              <a:tblPr firstRow="1" bandRow="1">
                <a:tableStyleId>{10A1B5D5-9B99-4C35-A422-299274C87663}</a:tableStyleId>
              </a:tblPr>
              <a:tblGrid>
                <a:gridCol w="1470949">
                  <a:extLst>
                    <a:ext uri="{9D8B030D-6E8A-4147-A177-3AD203B41FA5}">
                      <a16:colId xmlns:a16="http://schemas.microsoft.com/office/drawing/2014/main" xmlns="" val="20000"/>
                    </a:ext>
                  </a:extLst>
                </a:gridCol>
                <a:gridCol w="1470949">
                  <a:extLst>
                    <a:ext uri="{9D8B030D-6E8A-4147-A177-3AD203B41FA5}">
                      <a16:colId xmlns:a16="http://schemas.microsoft.com/office/drawing/2014/main" xmlns="" val="20001"/>
                    </a:ext>
                  </a:extLst>
                </a:gridCol>
              </a:tblGrid>
              <a:tr h="0">
                <a:tc gridSpan="2">
                  <a:txBody>
                    <a:bodyPr/>
                    <a:lstStyle/>
                    <a:p>
                      <a:r>
                        <a:rPr lang="en-GB" sz="600" dirty="0" smtClean="0"/>
                        <a:t>Costs and benefits</a:t>
                      </a:r>
                      <a:r>
                        <a:rPr lang="en-GB" sz="600" baseline="0" dirty="0" smtClean="0"/>
                        <a:t> of internet shopping</a:t>
                      </a:r>
                      <a:endParaRPr lang="en-GB" sz="600" dirty="0"/>
                    </a:p>
                  </a:txBody>
                  <a:tcPr marL="68580" marR="68580" marT="34290" marB="34290"/>
                </a:tc>
                <a:tc hMerge="1">
                  <a:txBody>
                    <a:bodyPr/>
                    <a:lstStyle/>
                    <a:p>
                      <a:endParaRPr lang="en-GB" dirty="0"/>
                    </a:p>
                  </a:txBody>
                  <a:tcPr/>
                </a:tc>
                <a:extLst>
                  <a:ext uri="{0D108BD9-81ED-4DB2-BD59-A6C34878D82A}">
                    <a16:rowId xmlns:a16="http://schemas.microsoft.com/office/drawing/2014/main" xmlns="" val="10000"/>
                  </a:ext>
                </a:extLst>
              </a:tr>
              <a:tr h="160020">
                <a:tc>
                  <a:txBody>
                    <a:bodyPr/>
                    <a:lstStyle/>
                    <a:p>
                      <a:r>
                        <a:rPr lang="en-GB" sz="600" dirty="0" smtClean="0"/>
                        <a:t>Benefits</a:t>
                      </a:r>
                      <a:endParaRPr lang="en-GB" sz="600" dirty="0"/>
                    </a:p>
                  </a:txBody>
                  <a:tcPr marL="68580" marR="68580" marT="34290" marB="34290">
                    <a:solidFill>
                      <a:srgbClr val="92D050"/>
                    </a:solidFill>
                  </a:tcPr>
                </a:tc>
                <a:tc>
                  <a:txBody>
                    <a:bodyPr/>
                    <a:lstStyle/>
                    <a:p>
                      <a:pPr rtl="0"/>
                      <a:r>
                        <a:rPr lang="en-GB" sz="600" dirty="0" smtClean="0"/>
                        <a:t>Costs</a:t>
                      </a:r>
                      <a:endParaRPr lang="en-GB" sz="600" dirty="0"/>
                    </a:p>
                  </a:txBody>
                  <a:tcPr marL="68580" marR="68580" marT="34290" marB="34290">
                    <a:solidFill>
                      <a:srgbClr val="92D050"/>
                    </a:solidFill>
                  </a:tcPr>
                </a:tc>
                <a:extLst>
                  <a:ext uri="{0D108BD9-81ED-4DB2-BD59-A6C34878D82A}">
                    <a16:rowId xmlns:a16="http://schemas.microsoft.com/office/drawing/2014/main" xmlns="" val="10001"/>
                  </a:ext>
                </a:extLst>
              </a:tr>
              <a:tr h="228600">
                <a:tc>
                  <a:txBody>
                    <a:bodyPr/>
                    <a:lstStyle/>
                    <a:p>
                      <a:r>
                        <a:rPr lang="en-GB" sz="500" dirty="0" smtClean="0"/>
                        <a:t>Convenient and</a:t>
                      </a:r>
                      <a:r>
                        <a:rPr lang="en-GB" sz="500" baseline="0" dirty="0" smtClean="0"/>
                        <a:t> often cheaper</a:t>
                      </a:r>
                      <a:endParaRPr lang="en-GB" sz="500" dirty="0"/>
                    </a:p>
                  </a:txBody>
                  <a:tcPr marL="68580" marR="68580" marT="34290" marB="34290"/>
                </a:tc>
                <a:tc>
                  <a:txBody>
                    <a:bodyPr/>
                    <a:lstStyle/>
                    <a:p>
                      <a:r>
                        <a:rPr lang="en-GB" sz="500" dirty="0" smtClean="0"/>
                        <a:t>Not everyone, particularly the elderly</a:t>
                      </a:r>
                      <a:r>
                        <a:rPr lang="en-GB" sz="500" baseline="0" dirty="0" smtClean="0"/>
                        <a:t> have internet access</a:t>
                      </a:r>
                      <a:endParaRPr lang="en-GB" sz="500" dirty="0"/>
                    </a:p>
                  </a:txBody>
                  <a:tcPr marL="68580" marR="68580" marT="34290" marB="34290"/>
                </a:tc>
                <a:extLst>
                  <a:ext uri="{0D108BD9-81ED-4DB2-BD59-A6C34878D82A}">
                    <a16:rowId xmlns:a16="http://schemas.microsoft.com/office/drawing/2014/main" xmlns="" val="10002"/>
                  </a:ext>
                </a:extLst>
              </a:tr>
              <a:tr h="154745">
                <a:tc>
                  <a:txBody>
                    <a:bodyPr/>
                    <a:lstStyle/>
                    <a:p>
                      <a:r>
                        <a:rPr lang="en-GB" sz="500" dirty="0" smtClean="0"/>
                        <a:t>Can buy products not available locally</a:t>
                      </a:r>
                      <a:endParaRPr lang="en-GB" sz="500" dirty="0"/>
                    </a:p>
                  </a:txBody>
                  <a:tcPr marL="68580" marR="68580" marT="34290" marB="34290"/>
                </a:tc>
                <a:tc>
                  <a:txBody>
                    <a:bodyPr/>
                    <a:lstStyle/>
                    <a:p>
                      <a:r>
                        <a:rPr lang="en-GB" sz="500" dirty="0" smtClean="0"/>
                        <a:t>Goods might be difficult to return</a:t>
                      </a:r>
                      <a:endParaRPr lang="en-GB" sz="500" dirty="0"/>
                    </a:p>
                  </a:txBody>
                  <a:tcPr marL="68580" marR="68580" marT="34290" marB="34290"/>
                </a:tc>
                <a:extLst>
                  <a:ext uri="{0D108BD9-81ED-4DB2-BD59-A6C34878D82A}">
                    <a16:rowId xmlns:a16="http://schemas.microsoft.com/office/drawing/2014/main" xmlns="" val="10003"/>
                  </a:ext>
                </a:extLst>
              </a:tr>
              <a:tr h="231615">
                <a:tc>
                  <a:txBody>
                    <a:bodyPr/>
                    <a:lstStyle/>
                    <a:p>
                      <a:r>
                        <a:rPr lang="en-GB" sz="500" dirty="0" smtClean="0"/>
                        <a:t>Can buy at any time or any location</a:t>
                      </a:r>
                      <a:endParaRPr lang="en-GB" sz="500" dirty="0"/>
                    </a:p>
                  </a:txBody>
                  <a:tcPr marL="68580" marR="68580" marT="34290" marB="34290"/>
                </a:tc>
                <a:tc>
                  <a:txBody>
                    <a:bodyPr/>
                    <a:lstStyle/>
                    <a:p>
                      <a:r>
                        <a:rPr lang="en-GB" sz="500" dirty="0" smtClean="0"/>
                        <a:t>City centre shops might close, leads to jobs losses and decline</a:t>
                      </a:r>
                      <a:endParaRPr lang="en-GB" sz="500" dirty="0"/>
                    </a:p>
                  </a:txBody>
                  <a:tcPr marL="68580" marR="68580" marT="34290" marB="34290"/>
                </a:tc>
                <a:extLst>
                  <a:ext uri="{0D108BD9-81ED-4DB2-BD59-A6C34878D82A}">
                    <a16:rowId xmlns:a16="http://schemas.microsoft.com/office/drawing/2014/main" xmlns="" val="10004"/>
                  </a:ext>
                </a:extLst>
              </a:tr>
              <a:tr h="148590">
                <a:tc>
                  <a:txBody>
                    <a:bodyPr/>
                    <a:lstStyle/>
                    <a:p>
                      <a:r>
                        <a:rPr lang="en-GB" sz="500" dirty="0" smtClean="0"/>
                        <a:t>Less time consuming</a:t>
                      </a:r>
                      <a:endParaRPr lang="en-GB" sz="500" dirty="0"/>
                    </a:p>
                  </a:txBody>
                  <a:tcPr marL="68580" marR="68580" marT="34290" marB="34290"/>
                </a:tc>
                <a:tc>
                  <a:txBody>
                    <a:bodyPr/>
                    <a:lstStyle/>
                    <a:p>
                      <a:r>
                        <a:rPr lang="en-GB" sz="500" dirty="0" smtClean="0"/>
                        <a:t>More delivery vans = more congestion</a:t>
                      </a:r>
                      <a:endParaRPr lang="en-GB" sz="500" dirty="0"/>
                    </a:p>
                  </a:txBody>
                  <a:tcPr marL="68580" marR="68580" marT="34290" marB="34290"/>
                </a:tc>
                <a:extLst>
                  <a:ext uri="{0D108BD9-81ED-4DB2-BD59-A6C34878D82A}">
                    <a16:rowId xmlns:a16="http://schemas.microsoft.com/office/drawing/2014/main" xmlns="" val="10005"/>
                  </a:ext>
                </a:extLst>
              </a:tr>
              <a:tr h="148590">
                <a:tc>
                  <a:txBody>
                    <a:bodyPr/>
                    <a:lstStyle/>
                    <a:p>
                      <a:r>
                        <a:rPr lang="en-GB" sz="500" dirty="0" smtClean="0"/>
                        <a:t>Traffic congestion is reduced</a:t>
                      </a:r>
                      <a:endParaRPr lang="en-GB" sz="500" dirty="0"/>
                    </a:p>
                  </a:txBody>
                  <a:tcPr marL="68580" marR="68580" marT="34290" marB="34290"/>
                </a:tc>
                <a:tc>
                  <a:txBody>
                    <a:bodyPr/>
                    <a:lstStyle/>
                    <a:p>
                      <a:r>
                        <a:rPr lang="en-GB" sz="500" dirty="0" smtClean="0"/>
                        <a:t>Storage of bank details online can lead to fraud.</a:t>
                      </a:r>
                      <a:endParaRPr lang="en-GB" sz="500" dirty="0"/>
                    </a:p>
                  </a:txBody>
                  <a:tcPr marL="68580" marR="68580" marT="34290" marB="34290"/>
                </a:tc>
                <a:extLst>
                  <a:ext uri="{0D108BD9-81ED-4DB2-BD59-A6C34878D82A}">
                    <a16:rowId xmlns:a16="http://schemas.microsoft.com/office/drawing/2014/main" xmlns="" val="10006"/>
                  </a:ext>
                </a:extLst>
              </a:tr>
              <a:tr h="148590">
                <a:tc>
                  <a:txBody>
                    <a:bodyPr/>
                    <a:lstStyle/>
                    <a:p>
                      <a:r>
                        <a:rPr lang="en-GB" sz="500" dirty="0" smtClean="0"/>
                        <a:t>Jobs created for those delivering products</a:t>
                      </a:r>
                      <a:endParaRPr lang="en-GB" sz="500" dirty="0"/>
                    </a:p>
                  </a:txBody>
                  <a:tcPr marL="68580" marR="68580" marT="34290" marB="34290"/>
                </a:tc>
                <a:tc>
                  <a:txBody>
                    <a:bodyPr/>
                    <a:lstStyle/>
                    <a:p>
                      <a:endParaRPr lang="en-GB" sz="500" dirty="0"/>
                    </a:p>
                  </a:txBody>
                  <a:tcPr marL="68580" marR="68580" marT="34290" marB="34290"/>
                </a:tc>
                <a:extLst>
                  <a:ext uri="{0D108BD9-81ED-4DB2-BD59-A6C34878D82A}">
                    <a16:rowId xmlns:a16="http://schemas.microsoft.com/office/drawing/2014/main" xmlns="" val="10007"/>
                  </a:ext>
                </a:extLst>
              </a:tr>
            </a:tbl>
          </a:graphicData>
        </a:graphic>
      </p:graphicFrame>
      <p:graphicFrame>
        <p:nvGraphicFramePr>
          <p:cNvPr id="29" name="Table 28"/>
          <p:cNvGraphicFramePr>
            <a:graphicFrameLocks noGrp="1"/>
          </p:cNvGraphicFramePr>
          <p:nvPr>
            <p:extLst/>
          </p:nvPr>
        </p:nvGraphicFramePr>
        <p:xfrm>
          <a:off x="7726103" y="5696747"/>
          <a:ext cx="2941898" cy="1164104"/>
        </p:xfrm>
        <a:graphic>
          <a:graphicData uri="http://schemas.openxmlformats.org/drawingml/2006/table">
            <a:tbl>
              <a:tblPr firstRow="1" bandRow="1">
                <a:tableStyleId>{10A1B5D5-9B99-4C35-A422-299274C87663}</a:tableStyleId>
              </a:tblPr>
              <a:tblGrid>
                <a:gridCol w="2941898">
                  <a:extLst>
                    <a:ext uri="{9D8B030D-6E8A-4147-A177-3AD203B41FA5}">
                      <a16:colId xmlns:a16="http://schemas.microsoft.com/office/drawing/2014/main" xmlns="" val="20000"/>
                    </a:ext>
                  </a:extLst>
                </a:gridCol>
              </a:tblGrid>
              <a:tr h="237572">
                <a:tc>
                  <a:txBody>
                    <a:bodyPr/>
                    <a:lstStyle/>
                    <a:p>
                      <a:r>
                        <a:rPr lang="en-GB" sz="500" dirty="0" smtClean="0"/>
                        <a:t>How can city centres respond?</a:t>
                      </a:r>
                    </a:p>
                    <a:p>
                      <a:r>
                        <a:rPr lang="en-GB" sz="500" dirty="0" smtClean="0"/>
                        <a:t>Due</a:t>
                      </a:r>
                      <a:r>
                        <a:rPr lang="en-GB" sz="500" baseline="0" dirty="0" smtClean="0"/>
                        <a:t> to the reduction in the number of shoppers Bolton town centre has responded in a range of ways</a:t>
                      </a:r>
                      <a:endParaRPr lang="en-GB" sz="500" dirty="0"/>
                    </a:p>
                  </a:txBody>
                  <a:tcPr marL="68580" marR="68580" marT="34290" marB="34290"/>
                </a:tc>
                <a:extLst>
                  <a:ext uri="{0D108BD9-81ED-4DB2-BD59-A6C34878D82A}">
                    <a16:rowId xmlns:a16="http://schemas.microsoft.com/office/drawing/2014/main" xmlns="" val="10000"/>
                  </a:ext>
                </a:extLst>
              </a:tr>
              <a:tr h="154422">
                <a:tc>
                  <a:txBody>
                    <a:bodyPr/>
                    <a:lstStyle/>
                    <a:p>
                      <a:r>
                        <a:rPr lang="en-GB" sz="500" dirty="0" smtClean="0"/>
                        <a:t>New pedestrianised areas – increasing shopper safety and giving it a fresh clean look.</a:t>
                      </a:r>
                      <a:endParaRPr lang="en-GB" sz="500" dirty="0"/>
                    </a:p>
                  </a:txBody>
                  <a:tcPr marL="68580" marR="68580" marT="34290" marB="34290"/>
                </a:tc>
                <a:extLst>
                  <a:ext uri="{0D108BD9-81ED-4DB2-BD59-A6C34878D82A}">
                    <a16:rowId xmlns:a16="http://schemas.microsoft.com/office/drawing/2014/main" xmlns="" val="10001"/>
                  </a:ext>
                </a:extLst>
              </a:tr>
              <a:tr h="154422">
                <a:tc>
                  <a:txBody>
                    <a:bodyPr/>
                    <a:lstStyle/>
                    <a:p>
                      <a:r>
                        <a:rPr lang="en-GB" sz="500" dirty="0" smtClean="0"/>
                        <a:t>New signs to help shoppers and visitors find their way around.</a:t>
                      </a:r>
                      <a:endParaRPr lang="en-GB" sz="500" dirty="0"/>
                    </a:p>
                  </a:txBody>
                  <a:tcPr marL="68580" marR="68580" marT="34290" marB="34290"/>
                </a:tc>
                <a:extLst>
                  <a:ext uri="{0D108BD9-81ED-4DB2-BD59-A6C34878D82A}">
                    <a16:rowId xmlns:a16="http://schemas.microsoft.com/office/drawing/2014/main" xmlns="" val="10002"/>
                  </a:ext>
                </a:extLst>
              </a:tr>
              <a:tr h="154422">
                <a:tc>
                  <a:txBody>
                    <a:bodyPr/>
                    <a:lstStyle/>
                    <a:p>
                      <a:r>
                        <a:rPr lang="en-GB" sz="500" dirty="0" smtClean="0"/>
                        <a:t>Trees planted to improve the environment</a:t>
                      </a:r>
                      <a:endParaRPr lang="en-GB" sz="500" dirty="0"/>
                    </a:p>
                  </a:txBody>
                  <a:tcPr marL="68580" marR="68580" marT="34290" marB="34290"/>
                </a:tc>
                <a:extLst>
                  <a:ext uri="{0D108BD9-81ED-4DB2-BD59-A6C34878D82A}">
                    <a16:rowId xmlns:a16="http://schemas.microsoft.com/office/drawing/2014/main" xmlns="" val="10003"/>
                  </a:ext>
                </a:extLst>
              </a:tr>
              <a:tr h="154422">
                <a:tc>
                  <a:txBody>
                    <a:bodyPr/>
                    <a:lstStyle/>
                    <a:p>
                      <a:r>
                        <a:rPr lang="en-GB" sz="500" dirty="0" smtClean="0"/>
                        <a:t>New secure bike storage to encourage this form of transport</a:t>
                      </a:r>
                      <a:endParaRPr lang="en-GB" sz="500" dirty="0"/>
                    </a:p>
                  </a:txBody>
                  <a:tcPr marL="68580" marR="68580" marT="34290" marB="34290"/>
                </a:tc>
                <a:extLst>
                  <a:ext uri="{0D108BD9-81ED-4DB2-BD59-A6C34878D82A}">
                    <a16:rowId xmlns:a16="http://schemas.microsoft.com/office/drawing/2014/main" xmlns="" val="10004"/>
                  </a:ext>
                </a:extLst>
              </a:tr>
              <a:tr h="154422">
                <a:tc>
                  <a:txBody>
                    <a:bodyPr/>
                    <a:lstStyle/>
                    <a:p>
                      <a:r>
                        <a:rPr lang="en-GB" sz="500" dirty="0" smtClean="0"/>
                        <a:t>Increased entertainment/eating</a:t>
                      </a:r>
                      <a:r>
                        <a:rPr lang="en-GB" sz="500" baseline="0" dirty="0" smtClean="0"/>
                        <a:t> facilities</a:t>
                      </a:r>
                      <a:endParaRPr lang="en-GB" sz="500" dirty="0"/>
                    </a:p>
                  </a:txBody>
                  <a:tcPr marL="68580" marR="68580" marT="34290" marB="34290"/>
                </a:tc>
                <a:extLst>
                  <a:ext uri="{0D108BD9-81ED-4DB2-BD59-A6C34878D82A}">
                    <a16:rowId xmlns:a16="http://schemas.microsoft.com/office/drawing/2014/main" xmlns="" val="10005"/>
                  </a:ext>
                </a:extLst>
              </a:tr>
              <a:tr h="154422">
                <a:tc>
                  <a:txBody>
                    <a:bodyPr/>
                    <a:lstStyle/>
                    <a:p>
                      <a:r>
                        <a:rPr lang="en-GB" sz="500" dirty="0" smtClean="0"/>
                        <a:t>More indoor shopping areas</a:t>
                      </a:r>
                      <a:endParaRPr lang="en-GB" sz="500" dirty="0"/>
                    </a:p>
                  </a:txBody>
                  <a:tcPr marL="68580" marR="68580" marT="34290" marB="34290"/>
                </a:tc>
                <a:extLst>
                  <a:ext uri="{0D108BD9-81ED-4DB2-BD59-A6C34878D82A}">
                    <a16:rowId xmlns:a16="http://schemas.microsoft.com/office/drawing/2014/main" xmlns="" val="10006"/>
                  </a:ext>
                </a:extLst>
              </a:tr>
            </a:tbl>
          </a:graphicData>
        </a:graphic>
      </p:graphicFrame>
      <p:graphicFrame>
        <p:nvGraphicFramePr>
          <p:cNvPr id="30" name="Table 29"/>
          <p:cNvGraphicFramePr>
            <a:graphicFrameLocks noGrp="1"/>
          </p:cNvGraphicFramePr>
          <p:nvPr>
            <p:extLst/>
          </p:nvPr>
        </p:nvGraphicFramePr>
        <p:xfrm>
          <a:off x="5315159" y="13907"/>
          <a:ext cx="2370806" cy="1546860"/>
        </p:xfrm>
        <a:graphic>
          <a:graphicData uri="http://schemas.openxmlformats.org/drawingml/2006/table">
            <a:tbl>
              <a:tblPr firstRow="1" bandRow="1">
                <a:tableStyleId>{10A1B5D5-9B99-4C35-A422-299274C87663}</a:tableStyleId>
              </a:tblPr>
              <a:tblGrid>
                <a:gridCol w="1185403">
                  <a:extLst>
                    <a:ext uri="{9D8B030D-6E8A-4147-A177-3AD203B41FA5}">
                      <a16:colId xmlns:a16="http://schemas.microsoft.com/office/drawing/2014/main" xmlns="" val="20000"/>
                    </a:ext>
                  </a:extLst>
                </a:gridCol>
                <a:gridCol w="1185403">
                  <a:extLst>
                    <a:ext uri="{9D8B030D-6E8A-4147-A177-3AD203B41FA5}">
                      <a16:colId xmlns:a16="http://schemas.microsoft.com/office/drawing/2014/main" xmlns="" val="20001"/>
                    </a:ext>
                  </a:extLst>
                </a:gridCol>
              </a:tblGrid>
              <a:tr h="160020">
                <a:tc gridSpan="2">
                  <a:txBody>
                    <a:bodyPr/>
                    <a:lstStyle/>
                    <a:p>
                      <a:r>
                        <a:rPr lang="en-GB" sz="800" dirty="0" smtClean="0"/>
                        <a:t>The issue of second homes</a:t>
                      </a:r>
                      <a:endParaRPr lang="en-GB" sz="800" dirty="0"/>
                    </a:p>
                  </a:txBody>
                  <a:tcPr marL="68580" marR="68580" marT="34290" marB="34290"/>
                </a:tc>
                <a:tc hMerge="1">
                  <a:txBody>
                    <a:bodyPr/>
                    <a:lstStyle/>
                    <a:p>
                      <a:endParaRPr lang="en-GB" dirty="0"/>
                    </a:p>
                  </a:txBody>
                  <a:tcPr/>
                </a:tc>
                <a:extLst>
                  <a:ext uri="{0D108BD9-81ED-4DB2-BD59-A6C34878D82A}">
                    <a16:rowId xmlns:a16="http://schemas.microsoft.com/office/drawing/2014/main" xmlns="" val="10000"/>
                  </a:ext>
                </a:extLst>
              </a:tr>
              <a:tr h="342900">
                <a:tc gridSpan="2">
                  <a:txBody>
                    <a:bodyPr/>
                    <a:lstStyle/>
                    <a:p>
                      <a:r>
                        <a:rPr lang="en-GB" sz="800" dirty="0" smtClean="0"/>
                        <a:t>Around 1.6</a:t>
                      </a:r>
                      <a:r>
                        <a:rPr lang="en-GB" sz="800" baseline="0" dirty="0" smtClean="0"/>
                        <a:t> million people in England and Wales own a second home in the countryside that they use at weekends or holidays. Many in the most picturesque parts of the countryside such as the Lake District. </a:t>
                      </a:r>
                      <a:endParaRPr lang="en-GB" sz="800" dirty="0"/>
                    </a:p>
                  </a:txBody>
                  <a:tcPr marL="68580" marR="68580" marT="34290" marB="34290"/>
                </a:tc>
                <a:tc hMerge="1">
                  <a:txBody>
                    <a:bodyPr/>
                    <a:lstStyle/>
                    <a:p>
                      <a:endParaRPr lang="en-GB" dirty="0"/>
                    </a:p>
                  </a:txBody>
                  <a:tcPr/>
                </a:tc>
                <a:extLst>
                  <a:ext uri="{0D108BD9-81ED-4DB2-BD59-A6C34878D82A}">
                    <a16:rowId xmlns:a16="http://schemas.microsoft.com/office/drawing/2014/main" xmlns="" val="10001"/>
                  </a:ext>
                </a:extLst>
              </a:tr>
              <a:tr h="434340">
                <a:tc>
                  <a:txBody>
                    <a:bodyPr/>
                    <a:lstStyle/>
                    <a:p>
                      <a:r>
                        <a:rPr lang="en-GB" sz="800" dirty="0" smtClean="0"/>
                        <a:t>The lack of affordable homes for locals in some of these areas is linked to this issue. Many local people forced to move out.</a:t>
                      </a:r>
                      <a:endParaRPr lang="en-GB" sz="800" dirty="0"/>
                    </a:p>
                  </a:txBody>
                  <a:tcPr marL="68580" marR="68580" marT="34290" marB="34290"/>
                </a:tc>
                <a:tc>
                  <a:txBody>
                    <a:bodyPr/>
                    <a:lstStyle/>
                    <a:p>
                      <a:r>
                        <a:rPr lang="en-GB" sz="800" dirty="0" smtClean="0"/>
                        <a:t>As holiday homes are empty for large parts of the year it also leads to decline in local shops, bus services and doctors facilities.</a:t>
                      </a:r>
                      <a:endParaRPr lang="en-GB" sz="800" dirty="0"/>
                    </a:p>
                  </a:txBody>
                  <a:tcPr marL="68580" marR="68580" marT="34290" marB="34290"/>
                </a:tc>
                <a:extLst>
                  <a:ext uri="{0D108BD9-81ED-4DB2-BD59-A6C34878D82A}">
                    <a16:rowId xmlns:a16="http://schemas.microsoft.com/office/drawing/2014/main" xmlns="" val="10002"/>
                  </a:ext>
                </a:extLst>
              </a:tr>
            </a:tbl>
          </a:graphicData>
        </a:graphic>
      </p:graphicFrame>
      <p:pic>
        <p:nvPicPr>
          <p:cNvPr id="33" name="Picture 32"/>
          <p:cNvPicPr>
            <a:picLocks noChangeAspect="1"/>
          </p:cNvPicPr>
          <p:nvPr/>
        </p:nvPicPr>
        <p:blipFill rotWithShape="1">
          <a:blip r:embed="rId2" cstate="print">
            <a:extLst>
              <a:ext uri="{28A0092B-C50C-407E-A947-70E740481C1C}">
                <a14:useLocalDpi xmlns:a14="http://schemas.microsoft.com/office/drawing/2010/main" val="0"/>
              </a:ext>
            </a:extLst>
          </a:blip>
          <a:srcRect r="45875" b="8220"/>
          <a:stretch/>
        </p:blipFill>
        <p:spPr>
          <a:xfrm>
            <a:off x="2313866" y="1285796"/>
            <a:ext cx="240417" cy="308942"/>
          </a:xfrm>
          <a:prstGeom prst="rect">
            <a:avLst/>
          </a:prstGeom>
        </p:spPr>
      </p:pic>
      <p:pic>
        <p:nvPicPr>
          <p:cNvPr id="36" name="Picture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4381" y="3255575"/>
            <a:ext cx="678621" cy="308512"/>
          </a:xfrm>
          <a:prstGeom prst="rect">
            <a:avLst/>
          </a:prstGeom>
        </p:spPr>
      </p:pic>
      <p:pic>
        <p:nvPicPr>
          <p:cNvPr id="38" name="Picture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426465">
            <a:off x="4834363" y="5258438"/>
            <a:ext cx="407114" cy="282585"/>
          </a:xfrm>
          <a:prstGeom prst="rect">
            <a:avLst/>
          </a:prstGeom>
        </p:spPr>
      </p:pic>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10061" y="6419725"/>
            <a:ext cx="541718" cy="391891"/>
          </a:xfrm>
          <a:prstGeom prst="rect">
            <a:avLst/>
          </a:prstGeom>
        </p:spPr>
      </p:pic>
      <p:pic>
        <p:nvPicPr>
          <p:cNvPr id="40" name="Picture 3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54575" y="3059465"/>
            <a:ext cx="314327" cy="314327"/>
          </a:xfrm>
          <a:prstGeom prst="rect">
            <a:avLst/>
          </a:prstGeom>
        </p:spPr>
      </p:pic>
      <p:pic>
        <p:nvPicPr>
          <p:cNvPr id="41" name="Picture 4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729035">
            <a:off x="8573307" y="4586619"/>
            <a:ext cx="646814" cy="236993"/>
          </a:xfrm>
          <a:prstGeom prst="rect">
            <a:avLst/>
          </a:prstGeom>
        </p:spPr>
      </p:pic>
      <p:pic>
        <p:nvPicPr>
          <p:cNvPr id="42" name="Picture 4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492647" y="3789222"/>
            <a:ext cx="713831" cy="475590"/>
          </a:xfrm>
          <a:prstGeom prst="rect">
            <a:avLst/>
          </a:prstGeom>
        </p:spPr>
      </p:pic>
      <p:pic>
        <p:nvPicPr>
          <p:cNvPr id="43" name="Picture 4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684542" y="6158126"/>
            <a:ext cx="850106" cy="575592"/>
          </a:xfrm>
          <a:prstGeom prst="rect">
            <a:avLst/>
          </a:prstGeom>
        </p:spPr>
      </p:pic>
      <p:pic>
        <p:nvPicPr>
          <p:cNvPr id="46" name="Picture 4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741513" y="2416115"/>
            <a:ext cx="829152" cy="466682"/>
          </a:xfrm>
          <a:prstGeom prst="rect">
            <a:avLst/>
          </a:prstGeom>
        </p:spPr>
      </p:pic>
      <p:pic>
        <p:nvPicPr>
          <p:cNvPr id="47" name="Picture 4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841108" y="5143155"/>
            <a:ext cx="376013" cy="256574"/>
          </a:xfrm>
          <a:prstGeom prst="rect">
            <a:avLst/>
          </a:prstGeom>
        </p:spPr>
      </p:pic>
      <p:pic>
        <p:nvPicPr>
          <p:cNvPr id="48" name="Picture 4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774407" y="794588"/>
            <a:ext cx="353063" cy="353063"/>
          </a:xfrm>
          <a:prstGeom prst="rect">
            <a:avLst/>
          </a:prstGeom>
        </p:spPr>
      </p:pic>
      <p:sp>
        <p:nvSpPr>
          <p:cNvPr id="15" name="TextBox 14"/>
          <p:cNvSpPr txBox="1"/>
          <p:nvPr/>
        </p:nvSpPr>
        <p:spPr>
          <a:xfrm>
            <a:off x="2886660" y="3646232"/>
            <a:ext cx="1003801" cy="369332"/>
          </a:xfrm>
          <a:prstGeom prst="rect">
            <a:avLst/>
          </a:prstGeom>
          <a:noFill/>
        </p:spPr>
        <p:txBody>
          <a:bodyPr wrap="none" rtlCol="0">
            <a:spAutoFit/>
          </a:bodyPr>
          <a:lstStyle/>
          <a:p>
            <a:r>
              <a:rPr lang="en-GB" dirty="0"/>
              <a:t>Theme 2</a:t>
            </a:r>
          </a:p>
        </p:txBody>
      </p:sp>
      <p:sp>
        <p:nvSpPr>
          <p:cNvPr id="49" name="TextBox 48"/>
          <p:cNvSpPr txBox="1"/>
          <p:nvPr/>
        </p:nvSpPr>
        <p:spPr>
          <a:xfrm>
            <a:off x="3775105" y="3548214"/>
            <a:ext cx="3076496"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800" b="1" dirty="0">
                <a:solidFill>
                  <a:srgbClr val="00B050"/>
                </a:solidFill>
                <a:effectLst>
                  <a:outerShdw blurRad="38100" dist="38100" dir="2700000" algn="tl">
                    <a:srgbClr val="000000">
                      <a:alpha val="43137"/>
                    </a:srgbClr>
                  </a:outerShdw>
                </a:effectLst>
              </a:rPr>
              <a:t>Rural-Urban Links</a:t>
            </a:r>
          </a:p>
        </p:txBody>
      </p:sp>
      <p:pic>
        <p:nvPicPr>
          <p:cNvPr id="5" name="Picture 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462422" y="1440268"/>
            <a:ext cx="1499746" cy="615749"/>
          </a:xfrm>
          <a:prstGeom prst="rect">
            <a:avLst/>
          </a:prstGeom>
        </p:spPr>
      </p:pic>
      <p:sp>
        <p:nvSpPr>
          <p:cNvPr id="6" name="TextBox 5"/>
          <p:cNvSpPr txBox="1"/>
          <p:nvPr/>
        </p:nvSpPr>
        <p:spPr>
          <a:xfrm>
            <a:off x="6486910" y="3597035"/>
            <a:ext cx="1150423" cy="461665"/>
          </a:xfrm>
          <a:prstGeom prst="rect">
            <a:avLst/>
          </a:prstGeom>
          <a:noFill/>
        </p:spPr>
        <p:txBody>
          <a:bodyPr wrap="square" rtlCol="0">
            <a:spAutoFit/>
          </a:bodyPr>
          <a:lstStyle/>
          <a:p>
            <a:r>
              <a:rPr lang="en-GB" sz="600" dirty="0"/>
              <a:t>The Rural Urban Continuum</a:t>
            </a:r>
          </a:p>
          <a:p>
            <a:r>
              <a:rPr lang="en-GB" sz="600" dirty="0"/>
              <a:t>Population &amp; Urban Change in the UK</a:t>
            </a:r>
          </a:p>
          <a:p>
            <a:r>
              <a:rPr lang="en-GB" sz="600" dirty="0"/>
              <a:t>Urban issues in Global Cities</a:t>
            </a:r>
            <a:endParaRPr lang="en-GB" sz="600" dirty="0"/>
          </a:p>
        </p:txBody>
      </p:sp>
    </p:spTree>
    <p:extLst>
      <p:ext uri="{BB962C8B-B14F-4D97-AF65-F5344CB8AC3E}">
        <p14:creationId xmlns:p14="http://schemas.microsoft.com/office/powerpoint/2010/main" val="1528965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532697" y="14493"/>
          <a:ext cx="9144000" cy="1165860"/>
        </p:xfrm>
        <a:graphic>
          <a:graphicData uri="http://schemas.openxmlformats.org/drawingml/2006/table">
            <a:tbl>
              <a:tblPr firstRow="1" bandRow="1">
                <a:tableStyleId>{10A1B5D5-9B99-4C35-A422-299274C87663}</a:tableStyleId>
              </a:tblPr>
              <a:tblGrid>
                <a:gridCol w="9144000">
                  <a:extLst>
                    <a:ext uri="{9D8B030D-6E8A-4147-A177-3AD203B41FA5}">
                      <a16:colId xmlns:a16="http://schemas.microsoft.com/office/drawing/2014/main" xmlns="" val="20000"/>
                    </a:ext>
                  </a:extLst>
                </a:gridCol>
              </a:tblGrid>
              <a:tr h="160020">
                <a:tc>
                  <a:txBody>
                    <a:bodyPr/>
                    <a:lstStyle/>
                    <a:p>
                      <a:r>
                        <a:rPr lang="en-GB" sz="600" dirty="0" smtClean="0"/>
                        <a:t>Urban Issues in Contrasting global cities</a:t>
                      </a:r>
                      <a:endParaRPr lang="en-GB" sz="600" dirty="0"/>
                    </a:p>
                  </a:txBody>
                  <a:tcPr marL="68580" marR="68580" marT="34290" marB="34290"/>
                </a:tc>
                <a:extLst>
                  <a:ext uri="{0D108BD9-81ED-4DB2-BD59-A6C34878D82A}">
                    <a16:rowId xmlns:a16="http://schemas.microsoft.com/office/drawing/2014/main" xmlns="" val="10000"/>
                  </a:ext>
                </a:extLst>
              </a:tr>
              <a:tr h="160020">
                <a:tc>
                  <a:txBody>
                    <a:bodyPr/>
                    <a:lstStyle/>
                    <a:p>
                      <a:r>
                        <a:rPr lang="en-GB" sz="600" dirty="0" smtClean="0"/>
                        <a:t>The size</a:t>
                      </a:r>
                      <a:r>
                        <a:rPr lang="en-GB" sz="600" baseline="0" dirty="0" smtClean="0"/>
                        <a:t> of urban areas across the world is growing in terms of its physical size and the number of people in them (urbanisation). Cities in Newly industrialised Countries (NICs) are growing at a particularly fast rate. Most of the worlds largest mega-cities are in Asia.</a:t>
                      </a:r>
                      <a:endParaRPr lang="en-GB" sz="600" dirty="0"/>
                    </a:p>
                  </a:txBody>
                  <a:tcPr marL="68580" marR="68580" marT="34290" marB="34290"/>
                </a:tc>
                <a:extLst>
                  <a:ext uri="{0D108BD9-81ED-4DB2-BD59-A6C34878D82A}">
                    <a16:rowId xmlns:a16="http://schemas.microsoft.com/office/drawing/2014/main" xmlns="" val="10001"/>
                  </a:ext>
                </a:extLst>
              </a:tr>
              <a:tr h="160020">
                <a:tc>
                  <a:txBody>
                    <a:bodyPr/>
                    <a:lstStyle/>
                    <a:p>
                      <a:r>
                        <a:rPr lang="en-GB" sz="600" dirty="0" smtClean="0"/>
                        <a:t>As a result of globalisation,</a:t>
                      </a:r>
                      <a:r>
                        <a:rPr lang="en-GB" sz="600" baseline="0" dirty="0" smtClean="0"/>
                        <a:t> places around the world are now more connected than ever before. Global cities have become key areas. </a:t>
                      </a:r>
                      <a:endParaRPr lang="en-GB" sz="600" dirty="0"/>
                    </a:p>
                  </a:txBody>
                  <a:tcPr marL="68580" marR="68580" marT="34290" marB="34290"/>
                </a:tc>
                <a:extLst>
                  <a:ext uri="{0D108BD9-81ED-4DB2-BD59-A6C34878D82A}">
                    <a16:rowId xmlns:a16="http://schemas.microsoft.com/office/drawing/2014/main" xmlns="" val="10002"/>
                  </a:ext>
                </a:extLst>
              </a:tr>
              <a:tr h="525780">
                <a:tc>
                  <a:txBody>
                    <a:bodyPr/>
                    <a:lstStyle/>
                    <a:p>
                      <a:r>
                        <a:rPr lang="en-GB" sz="600" dirty="0" smtClean="0"/>
                        <a:t>Although global cities are distributed widely across the world it is not an even distribution. For example;</a:t>
                      </a:r>
                    </a:p>
                    <a:p>
                      <a:pPr marL="285750" indent="-285750">
                        <a:buFont typeface="Arial" panose="020B0604020202020204" pitchFamily="34" charset="0"/>
                        <a:buChar char="•"/>
                      </a:pPr>
                      <a:r>
                        <a:rPr lang="en-GB" sz="600" dirty="0" smtClean="0"/>
                        <a:t>North America, Western</a:t>
                      </a:r>
                      <a:r>
                        <a:rPr lang="en-GB" sz="600" baseline="0" dirty="0" smtClean="0"/>
                        <a:t> Europe and South Asia have clusters of global cities</a:t>
                      </a:r>
                    </a:p>
                    <a:p>
                      <a:pPr marL="285750" indent="-285750">
                        <a:buFont typeface="Arial" panose="020B0604020202020204" pitchFamily="34" charset="0"/>
                        <a:buChar char="•"/>
                      </a:pPr>
                      <a:r>
                        <a:rPr lang="en-GB" sz="600" baseline="0" dirty="0" smtClean="0"/>
                        <a:t>Africa has very few</a:t>
                      </a:r>
                    </a:p>
                    <a:p>
                      <a:pPr marL="285750" indent="-285750">
                        <a:buFont typeface="Arial" panose="020B0604020202020204" pitchFamily="34" charset="0"/>
                        <a:buChar char="•"/>
                      </a:pPr>
                      <a:r>
                        <a:rPr lang="en-GB" sz="600" baseline="0" dirty="0" smtClean="0"/>
                        <a:t>India has 8</a:t>
                      </a:r>
                    </a:p>
                    <a:p>
                      <a:pPr marL="285750" indent="-285750">
                        <a:buFont typeface="Arial" panose="020B0604020202020204" pitchFamily="34" charset="0"/>
                        <a:buChar char="•"/>
                      </a:pPr>
                      <a:r>
                        <a:rPr lang="en-GB" sz="600" baseline="0" dirty="0" smtClean="0"/>
                        <a:t>China has 14</a:t>
                      </a:r>
                      <a:endParaRPr lang="en-GB" sz="600" dirty="0"/>
                    </a:p>
                  </a:txBody>
                  <a:tcPr marL="68580" marR="68580" marT="34290" marB="34290"/>
                </a:tc>
                <a:extLst>
                  <a:ext uri="{0D108BD9-81ED-4DB2-BD59-A6C34878D82A}">
                    <a16:rowId xmlns:a16="http://schemas.microsoft.com/office/drawing/2014/main" xmlns="" val="10003"/>
                  </a:ext>
                </a:extLst>
              </a:tr>
              <a:tr h="160020">
                <a:tc>
                  <a:txBody>
                    <a:bodyPr/>
                    <a:lstStyle/>
                    <a:p>
                      <a:pPr marL="0" indent="0">
                        <a:buFont typeface="Arial" panose="020B0604020202020204" pitchFamily="34" charset="0"/>
                        <a:buNone/>
                      </a:pPr>
                      <a:r>
                        <a:rPr lang="en-GB" sz="600" dirty="0" smtClean="0"/>
                        <a:t>The rate or urbanisation varies across the world. In many HICs the period of rapid urbanisation occurred</a:t>
                      </a:r>
                      <a:r>
                        <a:rPr lang="en-GB" sz="600" baseline="0" dirty="0" smtClean="0"/>
                        <a:t> back in the 1800s, whereas many LICs are experiencing it at the moment. </a:t>
                      </a:r>
                      <a:endParaRPr lang="en-GB" sz="600" dirty="0"/>
                    </a:p>
                  </a:txBody>
                  <a:tcPr marL="68580" marR="68580" marT="34290" marB="34290"/>
                </a:tc>
                <a:extLst>
                  <a:ext uri="{0D108BD9-81ED-4DB2-BD59-A6C34878D82A}">
                    <a16:rowId xmlns:a16="http://schemas.microsoft.com/office/drawing/2014/main" xmlns="" val="10004"/>
                  </a:ext>
                </a:extLst>
              </a:tr>
            </a:tbl>
          </a:graphicData>
        </a:graphic>
      </p:graphicFrame>
      <p:graphicFrame>
        <p:nvGraphicFramePr>
          <p:cNvPr id="5" name="Table 4"/>
          <p:cNvGraphicFramePr>
            <a:graphicFrameLocks noGrp="1"/>
          </p:cNvGraphicFramePr>
          <p:nvPr>
            <p:extLst/>
          </p:nvPr>
        </p:nvGraphicFramePr>
        <p:xfrm>
          <a:off x="1523999" y="1189545"/>
          <a:ext cx="3253978" cy="5668455"/>
        </p:xfrm>
        <a:graphic>
          <a:graphicData uri="http://schemas.openxmlformats.org/drawingml/2006/table">
            <a:tbl>
              <a:tblPr firstRow="1" bandRow="1">
                <a:tableStyleId>{10A1B5D5-9B99-4C35-A422-299274C87663}</a:tableStyleId>
              </a:tblPr>
              <a:tblGrid>
                <a:gridCol w="1626989">
                  <a:extLst>
                    <a:ext uri="{9D8B030D-6E8A-4147-A177-3AD203B41FA5}">
                      <a16:colId xmlns:a16="http://schemas.microsoft.com/office/drawing/2014/main" xmlns="" val="20000"/>
                    </a:ext>
                  </a:extLst>
                </a:gridCol>
                <a:gridCol w="1626989">
                  <a:extLst>
                    <a:ext uri="{9D8B030D-6E8A-4147-A177-3AD203B41FA5}">
                      <a16:colId xmlns:a16="http://schemas.microsoft.com/office/drawing/2014/main" xmlns="" val="20001"/>
                    </a:ext>
                  </a:extLst>
                </a:gridCol>
              </a:tblGrid>
              <a:tr h="194506">
                <a:tc gridSpan="2">
                  <a:txBody>
                    <a:bodyPr/>
                    <a:lstStyle/>
                    <a:p>
                      <a:r>
                        <a:rPr lang="en-GB" sz="600" dirty="0" smtClean="0"/>
                        <a:t>Example of a city in an NIC: Mumbai</a:t>
                      </a:r>
                      <a:endParaRPr lang="en-GB" sz="600" dirty="0"/>
                    </a:p>
                  </a:txBody>
                  <a:tcPr marL="68580" marR="68580" marT="34290" marB="34290"/>
                </a:tc>
                <a:tc hMerge="1">
                  <a:txBody>
                    <a:bodyPr/>
                    <a:lstStyle/>
                    <a:p>
                      <a:endParaRPr lang="en-GB" dirty="0"/>
                    </a:p>
                  </a:txBody>
                  <a:tcPr/>
                </a:tc>
                <a:extLst>
                  <a:ext uri="{0D108BD9-81ED-4DB2-BD59-A6C34878D82A}">
                    <a16:rowId xmlns:a16="http://schemas.microsoft.com/office/drawing/2014/main" xmlns="" val="10000"/>
                  </a:ext>
                </a:extLst>
              </a:tr>
              <a:tr h="305652">
                <a:tc gridSpan="2">
                  <a:txBody>
                    <a:bodyPr/>
                    <a:lstStyle/>
                    <a:p>
                      <a:r>
                        <a:rPr lang="en-GB" sz="600" dirty="0" smtClean="0"/>
                        <a:t>Location:</a:t>
                      </a:r>
                      <a:r>
                        <a:rPr lang="en-GB" sz="600" baseline="0" dirty="0" smtClean="0"/>
                        <a:t> northern India on a low lying island on the Arabian Sea. India's largest city with a population of 21million.</a:t>
                      </a:r>
                      <a:endParaRPr lang="en-GB" sz="600" dirty="0"/>
                    </a:p>
                  </a:txBody>
                  <a:tcPr marL="68580" marR="68580" marT="34290" marB="34290"/>
                </a:tc>
                <a:tc hMerge="1">
                  <a:txBody>
                    <a:bodyPr/>
                    <a:lstStyle/>
                    <a:p>
                      <a:endParaRPr lang="en-GB" dirty="0"/>
                    </a:p>
                  </a:txBody>
                  <a:tcPr/>
                </a:tc>
                <a:extLst>
                  <a:ext uri="{0D108BD9-81ED-4DB2-BD59-A6C34878D82A}">
                    <a16:rowId xmlns:a16="http://schemas.microsoft.com/office/drawing/2014/main" xmlns="" val="10001"/>
                  </a:ext>
                </a:extLst>
              </a:tr>
              <a:tr h="1861698">
                <a:tc>
                  <a:txBody>
                    <a:bodyPr/>
                    <a:lstStyle/>
                    <a:p>
                      <a:r>
                        <a:rPr lang="en-GB" sz="600" u="sng" dirty="0" smtClean="0"/>
                        <a:t>Reasons for growth;</a:t>
                      </a:r>
                    </a:p>
                    <a:p>
                      <a:pPr marL="285750" indent="-285750">
                        <a:buFont typeface="Arial" panose="020B0604020202020204" pitchFamily="34" charset="0"/>
                        <a:buChar char="•"/>
                      </a:pPr>
                      <a:r>
                        <a:rPr lang="en-GB" sz="600" dirty="0" smtClean="0"/>
                        <a:t>Natural population change – in 1974 the fertility rate was 4, although</a:t>
                      </a:r>
                      <a:r>
                        <a:rPr lang="en-GB" sz="600" baseline="0" dirty="0" smtClean="0"/>
                        <a:t> this has now reduced to 1.8. Natural change was therefore a big factor in the 1970’s and 1980s but less so now.</a:t>
                      </a:r>
                    </a:p>
                    <a:p>
                      <a:pPr marL="285750" indent="-285750">
                        <a:buFont typeface="Arial" panose="020B0604020202020204" pitchFamily="34" charset="0"/>
                        <a:buChar char="•"/>
                      </a:pPr>
                      <a:r>
                        <a:rPr lang="en-GB" sz="600" baseline="0" dirty="0" smtClean="0"/>
                        <a:t>Migration – the pull factors for Mumbai are cheap rail travel, jobs and better education. The push factors from the surrounding countryside are poor standards of housing, healthcare and sanitation.</a:t>
                      </a:r>
                    </a:p>
                    <a:p>
                      <a:pPr marL="285750" indent="-285750">
                        <a:buFont typeface="Arial" panose="020B0604020202020204" pitchFamily="34" charset="0"/>
                        <a:buChar char="•"/>
                      </a:pPr>
                      <a:r>
                        <a:rPr lang="en-GB" sz="600" baseline="0" dirty="0" smtClean="0"/>
                        <a:t>Connections – Mumbai is the financial capital of India and home to the stock exchange. It is also home to large MNCs.</a:t>
                      </a:r>
                    </a:p>
                  </a:txBody>
                  <a:tcPr marL="68580" marR="68580" marT="34290" marB="34290"/>
                </a:tc>
                <a:tc>
                  <a:txBody>
                    <a:bodyPr/>
                    <a:lstStyle/>
                    <a:p>
                      <a:r>
                        <a:rPr lang="en-GB" sz="600" dirty="0" smtClean="0"/>
                        <a:t>Issues of working in the informal sector;</a:t>
                      </a:r>
                    </a:p>
                    <a:p>
                      <a:pPr marL="342900" indent="-342900">
                        <a:buFont typeface="+mj-lt"/>
                        <a:buAutoNum type="arabicPeriod"/>
                      </a:pPr>
                      <a:r>
                        <a:rPr lang="en-GB" sz="600" dirty="0" smtClean="0"/>
                        <a:t>Wages are low = families unable to save and cannot afford</a:t>
                      </a:r>
                      <a:r>
                        <a:rPr lang="en-GB" sz="600" baseline="0" dirty="0" smtClean="0"/>
                        <a:t> to send children to school = children fail to get an education and forced to work in informal sector</a:t>
                      </a:r>
                    </a:p>
                    <a:p>
                      <a:pPr marL="342900" indent="-342900">
                        <a:buFont typeface="+mj-lt"/>
                        <a:buAutoNum type="arabicPeriod"/>
                      </a:pPr>
                      <a:r>
                        <a:rPr lang="en-GB" sz="600" baseline="0" dirty="0" smtClean="0"/>
                        <a:t>Informal workers don’t par tax = government does not raise income and cannot afford to invest in schools or hospitals = children fail to gain a good education and forced to work in the informal sector.</a:t>
                      </a:r>
                      <a:endParaRPr lang="en-GB" sz="600" dirty="0" smtClean="0"/>
                    </a:p>
                    <a:p>
                      <a:endParaRPr lang="en-GB" sz="600" b="0" u="none" dirty="0"/>
                    </a:p>
                  </a:txBody>
                  <a:tcPr marL="68580" marR="68580" marT="34290" marB="34290"/>
                </a:tc>
                <a:extLst>
                  <a:ext uri="{0D108BD9-81ED-4DB2-BD59-A6C34878D82A}">
                    <a16:rowId xmlns:a16="http://schemas.microsoft.com/office/drawing/2014/main" xmlns="" val="10002"/>
                  </a:ext>
                </a:extLst>
              </a:tr>
              <a:tr h="972529">
                <a:tc>
                  <a:txBody>
                    <a:bodyPr/>
                    <a:lstStyle/>
                    <a:p>
                      <a:r>
                        <a:rPr lang="en-GB" sz="600" u="sng" dirty="0" smtClean="0"/>
                        <a:t>Way</a:t>
                      </a:r>
                      <a:r>
                        <a:rPr lang="en-GB" sz="600" u="sng" baseline="0" dirty="0" smtClean="0"/>
                        <a:t> of Life;</a:t>
                      </a:r>
                    </a:p>
                    <a:p>
                      <a:r>
                        <a:rPr lang="en-GB" sz="600" u="none" baseline="0" dirty="0" smtClean="0"/>
                        <a:t>Mumbai is a city of contrasts. One obvious one is the difference between rich and poor. Many well education people live in expensive properties while the majority of the city live in slums and work in the informal economy (in roles such as street vendors and rubbish collectors)</a:t>
                      </a:r>
                      <a:endParaRPr lang="en-GB" sz="600" u="none" dirty="0"/>
                    </a:p>
                  </a:txBody>
                  <a:tcPr marL="68580" marR="68580" marT="34290" marB="34290"/>
                </a:tc>
                <a:tc rowSpan="2">
                  <a:txBody>
                    <a:bodyPr/>
                    <a:lstStyle/>
                    <a:p>
                      <a:r>
                        <a:rPr lang="en-GB" sz="600" u="sng" dirty="0" smtClean="0"/>
                        <a:t>Current Urban Challenges</a:t>
                      </a:r>
                    </a:p>
                    <a:p>
                      <a:pPr marL="285750" indent="-285750">
                        <a:buFont typeface="Arial" panose="020B0604020202020204" pitchFamily="34" charset="0"/>
                        <a:buChar char="•"/>
                      </a:pPr>
                      <a:r>
                        <a:rPr lang="en-GB" sz="600" u="none" dirty="0" smtClean="0"/>
                        <a:t>Reducing poverty and deprivation – with such a large proportion of people living in slums, Mumbai has millions stuck in a cycle of deprivation. </a:t>
                      </a:r>
                      <a:r>
                        <a:rPr lang="en-GB" sz="600" u="none" baseline="0" dirty="0" smtClean="0"/>
                        <a:t> Education opportunities for these people are being increased, in addition to improved healthcare and sanitation.</a:t>
                      </a:r>
                    </a:p>
                    <a:p>
                      <a:pPr marL="285750" indent="-285750">
                        <a:buFont typeface="Arial" panose="020B0604020202020204" pitchFamily="34" charset="0"/>
                        <a:buChar char="•"/>
                      </a:pPr>
                      <a:r>
                        <a:rPr lang="en-GB" sz="600" u="none" baseline="0" dirty="0" smtClean="0"/>
                        <a:t>Housing – the majority of people live in slums, are pavement dwellers or live in crawls (four or five story tenement buildings with shared facilities). These areas suffer from overcrowding and the risk of fire, flooding or collapse.</a:t>
                      </a:r>
                    </a:p>
                    <a:p>
                      <a:pPr marL="285750" indent="-285750">
                        <a:buFont typeface="Arial" panose="020B0604020202020204" pitchFamily="34" charset="0"/>
                        <a:buChar char="•"/>
                      </a:pPr>
                      <a:r>
                        <a:rPr lang="en-GB" sz="600" u="none" baseline="0" dirty="0" err="1" smtClean="0"/>
                        <a:t>Bhendi</a:t>
                      </a:r>
                      <a:r>
                        <a:rPr lang="en-GB" sz="600" u="none" baseline="0" dirty="0" smtClean="0"/>
                        <a:t> Bazaar is an example of an area which has been redeveloped;</a:t>
                      </a:r>
                    </a:p>
                    <a:p>
                      <a:pPr marL="342900" indent="-342900">
                        <a:buFont typeface="+mj-lt"/>
                        <a:buAutoNum type="arabicPeriod"/>
                      </a:pPr>
                      <a:r>
                        <a:rPr lang="en-GB" sz="600" u="none" baseline="0" dirty="0" smtClean="0"/>
                        <a:t>Sewer and sanitation facilities installed</a:t>
                      </a:r>
                    </a:p>
                    <a:p>
                      <a:pPr marL="342900" indent="-342900">
                        <a:buFont typeface="+mj-lt"/>
                        <a:buAutoNum type="arabicPeriod"/>
                      </a:pPr>
                      <a:r>
                        <a:rPr lang="en-GB" sz="600" u="none" baseline="0" dirty="0" smtClean="0"/>
                        <a:t>Solar panels used to generate electricity</a:t>
                      </a:r>
                    </a:p>
                    <a:p>
                      <a:pPr marL="342900" indent="-342900">
                        <a:buFont typeface="+mj-lt"/>
                        <a:buAutoNum type="arabicPeriod"/>
                      </a:pPr>
                      <a:r>
                        <a:rPr lang="en-GB" sz="600" u="none" baseline="0" dirty="0" smtClean="0"/>
                        <a:t>Improved lighting of communal areas</a:t>
                      </a:r>
                    </a:p>
                    <a:p>
                      <a:pPr marL="342900" indent="-342900">
                        <a:buFont typeface="+mj-lt"/>
                        <a:buAutoNum type="arabicPeriod"/>
                      </a:pPr>
                      <a:r>
                        <a:rPr lang="en-GB" sz="600" u="none" baseline="0" dirty="0" smtClean="0"/>
                        <a:t>Wide tree lined pedestrian areas</a:t>
                      </a:r>
                    </a:p>
                    <a:p>
                      <a:pPr marL="342900" indent="-342900">
                        <a:buFont typeface="+mj-lt"/>
                        <a:buAutoNum type="arabicPeriod"/>
                      </a:pPr>
                      <a:r>
                        <a:rPr lang="en-GB" sz="600" u="none" baseline="0" dirty="0" smtClean="0"/>
                        <a:t>CCTV to improve safety</a:t>
                      </a:r>
                    </a:p>
                    <a:p>
                      <a:pPr marL="342900" indent="-342900">
                        <a:buFont typeface="+mj-lt"/>
                        <a:buAutoNum type="arabicPeriod"/>
                      </a:pPr>
                      <a:r>
                        <a:rPr lang="en-GB" sz="600" u="none" baseline="0" dirty="0" smtClean="0"/>
                        <a:t>Improved public transport connections</a:t>
                      </a:r>
                      <a:endParaRPr lang="en-GB" sz="600" u="none" dirty="0" smtClean="0"/>
                    </a:p>
                    <a:p>
                      <a:endParaRPr lang="en-GB" sz="600" dirty="0"/>
                    </a:p>
                  </a:txBody>
                  <a:tcPr marL="68580" marR="68580" marT="34290" marB="34290"/>
                </a:tc>
                <a:extLst>
                  <a:ext uri="{0D108BD9-81ED-4DB2-BD59-A6C34878D82A}">
                    <a16:rowId xmlns:a16="http://schemas.microsoft.com/office/drawing/2014/main" xmlns="" val="10003"/>
                  </a:ext>
                </a:extLst>
              </a:tr>
              <a:tr h="2334070">
                <a:tc>
                  <a:txBody>
                    <a:bodyPr/>
                    <a:lstStyle/>
                    <a:p>
                      <a:r>
                        <a:rPr lang="en-GB" sz="600" dirty="0" smtClean="0"/>
                        <a:t>The slums and housing problems; </a:t>
                      </a:r>
                    </a:p>
                    <a:p>
                      <a:r>
                        <a:rPr lang="en-GB" sz="600" dirty="0" smtClean="0"/>
                        <a:t>Mumbai has the largest slum population of any city in the world, with more than half of its 12 million people living in informal settlements.</a:t>
                      </a:r>
                    </a:p>
                    <a:p>
                      <a:r>
                        <a:rPr lang="en-GB" sz="600" dirty="0" smtClean="0"/>
                        <a:t>A lack of sanitation, toilets, adequate</a:t>
                      </a:r>
                      <a:r>
                        <a:rPr lang="en-GB" sz="600" baseline="0" dirty="0" smtClean="0"/>
                        <a:t> housing, paved streets and open sewers are just some of the issues that face people living in these areas. Disease often spreads quickly due to the conditions and lack of health care facilities. </a:t>
                      </a:r>
                    </a:p>
                    <a:p>
                      <a:r>
                        <a:rPr lang="en-GB" sz="600" baseline="0" dirty="0" smtClean="0"/>
                        <a:t>Areas are overcrowded and there is a lack of green space.</a:t>
                      </a:r>
                    </a:p>
                    <a:p>
                      <a:endParaRPr lang="en-GB" sz="600" dirty="0"/>
                    </a:p>
                  </a:txBody>
                  <a:tcPr marL="68580" marR="68580" marT="34290" marB="34290"/>
                </a:tc>
                <a:tc vMerge="1">
                  <a:txBody>
                    <a:bodyPr/>
                    <a:lstStyle/>
                    <a:p>
                      <a:endParaRPr lang="en-GB" sz="800" dirty="0"/>
                    </a:p>
                  </a:txBody>
                  <a:tcPr/>
                </a:tc>
                <a:extLst>
                  <a:ext uri="{0D108BD9-81ED-4DB2-BD59-A6C34878D82A}">
                    <a16:rowId xmlns:a16="http://schemas.microsoft.com/office/drawing/2014/main" xmlns="" val="10004"/>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8593" y="5901753"/>
            <a:ext cx="714737" cy="482303"/>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53126" y="5901754"/>
            <a:ext cx="729380" cy="482303"/>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56972" y="6103757"/>
            <a:ext cx="560597" cy="560597"/>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14375" y="6165723"/>
            <a:ext cx="615866" cy="568492"/>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98656" y="377799"/>
            <a:ext cx="1299411" cy="671363"/>
          </a:xfrm>
          <a:prstGeom prst="rect">
            <a:avLst/>
          </a:prstGeom>
        </p:spPr>
      </p:pic>
      <p:pic>
        <p:nvPicPr>
          <p:cNvPr id="11" name="Picture 10"/>
          <p:cNvPicPr>
            <a:picLocks noChangeAspect="1"/>
          </p:cNvPicPr>
          <p:nvPr/>
        </p:nvPicPr>
        <p:blipFill rotWithShape="1">
          <a:blip r:embed="rId7" cstate="print">
            <a:extLst>
              <a:ext uri="{28A0092B-C50C-407E-A947-70E740481C1C}">
                <a14:useLocalDpi xmlns:a14="http://schemas.microsoft.com/office/drawing/2010/main" val="0"/>
              </a:ext>
            </a:extLst>
          </a:blip>
          <a:srcRect b="8538"/>
          <a:stretch/>
        </p:blipFill>
        <p:spPr>
          <a:xfrm>
            <a:off x="8953620" y="390164"/>
            <a:ext cx="1020729" cy="701222"/>
          </a:xfrm>
          <a:prstGeom prst="rect">
            <a:avLst/>
          </a:prstGeom>
        </p:spPr>
      </p:pic>
      <p:graphicFrame>
        <p:nvGraphicFramePr>
          <p:cNvPr id="13" name="Table 12"/>
          <p:cNvGraphicFramePr>
            <a:graphicFrameLocks noGrp="1"/>
          </p:cNvGraphicFramePr>
          <p:nvPr>
            <p:extLst/>
          </p:nvPr>
        </p:nvGraphicFramePr>
        <p:xfrm>
          <a:off x="4795252" y="1189544"/>
          <a:ext cx="5890024" cy="5668454"/>
        </p:xfrm>
        <a:graphic>
          <a:graphicData uri="http://schemas.openxmlformats.org/drawingml/2006/table">
            <a:tbl>
              <a:tblPr firstRow="1" bandRow="1">
                <a:tableStyleId>{10A1B5D5-9B99-4C35-A422-299274C87663}</a:tableStyleId>
              </a:tblPr>
              <a:tblGrid>
                <a:gridCol w="2945012">
                  <a:extLst>
                    <a:ext uri="{9D8B030D-6E8A-4147-A177-3AD203B41FA5}">
                      <a16:colId xmlns:a16="http://schemas.microsoft.com/office/drawing/2014/main" xmlns="" val="20000"/>
                    </a:ext>
                  </a:extLst>
                </a:gridCol>
                <a:gridCol w="2945012">
                  <a:extLst>
                    <a:ext uri="{9D8B030D-6E8A-4147-A177-3AD203B41FA5}">
                      <a16:colId xmlns:a16="http://schemas.microsoft.com/office/drawing/2014/main" xmlns="" val="20001"/>
                    </a:ext>
                  </a:extLst>
                </a:gridCol>
              </a:tblGrid>
              <a:tr h="178735">
                <a:tc gridSpan="2">
                  <a:txBody>
                    <a:bodyPr/>
                    <a:lstStyle/>
                    <a:p>
                      <a:r>
                        <a:rPr lang="en-GB" sz="600" dirty="0" smtClean="0"/>
                        <a:t>Example of a city in a HIC; Manchester</a:t>
                      </a:r>
                      <a:endParaRPr lang="en-GB" sz="600" dirty="0">
                        <a:latin typeface="+mn-lt"/>
                      </a:endParaRPr>
                    </a:p>
                  </a:txBody>
                  <a:tcPr marL="68580" marR="68580" marT="34290" marB="34290"/>
                </a:tc>
                <a:tc hMerge="1">
                  <a:txBody>
                    <a:bodyPr/>
                    <a:lstStyle/>
                    <a:p>
                      <a:endParaRPr lang="en-GB" dirty="0"/>
                    </a:p>
                  </a:txBody>
                  <a:tcPr/>
                </a:tc>
                <a:extLst>
                  <a:ext uri="{0D108BD9-81ED-4DB2-BD59-A6C34878D82A}">
                    <a16:rowId xmlns:a16="http://schemas.microsoft.com/office/drawing/2014/main" xmlns="" val="10000"/>
                  </a:ext>
                </a:extLst>
              </a:tr>
              <a:tr h="1200078">
                <a:tc>
                  <a:txBody>
                    <a:bodyPr/>
                    <a:lstStyle/>
                    <a:p>
                      <a:r>
                        <a:rPr lang="en-GB" sz="600" dirty="0" smtClean="0"/>
                        <a:t>Location; North-west</a:t>
                      </a:r>
                      <a:r>
                        <a:rPr lang="en-GB" sz="600" baseline="0" dirty="0" smtClean="0"/>
                        <a:t> England</a:t>
                      </a:r>
                    </a:p>
                    <a:p>
                      <a:pPr marL="171450" indent="-171450">
                        <a:buFont typeface="Arial" panose="020B0604020202020204" pitchFamily="34" charset="0"/>
                        <a:buChar char="•"/>
                      </a:pPr>
                      <a:r>
                        <a:rPr lang="en-GB" sz="600" dirty="0" smtClean="0"/>
                        <a:t>Large city in North West England, 50 km west of Liverpool and 260km north west of London.</a:t>
                      </a:r>
                    </a:p>
                    <a:p>
                      <a:pPr marL="171450" indent="-171450">
                        <a:buFont typeface="Arial" panose="020B0604020202020204" pitchFamily="34" charset="0"/>
                        <a:buChar char="•"/>
                      </a:pPr>
                      <a:r>
                        <a:rPr lang="en-GB" sz="600" dirty="0" smtClean="0"/>
                        <a:t>Grew as an industrial city, especially after the opening of Manchester Ship Canal made it a trading port with the rest of the world.</a:t>
                      </a:r>
                    </a:p>
                    <a:p>
                      <a:pPr marL="171450" indent="-171450">
                        <a:buFont typeface="Arial" panose="020B0604020202020204" pitchFamily="34" charset="0"/>
                        <a:buChar char="•"/>
                      </a:pPr>
                      <a:r>
                        <a:rPr lang="en-GB" sz="600" dirty="0" smtClean="0"/>
                        <a:t>Became the centre of the UK’s cotton industry</a:t>
                      </a:r>
                    </a:p>
                    <a:p>
                      <a:pPr marL="171450" indent="-171450">
                        <a:buFont typeface="Arial" panose="020B0604020202020204" pitchFamily="34" charset="0"/>
                        <a:buChar char="•"/>
                      </a:pPr>
                      <a:r>
                        <a:rPr lang="en-GB" sz="600" dirty="0" smtClean="0"/>
                        <a:t>Many factories &amp; docks closed by 1970, city became run-down, riots in the early 1980’s.</a:t>
                      </a:r>
                    </a:p>
                    <a:p>
                      <a:pPr marL="171450" indent="-171450">
                        <a:buFont typeface="Arial" panose="020B0604020202020204" pitchFamily="34" charset="0"/>
                        <a:buChar char="•"/>
                      </a:pPr>
                      <a:r>
                        <a:rPr lang="en-GB" sz="600" dirty="0" smtClean="0"/>
                        <a:t>Now reinvented as a modern city, with finance, restaurants, leisure and shops replacing the run-down warehouses and docks.</a:t>
                      </a:r>
                      <a:endParaRPr lang="en-GB" sz="600" b="1" dirty="0" smtClean="0">
                        <a:latin typeface="+mn-l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600" dirty="0" smtClean="0"/>
                        <a:t>Salford Quays –</a:t>
                      </a:r>
                      <a:r>
                        <a:rPr lang="en-GB" sz="600" baseline="0" dirty="0" smtClean="0"/>
                        <a:t> An area of affluence</a:t>
                      </a:r>
                      <a:endParaRPr lang="en-GB" sz="600" dirty="0" smtClean="0"/>
                    </a:p>
                    <a:p>
                      <a:pPr marL="171450" indent="-171450">
                        <a:buFont typeface="Arial" panose="020B0604020202020204" pitchFamily="34" charset="0"/>
                        <a:buChar char="•"/>
                      </a:pPr>
                      <a:r>
                        <a:rPr lang="en-GB" sz="600" dirty="0" smtClean="0"/>
                        <a:t>High standard of living (wages) and quality of life (clean, safe, vibrant living experience)</a:t>
                      </a:r>
                    </a:p>
                    <a:p>
                      <a:pPr marL="171450" indent="-171450">
                        <a:buFont typeface="Arial" panose="020B0604020202020204" pitchFamily="34" charset="0"/>
                        <a:buChar char="•"/>
                      </a:pPr>
                      <a:r>
                        <a:rPr lang="en-GB" sz="600" dirty="0" smtClean="0"/>
                        <a:t>Low levels of unemployment, most are professionals earning huge salaries, highly educated and skilled, children have aspiration</a:t>
                      </a:r>
                    </a:p>
                    <a:p>
                      <a:pPr marL="171450" indent="-171450">
                        <a:buFont typeface="Arial" panose="020B0604020202020204" pitchFamily="34" charset="0"/>
                        <a:buChar char="•"/>
                      </a:pPr>
                      <a:r>
                        <a:rPr lang="en-GB" sz="600" dirty="0" smtClean="0"/>
                        <a:t>More educated therefore less likely to smoke or drink to excess. Houses well heated and modern.</a:t>
                      </a:r>
                    </a:p>
                    <a:p>
                      <a:pPr marL="171450" indent="-171450">
                        <a:buFont typeface="Arial" panose="020B0604020202020204" pitchFamily="34" charset="0"/>
                        <a:buChar char="•"/>
                      </a:pPr>
                      <a:r>
                        <a:rPr lang="en-GB" sz="600" dirty="0" smtClean="0"/>
                        <a:t>Health is good meaning life expectancy is 3 years above NA, people have balanced diets, have gym memberships &amp; drink less.</a:t>
                      </a:r>
                    </a:p>
                    <a:p>
                      <a:pPr marL="171450" indent="-171450">
                        <a:buFont typeface="Arial" panose="020B0604020202020204" pitchFamily="34" charset="0"/>
                        <a:buChar char="•"/>
                      </a:pPr>
                      <a:r>
                        <a:rPr lang="en-GB" sz="600" dirty="0" smtClean="0"/>
                        <a:t>Crime is combatted by widespread CCTV and high tech security systems and staff</a:t>
                      </a:r>
                    </a:p>
                    <a:p>
                      <a:endParaRPr lang="en-GB" sz="600" b="1" dirty="0" smtClean="0">
                        <a:latin typeface="+mn-lt"/>
                      </a:endParaRPr>
                    </a:p>
                  </a:txBody>
                  <a:tcPr marL="68580" marR="68580" marT="34290" marB="34290"/>
                </a:tc>
                <a:extLst>
                  <a:ext uri="{0D108BD9-81ED-4DB2-BD59-A6C34878D82A}">
                    <a16:rowId xmlns:a16="http://schemas.microsoft.com/office/drawing/2014/main" xmlns="" val="10001"/>
                  </a:ext>
                </a:extLst>
              </a:tr>
              <a:tr h="280869">
                <a:tc gridSpan="2">
                  <a:txBody>
                    <a:bodyPr/>
                    <a:lstStyle/>
                    <a:p>
                      <a:r>
                        <a:rPr lang="en-GB" sz="600" dirty="0" smtClean="0"/>
                        <a:t>Hulme – Is an area of Manchester which suffers from deprivation. 99% of children live in poverty. Salford is an area that did experience poverty but through a series of regeneration projects now is largely more affluent.</a:t>
                      </a:r>
                      <a:endParaRPr lang="en-GB" sz="600" dirty="0">
                        <a:latin typeface="+mn-lt"/>
                      </a:endParaRPr>
                    </a:p>
                  </a:txBody>
                  <a:tcPr marL="68580" marR="68580" marT="34290" marB="34290"/>
                </a:tc>
                <a:tc hMerge="1">
                  <a:txBody>
                    <a:bodyPr/>
                    <a:lstStyle/>
                    <a:p>
                      <a:endParaRPr lang="en-GB" sz="700" dirty="0"/>
                    </a:p>
                  </a:txBody>
                  <a:tcPr/>
                </a:tc>
                <a:extLst>
                  <a:ext uri="{0D108BD9-81ED-4DB2-BD59-A6C34878D82A}">
                    <a16:rowId xmlns:a16="http://schemas.microsoft.com/office/drawing/2014/main" xmlns="" val="10002"/>
                  </a:ext>
                </a:extLst>
              </a:tr>
              <a:tr h="1302213">
                <a:tc>
                  <a:txBody>
                    <a:bodyPr/>
                    <a:lstStyle/>
                    <a:p>
                      <a:r>
                        <a:rPr lang="en-GB" sz="600" dirty="0" smtClean="0"/>
                        <a:t>How can we measure it?</a:t>
                      </a:r>
                    </a:p>
                    <a:p>
                      <a:pPr marL="285750" indent="-285750">
                        <a:buFont typeface="Arial" panose="020B0604020202020204" pitchFamily="34" charset="0"/>
                        <a:buChar char="•"/>
                      </a:pPr>
                      <a:r>
                        <a:rPr lang="en-GB" sz="600" dirty="0" smtClean="0"/>
                        <a:t>Standard of living is how wealthy you are, quality of life is how healthy and happy u r.</a:t>
                      </a:r>
                    </a:p>
                    <a:p>
                      <a:pPr marL="285750" indent="-285750">
                        <a:buFont typeface="Arial" panose="020B0604020202020204" pitchFamily="34" charset="0"/>
                        <a:buChar char="•"/>
                      </a:pPr>
                      <a:r>
                        <a:rPr lang="en-GB" sz="600" dirty="0" smtClean="0"/>
                        <a:t>Child poverty and fuel poverty are also used</a:t>
                      </a:r>
                    </a:p>
                    <a:p>
                      <a:pPr marL="285750" indent="-285750">
                        <a:buFont typeface="Arial" panose="020B0604020202020204" pitchFamily="34" charset="0"/>
                        <a:buChar char="•"/>
                      </a:pPr>
                      <a:r>
                        <a:rPr lang="en-GB" sz="600" dirty="0" smtClean="0"/>
                        <a:t>Hulme has very high unemployment, low wages, low skill levels and poor performing schools. Youths lack aspiration, crime is v. high</a:t>
                      </a:r>
                    </a:p>
                    <a:p>
                      <a:pPr marL="285750" indent="-285750">
                        <a:buFont typeface="Arial" panose="020B0604020202020204" pitchFamily="34" charset="0"/>
                        <a:buChar char="•"/>
                      </a:pPr>
                      <a:r>
                        <a:rPr lang="en-GB" sz="600" dirty="0" smtClean="0"/>
                        <a:t>Health is poor meaning life expectancy is extremely low. Few can afford 5 fruit &amp; veg a day, alcohol/drug addiction high, including smoking. Houses are sub-standard and damp.</a:t>
                      </a:r>
                    </a:p>
                    <a:p>
                      <a:pPr marL="285750" indent="-285750">
                        <a:buFont typeface="Arial" panose="020B0604020202020204" pitchFamily="34" charset="0"/>
                        <a:buChar char="•"/>
                      </a:pPr>
                      <a:r>
                        <a:rPr lang="en-GB" sz="600" dirty="0" smtClean="0"/>
                        <a:t>Life expectancy 5 years below NA, gun crime is rife, few job opportunities for migrants.</a:t>
                      </a:r>
                      <a:endParaRPr lang="en-GB" sz="600" b="1" dirty="0" smtClean="0">
                        <a:solidFill>
                          <a:srgbClr val="7030A0"/>
                        </a:solidFill>
                        <a:latin typeface="+mn-lt"/>
                      </a:endParaRPr>
                    </a:p>
                  </a:txBody>
                  <a:tcPr marL="68580" marR="68580" marT="34290" marB="34290"/>
                </a:tc>
                <a:tc>
                  <a:txBody>
                    <a:bodyPr/>
                    <a:lstStyle/>
                    <a:p>
                      <a:r>
                        <a:rPr lang="en-GB" sz="600" dirty="0" smtClean="0"/>
                        <a:t>Urban renewal in Salford Quays</a:t>
                      </a:r>
                    </a:p>
                    <a:p>
                      <a:pPr marL="171450" indent="-171450">
                        <a:buFont typeface="Arial" panose="020B0604020202020204" pitchFamily="34" charset="0"/>
                        <a:buChar char="•"/>
                      </a:pPr>
                      <a:r>
                        <a:rPr lang="en-GB" sz="600" dirty="0" smtClean="0"/>
                        <a:t>Salford Quays was originally Manchester Docks, linked to the Irish Sea by the Manchester Ship Canal, built in 1894.</a:t>
                      </a:r>
                    </a:p>
                    <a:p>
                      <a:pPr marL="171450" indent="-171450">
                        <a:buFont typeface="Arial" panose="020B0604020202020204" pitchFamily="34" charset="0"/>
                        <a:buChar char="•"/>
                      </a:pPr>
                      <a:r>
                        <a:rPr lang="en-GB" sz="600" dirty="0" smtClean="0"/>
                        <a:t>Became run down by the 1970’s and closed. Area of decay and high unemployment.</a:t>
                      </a:r>
                    </a:p>
                    <a:p>
                      <a:pPr marL="171450" indent="-171450">
                        <a:buFont typeface="Arial" panose="020B0604020202020204" pitchFamily="34" charset="0"/>
                        <a:buChar char="•"/>
                      </a:pPr>
                      <a:r>
                        <a:rPr lang="en-GB" sz="600" dirty="0" smtClean="0"/>
                        <a:t>Salford Quays includes new-build executive housing and renovated warehouses (apartments)</a:t>
                      </a:r>
                    </a:p>
                    <a:p>
                      <a:pPr marL="171450" indent="-171450">
                        <a:buFont typeface="Arial" panose="020B0604020202020204" pitchFamily="34" charset="0"/>
                        <a:buChar char="•"/>
                      </a:pPr>
                      <a:r>
                        <a:rPr lang="en-GB" sz="600" dirty="0" smtClean="0"/>
                        <a:t>Over 300 homes, 5-star hotel, shops, restaurants, offices. Advantages of brownfield sites include</a:t>
                      </a:r>
                    </a:p>
                    <a:p>
                      <a:pPr marL="171450" indent="-171450">
                        <a:buFont typeface="Wingdings" panose="05000000000000000000" pitchFamily="2" charset="2"/>
                        <a:buChar char="ü"/>
                      </a:pPr>
                      <a:r>
                        <a:rPr lang="en-GB" sz="600" dirty="0" smtClean="0"/>
                        <a:t>Electricity, water and road structure already there</a:t>
                      </a:r>
                    </a:p>
                    <a:p>
                      <a:pPr marL="171450" indent="-171450">
                        <a:buFont typeface="Wingdings" panose="05000000000000000000" pitchFamily="2" charset="2"/>
                        <a:buChar char="ü"/>
                      </a:pPr>
                      <a:r>
                        <a:rPr lang="en-GB" sz="600" dirty="0" smtClean="0"/>
                        <a:t>Dangerous, run-down buildings made safe</a:t>
                      </a:r>
                    </a:p>
                    <a:p>
                      <a:pPr marL="171450" indent="-171450">
                        <a:buFont typeface="Wingdings" panose="05000000000000000000" pitchFamily="2" charset="2"/>
                        <a:buChar char="ü"/>
                      </a:pPr>
                      <a:r>
                        <a:rPr lang="en-GB" sz="600" dirty="0" smtClean="0"/>
                        <a:t>Protects </a:t>
                      </a:r>
                      <a:r>
                        <a:rPr lang="en-GB" sz="600" dirty="0" err="1" smtClean="0"/>
                        <a:t>ru</a:t>
                      </a:r>
                      <a:r>
                        <a:rPr lang="en-GB" sz="600" dirty="0" smtClean="0"/>
                        <a:t>-urban fringe – encouraging building here means edge of town developments can be refused</a:t>
                      </a:r>
                      <a:endParaRPr lang="en-GB" sz="600" b="1" dirty="0" smtClean="0">
                        <a:solidFill>
                          <a:srgbClr val="FF0000"/>
                        </a:solidFill>
                        <a:latin typeface="+mn-lt"/>
                      </a:endParaRPr>
                    </a:p>
                  </a:txBody>
                  <a:tcPr marL="68580" marR="68580" marT="34290" marB="34290"/>
                </a:tc>
                <a:extLst>
                  <a:ext uri="{0D108BD9-81ED-4DB2-BD59-A6C34878D82A}">
                    <a16:rowId xmlns:a16="http://schemas.microsoft.com/office/drawing/2014/main" xmlns="" val="10003"/>
                  </a:ext>
                </a:extLst>
              </a:tr>
              <a:tr h="1200078">
                <a:tc>
                  <a:txBody>
                    <a:bodyPr/>
                    <a:lstStyle/>
                    <a:p>
                      <a:r>
                        <a:rPr lang="en-GB" sz="600" dirty="0" smtClean="0"/>
                        <a:t>How can we reduce it?</a:t>
                      </a:r>
                    </a:p>
                    <a:p>
                      <a:pPr marL="171450" indent="-171450">
                        <a:buFont typeface="Arial" panose="020B0604020202020204" pitchFamily="34" charset="0"/>
                        <a:buChar char="•"/>
                      </a:pPr>
                      <a:r>
                        <a:rPr lang="en-GB" sz="600" dirty="0" smtClean="0"/>
                        <a:t>Comprehensive redevelopment of old housing with modern, sustainable homes (see below)</a:t>
                      </a:r>
                    </a:p>
                    <a:p>
                      <a:pPr marL="171450" indent="-171450">
                        <a:buFont typeface="Arial" panose="020B0604020202020204" pitchFamily="34" charset="0"/>
                        <a:buChar char="•"/>
                      </a:pPr>
                      <a:r>
                        <a:rPr lang="en-GB" sz="600" dirty="0" smtClean="0"/>
                        <a:t>Use of Pupil Premium to help less well off to do better at school and gin more qualifications</a:t>
                      </a:r>
                    </a:p>
                    <a:p>
                      <a:pPr marL="171450" indent="-171450">
                        <a:buFont typeface="Arial" panose="020B0604020202020204" pitchFamily="34" charset="0"/>
                        <a:buChar char="•"/>
                      </a:pPr>
                      <a:r>
                        <a:rPr lang="en-GB" sz="600" dirty="0" smtClean="0"/>
                        <a:t>Language classes, adult employment skills courses offered for free, free transport to work / interviews</a:t>
                      </a:r>
                    </a:p>
                    <a:p>
                      <a:pPr marL="171450" indent="-171450">
                        <a:buFont typeface="Arial" panose="020B0604020202020204" pitchFamily="34" charset="0"/>
                        <a:buChar char="•"/>
                      </a:pPr>
                      <a:r>
                        <a:rPr lang="en-GB" sz="600" dirty="0" smtClean="0"/>
                        <a:t>Improve health by stop smoking classes, drug &amp; alcohol education and cheaper fruit and veg.</a:t>
                      </a:r>
                    </a:p>
                    <a:p>
                      <a:pPr marL="171450" indent="-171450">
                        <a:buFont typeface="Arial" panose="020B0604020202020204" pitchFamily="34" charset="0"/>
                        <a:buChar char="•"/>
                      </a:pPr>
                      <a:r>
                        <a:rPr lang="en-GB" sz="600" dirty="0" smtClean="0"/>
                        <a:t>Reduce racial discrimination in the workplace</a:t>
                      </a:r>
                      <a:endParaRPr lang="en-GB" sz="600" b="1" dirty="0" smtClean="0">
                        <a:solidFill>
                          <a:srgbClr val="C00000"/>
                        </a:solidFill>
                        <a:latin typeface="+mn-lt"/>
                      </a:endParaRPr>
                    </a:p>
                  </a:txBody>
                  <a:tcPr marL="68580" marR="68580" marT="34290" marB="34290"/>
                </a:tc>
                <a:tc>
                  <a:txBody>
                    <a:bodyPr/>
                    <a:lstStyle/>
                    <a:p>
                      <a:pPr marL="0" indent="0">
                        <a:buFont typeface="Arial" panose="020B0604020202020204" pitchFamily="34" charset="0"/>
                        <a:buNone/>
                      </a:pPr>
                      <a:r>
                        <a:rPr lang="en-GB" sz="600" dirty="0" smtClean="0"/>
                        <a:t>Improving Housing in Manchester – Sustainable solutions</a:t>
                      </a:r>
                    </a:p>
                    <a:p>
                      <a:pPr marL="285750" indent="-285750">
                        <a:buFont typeface="Arial" panose="020B0604020202020204" pitchFamily="34" charset="0"/>
                        <a:buChar char="•"/>
                      </a:pPr>
                      <a:r>
                        <a:rPr lang="en-GB" sz="600" dirty="0" smtClean="0"/>
                        <a:t>All new housing in Salford Quays is built as sustainable living to reduce C02 emissions.</a:t>
                      </a:r>
                    </a:p>
                    <a:p>
                      <a:pPr marL="285750" indent="-285750">
                        <a:buFont typeface="Arial" panose="020B0604020202020204" pitchFamily="34" charset="0"/>
                        <a:buChar char="•"/>
                      </a:pPr>
                      <a:r>
                        <a:rPr lang="en-GB" sz="600" dirty="0" smtClean="0"/>
                        <a:t>New housing is designed to have a south facing aspect to reduce the need for heating and lighting</a:t>
                      </a:r>
                    </a:p>
                    <a:p>
                      <a:pPr marL="285750" indent="-285750">
                        <a:buFont typeface="Arial" panose="020B0604020202020204" pitchFamily="34" charset="0"/>
                        <a:buChar char="•"/>
                      </a:pPr>
                      <a:r>
                        <a:rPr lang="en-GB" sz="600" dirty="0" smtClean="0"/>
                        <a:t>Walls are insulated to at least 30cm thickness</a:t>
                      </a:r>
                    </a:p>
                    <a:p>
                      <a:pPr marL="285750" indent="-285750">
                        <a:buFont typeface="Arial" panose="020B0604020202020204" pitchFamily="34" charset="0"/>
                        <a:buChar char="•"/>
                      </a:pPr>
                      <a:r>
                        <a:rPr lang="en-GB" sz="600" dirty="0" smtClean="0"/>
                        <a:t>Use of cars is discouraged, </a:t>
                      </a:r>
                      <a:r>
                        <a:rPr lang="en-GB" sz="600" dirty="0" err="1" smtClean="0"/>
                        <a:t>Metrolink</a:t>
                      </a:r>
                      <a:r>
                        <a:rPr lang="en-GB" sz="600" dirty="0" smtClean="0"/>
                        <a:t> has been built through the Quays, the Millennium Walkway allows traffic free cycling and walking into nearby city centre.</a:t>
                      </a:r>
                    </a:p>
                    <a:p>
                      <a:pPr marL="285750" indent="-285750">
                        <a:buFont typeface="Arial" panose="020B0604020202020204" pitchFamily="34" charset="0"/>
                        <a:buChar char="•"/>
                      </a:pPr>
                      <a:r>
                        <a:rPr lang="en-GB" sz="600" dirty="0" smtClean="0"/>
                        <a:t>Excellent internet access allows for working from home.</a:t>
                      </a:r>
                    </a:p>
                    <a:p>
                      <a:pPr marL="285750" indent="-285750">
                        <a:buFont typeface="Arial" panose="020B0604020202020204" pitchFamily="34" charset="0"/>
                        <a:buChar char="•"/>
                      </a:pPr>
                      <a:r>
                        <a:rPr lang="en-GB" sz="600" dirty="0" smtClean="0"/>
                        <a:t>Use of renewable energy such as wind and solar</a:t>
                      </a:r>
                      <a:endParaRPr lang="en-GB" sz="600" dirty="0">
                        <a:latin typeface="+mn-lt"/>
                      </a:endParaRPr>
                    </a:p>
                  </a:txBody>
                  <a:tcPr marL="68580" marR="68580" marT="34290" marB="34290"/>
                </a:tc>
                <a:extLst>
                  <a:ext uri="{0D108BD9-81ED-4DB2-BD59-A6C34878D82A}">
                    <a16:rowId xmlns:a16="http://schemas.microsoft.com/office/drawing/2014/main" xmlns="" val="10004"/>
                  </a:ext>
                </a:extLst>
              </a:tr>
              <a:tr h="1506481">
                <a:tc>
                  <a:txBody>
                    <a:bodyPr/>
                    <a:lstStyle/>
                    <a:p>
                      <a:r>
                        <a:rPr lang="en-GB" sz="600" dirty="0" smtClean="0"/>
                        <a:t>Migration into Hulme</a:t>
                      </a:r>
                    </a:p>
                    <a:p>
                      <a:pPr marL="285750" indent="-285750">
                        <a:buFont typeface="Arial" panose="020B0604020202020204" pitchFamily="34" charset="0"/>
                        <a:buChar char="•"/>
                      </a:pPr>
                      <a:r>
                        <a:rPr lang="en-GB" sz="600" dirty="0" smtClean="0"/>
                        <a:t>People from the West Indies, India &amp; Pakistan came to fill labour shortages in the 1960’s</a:t>
                      </a:r>
                    </a:p>
                    <a:p>
                      <a:pPr marL="285750" indent="-285750">
                        <a:buFont typeface="Arial" panose="020B0604020202020204" pitchFamily="34" charset="0"/>
                        <a:buChar char="•"/>
                      </a:pPr>
                      <a:r>
                        <a:rPr lang="en-GB" sz="600" dirty="0" smtClean="0"/>
                        <a:t>People from Ireland fled famine in 1840’s, Somali’s came to escape civil war &amp; famine in the 1980’s &amp; 90’s.</a:t>
                      </a:r>
                    </a:p>
                    <a:p>
                      <a:pPr marL="285750" indent="-285750">
                        <a:buFont typeface="Arial" panose="020B0604020202020204" pitchFamily="34" charset="0"/>
                        <a:buChar char="•"/>
                      </a:pPr>
                      <a:r>
                        <a:rPr lang="en-GB" sz="600" dirty="0" smtClean="0"/>
                        <a:t>They cluster close to people with a similar language &amp; culture, for religious reasons (mosques, halal butchers) &amp; for safety.</a:t>
                      </a:r>
                    </a:p>
                    <a:p>
                      <a:pPr marL="285750" indent="-285750">
                        <a:buFont typeface="Arial" panose="020B0604020202020204" pitchFamily="34" charset="0"/>
                        <a:buChar char="•"/>
                      </a:pPr>
                      <a:r>
                        <a:rPr lang="en-GB" sz="600" dirty="0" smtClean="0"/>
                        <a:t>They have few qualifications or skills, struggle with language, living in sub-</a:t>
                      </a:r>
                    </a:p>
                    <a:p>
                      <a:r>
                        <a:rPr lang="en-GB" sz="600" dirty="0" smtClean="0"/>
                        <a:t>         standard housing and racial</a:t>
                      </a:r>
                    </a:p>
                    <a:p>
                      <a:r>
                        <a:rPr lang="en-GB" sz="600" dirty="0" smtClean="0"/>
                        <a:t>         discrimination.</a:t>
                      </a:r>
                      <a:endParaRPr lang="en-GB" sz="600" b="1" dirty="0" smtClean="0">
                        <a:latin typeface="+mn-lt"/>
                      </a:endParaRPr>
                    </a:p>
                  </a:txBody>
                  <a:tcPr marL="68580" marR="68580" marT="34290" marB="34290"/>
                </a:tc>
                <a:tc>
                  <a:txBody>
                    <a:bodyPr/>
                    <a:lstStyle/>
                    <a:p>
                      <a:pPr marL="0" indent="0">
                        <a:buFont typeface="Arial" panose="020B0604020202020204" pitchFamily="34" charset="0"/>
                        <a:buNone/>
                      </a:pPr>
                      <a:r>
                        <a:rPr lang="en-GB" sz="600" dirty="0" smtClean="0"/>
                        <a:t>Solving</a:t>
                      </a:r>
                      <a:r>
                        <a:rPr lang="en-GB" sz="600" baseline="0" dirty="0" smtClean="0"/>
                        <a:t> </a:t>
                      </a:r>
                      <a:r>
                        <a:rPr lang="en-GB" sz="600" baseline="0" dirty="0" err="1" smtClean="0"/>
                        <a:t>Manchesters</a:t>
                      </a:r>
                      <a:r>
                        <a:rPr lang="en-GB" sz="600" baseline="0" dirty="0" smtClean="0"/>
                        <a:t> Traffic Issues</a:t>
                      </a:r>
                    </a:p>
                    <a:p>
                      <a:r>
                        <a:rPr lang="en-GB" sz="600" dirty="0" smtClean="0"/>
                        <a:t>Solving Manchester’s traffic issues</a:t>
                      </a:r>
                    </a:p>
                    <a:p>
                      <a:r>
                        <a:rPr lang="en-GB" sz="600" dirty="0" smtClean="0"/>
                        <a:t>200,000 homes are projected to be needed around Manchester before 2040. TfGM 2040 promises:</a:t>
                      </a:r>
                    </a:p>
                    <a:p>
                      <a:pPr marL="171450" indent="-171450">
                        <a:buFont typeface="Arial" panose="020B0604020202020204" pitchFamily="34" charset="0"/>
                        <a:buChar char="•"/>
                      </a:pPr>
                      <a:r>
                        <a:rPr lang="en-GB" sz="600" dirty="0" smtClean="0"/>
                        <a:t>Electrification of all major railways</a:t>
                      </a:r>
                    </a:p>
                    <a:p>
                      <a:pPr marL="171450" indent="-171450">
                        <a:buFont typeface="Arial" panose="020B0604020202020204" pitchFamily="34" charset="0"/>
                        <a:buChar char="•"/>
                      </a:pPr>
                      <a:r>
                        <a:rPr lang="en-GB" sz="600" dirty="0" smtClean="0"/>
                        <a:t>Further expansion of </a:t>
                      </a:r>
                      <a:r>
                        <a:rPr lang="en-GB" sz="600" dirty="0" err="1" smtClean="0"/>
                        <a:t>Metrolink</a:t>
                      </a:r>
                      <a:endParaRPr lang="en-GB" sz="600" dirty="0" smtClean="0"/>
                    </a:p>
                    <a:p>
                      <a:pPr marL="171450" indent="-171450">
                        <a:buFont typeface="Arial" panose="020B0604020202020204" pitchFamily="34" charset="0"/>
                        <a:buChar char="•"/>
                      </a:pPr>
                      <a:r>
                        <a:rPr lang="en-GB" sz="600" dirty="0" smtClean="0"/>
                        <a:t>Integrated ticketing system with use of mobile phones  and </a:t>
                      </a:r>
                      <a:r>
                        <a:rPr lang="en-GB" sz="600" dirty="0" err="1" smtClean="0"/>
                        <a:t>swipecards</a:t>
                      </a:r>
                      <a:r>
                        <a:rPr lang="en-GB" sz="600" dirty="0" smtClean="0"/>
                        <a:t> to cut down on queues.</a:t>
                      </a:r>
                    </a:p>
                    <a:p>
                      <a:pPr marL="171450" indent="-171450">
                        <a:buFont typeface="Arial" panose="020B0604020202020204" pitchFamily="34" charset="0"/>
                        <a:buChar char="•"/>
                      </a:pPr>
                      <a:r>
                        <a:rPr lang="en-GB" sz="600" dirty="0" smtClean="0"/>
                        <a:t>More cycle lanes, bus lanes and safe walkways.</a:t>
                      </a:r>
                    </a:p>
                    <a:p>
                      <a:pPr marL="171450" indent="-171450">
                        <a:buFont typeface="Arial" panose="020B0604020202020204" pitchFamily="34" charset="0"/>
                        <a:buChar char="•"/>
                      </a:pPr>
                      <a:r>
                        <a:rPr lang="en-GB" sz="600" dirty="0" smtClean="0"/>
                        <a:t>Developing ‘Park and Ride’ schemes close to railway stations such as </a:t>
                      </a:r>
                      <a:r>
                        <a:rPr lang="en-GB" sz="600" dirty="0" err="1" smtClean="0"/>
                        <a:t>Horwich</a:t>
                      </a:r>
                      <a:r>
                        <a:rPr lang="en-GB" sz="600" dirty="0" smtClean="0"/>
                        <a:t> Parkway.</a:t>
                      </a:r>
                    </a:p>
                    <a:p>
                      <a:pPr marL="171450" indent="-171450">
                        <a:buFont typeface="Arial" panose="020B0604020202020204" pitchFamily="34" charset="0"/>
                        <a:buChar char="•"/>
                      </a:pPr>
                      <a:r>
                        <a:rPr lang="en-GB" sz="600" dirty="0" smtClean="0"/>
                        <a:t>Encouraging ‘water transport’ on the Manchester Ship Canal into Salford.</a:t>
                      </a:r>
                    </a:p>
                    <a:p>
                      <a:pPr marL="171450" indent="-171450">
                        <a:buFont typeface="Arial" panose="020B0604020202020204" pitchFamily="34" charset="0"/>
                        <a:buChar char="•"/>
                      </a:pPr>
                      <a:r>
                        <a:rPr lang="en-GB" sz="600" dirty="0" smtClean="0"/>
                        <a:t>Northern Hub – series of improvements to railway system in and around Manchester.</a:t>
                      </a:r>
                      <a:endParaRPr lang="en-GB" sz="600" b="1" dirty="0" smtClean="0">
                        <a:solidFill>
                          <a:srgbClr val="FF0000"/>
                        </a:solidFill>
                        <a:latin typeface="+mn-lt"/>
                      </a:endParaRPr>
                    </a:p>
                  </a:txBody>
                  <a:tcPr marL="68580" marR="68580" marT="34290" marB="34290"/>
                </a:tc>
                <a:extLst>
                  <a:ext uri="{0D108BD9-81ED-4DB2-BD59-A6C34878D82A}">
                    <a16:rowId xmlns:a16="http://schemas.microsoft.com/office/drawing/2014/main" xmlns="" val="10005"/>
                  </a:ext>
                </a:extLst>
              </a:tr>
            </a:tbl>
          </a:graphicData>
        </a:graphic>
      </p:graphicFrame>
      <p:pic>
        <p:nvPicPr>
          <p:cNvPr id="14" name="Picture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851518" y="4990396"/>
            <a:ext cx="715879" cy="536909"/>
          </a:xfrm>
          <a:prstGeom prst="rect">
            <a:avLst/>
          </a:prstGeom>
        </p:spPr>
      </p:pic>
      <p:pic>
        <p:nvPicPr>
          <p:cNvPr id="15" name="Picture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842006" y="4990396"/>
            <a:ext cx="694529" cy="383727"/>
          </a:xfrm>
          <a:prstGeom prst="rect">
            <a:avLst/>
          </a:prstGeom>
        </p:spPr>
      </p:pic>
      <p:pic>
        <p:nvPicPr>
          <p:cNvPr id="16" name="Picture 1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104698" y="4998926"/>
            <a:ext cx="631229" cy="375197"/>
          </a:xfrm>
          <a:prstGeom prst="rect">
            <a:avLst/>
          </a:prstGeom>
        </p:spPr>
      </p:pic>
      <p:pic>
        <p:nvPicPr>
          <p:cNvPr id="17" name="Picture 1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581712" y="3805748"/>
            <a:ext cx="885026" cy="449043"/>
          </a:xfrm>
          <a:prstGeom prst="rect">
            <a:avLst/>
          </a:prstGeom>
        </p:spPr>
      </p:pic>
      <p:pic>
        <p:nvPicPr>
          <p:cNvPr id="18" name="Picture 1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637021" y="6186497"/>
            <a:ext cx="861634" cy="680692"/>
          </a:xfrm>
          <a:prstGeom prst="rect">
            <a:avLst/>
          </a:prstGeom>
        </p:spPr>
      </p:pic>
      <p:pic>
        <p:nvPicPr>
          <p:cNvPr id="2" name="Picture 1"/>
          <p:cNvPicPr>
            <a:picLocks noChangeAspect="1"/>
          </p:cNvPicPr>
          <p:nvPr/>
        </p:nvPicPr>
        <p:blipFill rotWithShape="1">
          <a:blip r:embed="rId13" cstate="print">
            <a:extLst>
              <a:ext uri="{28A0092B-C50C-407E-A947-70E740481C1C}">
                <a14:useLocalDpi xmlns:a14="http://schemas.microsoft.com/office/drawing/2010/main" val="0"/>
              </a:ext>
            </a:extLst>
          </a:blip>
          <a:srcRect b="15956"/>
          <a:stretch/>
        </p:blipFill>
        <p:spPr>
          <a:xfrm>
            <a:off x="3408534" y="2829284"/>
            <a:ext cx="1043414" cy="664543"/>
          </a:xfrm>
          <a:prstGeom prst="rect">
            <a:avLst/>
          </a:prstGeom>
        </p:spPr>
      </p:pic>
    </p:spTree>
    <p:extLst>
      <p:ext uri="{BB962C8B-B14F-4D97-AF65-F5344CB8AC3E}">
        <p14:creationId xmlns:p14="http://schemas.microsoft.com/office/powerpoint/2010/main" val="3357365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2887</Words>
  <Application>Microsoft Office PowerPoint</Application>
  <PresentationFormat>Widescreen</PresentationFormat>
  <Paragraphs>207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ITC Kabel Std Book</vt:lpstr>
      <vt:lpstr>Wingdings</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Houghton</dc:creator>
  <cp:lastModifiedBy>Alex Houghton</cp:lastModifiedBy>
  <cp:revision>2</cp:revision>
  <dcterms:created xsi:type="dcterms:W3CDTF">2019-03-12T10:57:09Z</dcterms:created>
  <dcterms:modified xsi:type="dcterms:W3CDTF">2019-03-12T11:01:16Z</dcterms:modified>
</cp:coreProperties>
</file>