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5B2D8-E0B4-450C-B089-8D3234E8062D}" type="datetimeFigureOut">
              <a:rPr lang="en-GB" smtClean="0"/>
              <a:t>12/03/2019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9DCC7-7305-4F60-B26B-53F98B75B0BB}" type="slidenum">
              <a:rPr lang="en-GB" smtClean="0"/>
              <a:t>‹#›</a:t>
            </a:fld>
            <a:endParaRPr lang="en-GB"/>
          </a:p>
        </p:txBody>
      </p:sp>
    </p:spTree>
    <p:extLst>
      <p:ext uri="{BB962C8B-B14F-4D97-AF65-F5344CB8AC3E}">
        <p14:creationId xmlns:p14="http://schemas.microsoft.com/office/powerpoint/2010/main" val="387465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D5252-04D1-435A-88EF-C96C6FB2E982}" type="slidenum">
              <a:rPr lang="en-GB" smtClean="0"/>
              <a:t>1</a:t>
            </a:fld>
            <a:endParaRPr lang="en-GB"/>
          </a:p>
        </p:txBody>
      </p:sp>
    </p:spTree>
    <p:extLst>
      <p:ext uri="{BB962C8B-B14F-4D97-AF65-F5344CB8AC3E}">
        <p14:creationId xmlns:p14="http://schemas.microsoft.com/office/powerpoint/2010/main" val="290149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5141EE-A9A9-4F20-B427-7ABB2117B80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289219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41EE-A9A9-4F20-B427-7ABB2117B80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70671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41EE-A9A9-4F20-B427-7ABB2117B80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239511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41EE-A9A9-4F20-B427-7ABB2117B80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02859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141EE-A9A9-4F20-B427-7ABB2117B80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38027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5141EE-A9A9-4F20-B427-7ABB2117B80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5464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5141EE-A9A9-4F20-B427-7ABB2117B80A}"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28552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5141EE-A9A9-4F20-B427-7ABB2117B80A}"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401062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141EE-A9A9-4F20-B427-7ABB2117B80A}"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317998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41EE-A9A9-4F20-B427-7ABB2117B80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79479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41EE-A9A9-4F20-B427-7ABB2117B80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C00FAF-7E10-48CC-B849-B4A21611CD63}" type="slidenum">
              <a:rPr lang="en-GB" smtClean="0"/>
              <a:t>‹#›</a:t>
            </a:fld>
            <a:endParaRPr lang="en-GB"/>
          </a:p>
        </p:txBody>
      </p:sp>
    </p:spTree>
    <p:extLst>
      <p:ext uri="{BB962C8B-B14F-4D97-AF65-F5344CB8AC3E}">
        <p14:creationId xmlns:p14="http://schemas.microsoft.com/office/powerpoint/2010/main" val="137824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41EE-A9A9-4F20-B427-7ABB2117B80A}" type="datetimeFigureOut">
              <a:rPr lang="en-GB" smtClean="0"/>
              <a:t>12/03/2019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00FAF-7E10-48CC-B849-B4A21611CD63}" type="slidenum">
              <a:rPr lang="en-GB" smtClean="0"/>
              <a:t>‹#›</a:t>
            </a:fld>
            <a:endParaRPr lang="en-GB"/>
          </a:p>
        </p:txBody>
      </p:sp>
    </p:spTree>
    <p:extLst>
      <p:ext uri="{BB962C8B-B14F-4D97-AF65-F5344CB8AC3E}">
        <p14:creationId xmlns:p14="http://schemas.microsoft.com/office/powerpoint/2010/main" val="25698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7378267" y="3539429"/>
          <a:ext cx="3258753" cy="3306541"/>
        </p:xfrm>
        <a:graphic>
          <a:graphicData uri="http://schemas.openxmlformats.org/drawingml/2006/table">
            <a:tbl>
              <a:tblPr firstRow="1" bandRow="1">
                <a:tableStyleId>{00A15C55-8517-42AA-B614-E9B94910E393}</a:tableStyleId>
              </a:tblPr>
              <a:tblGrid>
                <a:gridCol w="3258753">
                  <a:extLst>
                    <a:ext uri="{9D8B030D-6E8A-4147-A177-3AD203B41FA5}">
                      <a16:colId xmlns:a16="http://schemas.microsoft.com/office/drawing/2014/main" xmlns="" val="20000"/>
                    </a:ext>
                  </a:extLst>
                </a:gridCol>
              </a:tblGrid>
              <a:tr h="3306541">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sz="700" b="0" dirty="0" smtClean="0">
                          <a:solidFill>
                            <a:schemeClr val="tx1"/>
                          </a:solidFill>
                        </a:rPr>
                        <a:t>Measuring the strength of volcanic eruptions is difficult since they produce different materials and last</a:t>
                      </a:r>
                      <a:r>
                        <a:rPr lang="en-GB" sz="700" b="0" baseline="0" dirty="0" smtClean="0">
                          <a:solidFill>
                            <a:schemeClr val="tx1"/>
                          </a:solidFill>
                        </a:rPr>
                        <a:t> for different amounts of time. In 1982, the volcanic exclusivity index (VEI)  was devised. It measures the amount of pyroclastic material produced, the height of the eruption and the duration.</a:t>
                      </a:r>
                    </a:p>
                    <a:p>
                      <a:r>
                        <a:rPr lang="en-GB" sz="700" b="0" baseline="0" dirty="0" smtClean="0">
                          <a:solidFill>
                            <a:schemeClr val="tx1"/>
                          </a:solidFill>
                        </a:rPr>
                        <a:t>The strength of magnitude of an earthquake was traditionally measured with the Richter scale. The moment magnitude scale (MMS) has now replaced it. It measures the distance moved by the fault and multiplies it by the force needed to move it. Both the Richter scale and MMS are logarithmic – which means each number of the scale is 10 times greater than the one before it.</a:t>
                      </a:r>
                    </a:p>
                  </a:txBody>
                  <a:tcPr/>
                </a:tc>
                <a:extLst>
                  <a:ext uri="{0D108BD9-81ED-4DB2-BD59-A6C34878D82A}">
                    <a16:rowId xmlns:a16="http://schemas.microsoft.com/office/drawing/2014/main" xmlns="" val="10000"/>
                  </a:ext>
                </a:extLst>
              </a:tr>
            </a:tbl>
          </a:graphicData>
        </a:graphic>
      </p:graphicFrame>
      <p:sp>
        <p:nvSpPr>
          <p:cNvPr id="15" name="TextBox 14"/>
          <p:cNvSpPr txBox="1"/>
          <p:nvPr/>
        </p:nvSpPr>
        <p:spPr>
          <a:xfrm>
            <a:off x="3606085" y="3174818"/>
            <a:ext cx="1003801" cy="369332"/>
          </a:xfrm>
          <a:prstGeom prst="rect">
            <a:avLst/>
          </a:prstGeom>
          <a:noFill/>
        </p:spPr>
        <p:txBody>
          <a:bodyPr wrap="none" rtlCol="0">
            <a:spAutoFit/>
          </a:bodyPr>
          <a:lstStyle/>
          <a:p>
            <a:r>
              <a:rPr lang="en-GB" dirty="0"/>
              <a:t>Theme 3</a:t>
            </a:r>
          </a:p>
        </p:txBody>
      </p:sp>
      <p:sp>
        <p:nvSpPr>
          <p:cNvPr id="49" name="TextBox 48"/>
          <p:cNvSpPr txBox="1"/>
          <p:nvPr/>
        </p:nvSpPr>
        <p:spPr>
          <a:xfrm>
            <a:off x="4543210" y="3139318"/>
            <a:ext cx="4059606" cy="400110"/>
          </a:xfrm>
          <a:prstGeom prst="rect">
            <a:avLst/>
          </a:prstGeom>
          <a:solidFill>
            <a:schemeClr val="bg1"/>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b="1" dirty="0">
                <a:ln>
                  <a:solidFill>
                    <a:schemeClr val="tx1"/>
                  </a:solidFill>
                </a:ln>
                <a:solidFill>
                  <a:schemeClr val="accent4"/>
                </a:solidFill>
                <a:effectLst>
                  <a:outerShdw blurRad="38100" dist="38100" dir="2700000" algn="tl">
                    <a:srgbClr val="000000">
                      <a:alpha val="43137"/>
                    </a:srgbClr>
                  </a:outerShdw>
                </a:effectLst>
              </a:rPr>
              <a:t>Tectonic Landscapes and Hazards</a:t>
            </a:r>
            <a:endParaRPr lang="en-GB" sz="2000" b="1" dirty="0">
              <a:ln>
                <a:solidFill>
                  <a:schemeClr val="tx1"/>
                </a:solidFill>
              </a:ln>
              <a:solidFill>
                <a:schemeClr val="accent4"/>
              </a:solidFill>
              <a:effectLst>
                <a:outerShdw blurRad="38100" dist="38100" dir="2700000" algn="tl">
                  <a:srgbClr val="000000">
                    <a:alpha val="43137"/>
                  </a:srgbClr>
                </a:outerShdw>
              </a:effectLst>
            </a:endParaRPr>
          </a:p>
        </p:txBody>
      </p:sp>
      <p:sp>
        <p:nvSpPr>
          <p:cNvPr id="2" name="TextBox 1"/>
          <p:cNvSpPr txBox="1"/>
          <p:nvPr/>
        </p:nvSpPr>
        <p:spPr>
          <a:xfrm>
            <a:off x="8072963" y="3200874"/>
            <a:ext cx="1324402" cy="276999"/>
          </a:xfrm>
          <a:prstGeom prst="rect">
            <a:avLst/>
          </a:prstGeom>
          <a:noFill/>
        </p:spPr>
        <p:txBody>
          <a:bodyPr wrap="none" rtlCol="0">
            <a:spAutoFit/>
          </a:bodyPr>
          <a:lstStyle/>
          <a:p>
            <a:r>
              <a:rPr lang="en-GB" sz="600" dirty="0"/>
              <a:t>Tectonic Processes and Landforms</a:t>
            </a:r>
          </a:p>
          <a:p>
            <a:r>
              <a:rPr lang="en-GB" sz="600" dirty="0"/>
              <a:t>Vulnerability and Hazard Reduction</a:t>
            </a:r>
            <a:endParaRPr lang="en-GB" sz="600" dirty="0"/>
          </a:p>
        </p:txBody>
      </p:sp>
      <p:graphicFrame>
        <p:nvGraphicFramePr>
          <p:cNvPr id="3" name="Table 2"/>
          <p:cNvGraphicFramePr>
            <a:graphicFrameLocks noGrp="1"/>
          </p:cNvGraphicFramePr>
          <p:nvPr>
            <p:extLst/>
          </p:nvPr>
        </p:nvGraphicFramePr>
        <p:xfrm>
          <a:off x="1524001" y="0"/>
          <a:ext cx="2082084" cy="3078480"/>
        </p:xfrm>
        <a:graphic>
          <a:graphicData uri="http://schemas.openxmlformats.org/drawingml/2006/table">
            <a:tbl>
              <a:tblPr firstRow="1" bandRow="1">
                <a:tableStyleId>{00A15C55-8517-42AA-B614-E9B94910E393}</a:tableStyleId>
              </a:tblPr>
              <a:tblGrid>
                <a:gridCol w="2082084">
                  <a:extLst>
                    <a:ext uri="{9D8B030D-6E8A-4147-A177-3AD203B41FA5}">
                      <a16:colId xmlns:a16="http://schemas.microsoft.com/office/drawing/2014/main" xmlns="" val="20000"/>
                    </a:ext>
                  </a:extLst>
                </a:gridCol>
              </a:tblGrid>
              <a:tr h="370840">
                <a:tc>
                  <a:txBody>
                    <a:bodyPr/>
                    <a:lstStyle/>
                    <a:p>
                      <a:r>
                        <a:rPr lang="en-GB" sz="800" b="0" dirty="0" smtClean="0">
                          <a:solidFill>
                            <a:schemeClr val="tx1"/>
                          </a:solidFill>
                        </a:rPr>
                        <a:t>The earth</a:t>
                      </a:r>
                      <a:r>
                        <a:rPr lang="en-GB" sz="800" b="0" baseline="0" dirty="0" smtClean="0">
                          <a:solidFill>
                            <a:schemeClr val="tx1"/>
                          </a:solidFill>
                        </a:rPr>
                        <a:t> is made up of a series of layers. The outer layer is called the crust. This, itself, is made of 2 different types</a:t>
                      </a:r>
                    </a:p>
                    <a:p>
                      <a:pPr marL="285750" indent="-285750">
                        <a:buFont typeface="Arial" panose="020B0604020202020204" pitchFamily="34" charset="0"/>
                        <a:buChar char="•"/>
                      </a:pPr>
                      <a:r>
                        <a:rPr lang="en-GB" sz="800" b="0" baseline="0" dirty="0" smtClean="0">
                          <a:solidFill>
                            <a:schemeClr val="tx1"/>
                          </a:solidFill>
                        </a:rPr>
                        <a:t>Continental Crust (which is on average 35km thick)</a:t>
                      </a:r>
                    </a:p>
                    <a:p>
                      <a:pPr marL="285750" indent="-285750">
                        <a:buFont typeface="Arial" panose="020B0604020202020204" pitchFamily="34" charset="0"/>
                        <a:buChar char="•"/>
                      </a:pPr>
                      <a:r>
                        <a:rPr lang="en-GB" sz="800" b="0" baseline="0" dirty="0" smtClean="0">
                          <a:solidFill>
                            <a:schemeClr val="tx1"/>
                          </a:solidFill>
                        </a:rPr>
                        <a:t>Oceanic Crust (which is much thinner, between 6-8km)</a:t>
                      </a:r>
                      <a:endParaRPr lang="en-GB" sz="800" b="0"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GB" sz="800" dirty="0" smtClean="0"/>
                        <a:t>The crust and the upper mantle,</a:t>
                      </a:r>
                      <a:r>
                        <a:rPr lang="en-GB" sz="800" baseline="0" dirty="0" smtClean="0"/>
                        <a:t> which makes up the hard part of the earths surface is known as the </a:t>
                      </a:r>
                      <a:r>
                        <a:rPr lang="en-GB" sz="800" b="1" baseline="0" dirty="0" smtClean="0"/>
                        <a:t>lithosphere</a:t>
                      </a:r>
                      <a:r>
                        <a:rPr lang="en-GB" sz="800" baseline="0" dirty="0" smtClean="0"/>
                        <a:t>.</a:t>
                      </a:r>
                    </a:p>
                    <a:p>
                      <a:r>
                        <a:rPr lang="en-GB" sz="800" baseline="0" dirty="0" smtClean="0"/>
                        <a:t>The lithosphere is split into tectonic plates.</a:t>
                      </a:r>
                      <a:endParaRPr lang="en-GB" sz="800" dirty="0"/>
                    </a:p>
                  </a:txBody>
                  <a:tcPr/>
                </a:tc>
                <a:extLst>
                  <a:ext uri="{0D108BD9-81ED-4DB2-BD59-A6C34878D82A}">
                    <a16:rowId xmlns:a16="http://schemas.microsoft.com/office/drawing/2014/main" xmlns="" val="10001"/>
                  </a:ext>
                </a:extLst>
              </a:tr>
              <a:tr h="370840">
                <a:tc>
                  <a:txBody>
                    <a:bodyPr/>
                    <a:lstStyle/>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a:p>
                  </a:txBody>
                  <a:tcPr/>
                </a:tc>
                <a:extLst>
                  <a:ext uri="{0D108BD9-81ED-4DB2-BD59-A6C34878D82A}">
                    <a16:rowId xmlns:a16="http://schemas.microsoft.com/office/drawing/2014/main" xmlns="" val="10002"/>
                  </a:ext>
                </a:extLst>
              </a:tr>
            </a:tbl>
          </a:graphicData>
        </a:graphic>
      </p:graphicFrame>
      <p:pic>
        <p:nvPicPr>
          <p:cNvPr id="19" name="Picture 18"/>
          <p:cNvPicPr>
            <a:picLocks noChangeAspect="1"/>
          </p:cNvPicPr>
          <p:nvPr/>
        </p:nvPicPr>
        <p:blipFill rotWithShape="1">
          <a:blip r:embed="rId3"/>
          <a:srcRect b="22266"/>
          <a:stretch/>
        </p:blipFill>
        <p:spPr>
          <a:xfrm>
            <a:off x="1524001" y="1664863"/>
            <a:ext cx="2082084" cy="1251284"/>
          </a:xfrm>
          <a:prstGeom prst="rect">
            <a:avLst/>
          </a:prstGeom>
        </p:spPr>
      </p:pic>
      <p:graphicFrame>
        <p:nvGraphicFramePr>
          <p:cNvPr id="23" name="Table 22"/>
          <p:cNvGraphicFramePr>
            <a:graphicFrameLocks noGrp="1"/>
          </p:cNvGraphicFramePr>
          <p:nvPr>
            <p:extLst/>
          </p:nvPr>
        </p:nvGraphicFramePr>
        <p:xfrm>
          <a:off x="1524000" y="2548289"/>
          <a:ext cx="2082085" cy="4297680"/>
        </p:xfrm>
        <a:graphic>
          <a:graphicData uri="http://schemas.openxmlformats.org/drawingml/2006/table">
            <a:tbl>
              <a:tblPr firstRow="1" bandRow="1">
                <a:tableStyleId>{00A15C55-8517-42AA-B614-E9B94910E393}</a:tableStyleId>
              </a:tblPr>
              <a:tblGrid>
                <a:gridCol w="2082085">
                  <a:extLst>
                    <a:ext uri="{9D8B030D-6E8A-4147-A177-3AD203B41FA5}">
                      <a16:colId xmlns:a16="http://schemas.microsoft.com/office/drawing/2014/main" xmlns="" val="20000"/>
                    </a:ext>
                  </a:extLst>
                </a:gridCol>
              </a:tblGrid>
              <a:tr h="1054017">
                <a:tc>
                  <a:txBody>
                    <a:bodyPr/>
                    <a:lstStyle/>
                    <a:p>
                      <a:r>
                        <a:rPr lang="en-GB" sz="800" b="0" dirty="0" smtClean="0">
                          <a:solidFill>
                            <a:schemeClr val="tx1"/>
                          </a:solidFill>
                        </a:rPr>
                        <a:t>Tectonic</a:t>
                      </a:r>
                      <a:r>
                        <a:rPr lang="en-GB" sz="800" b="0" baseline="0" dirty="0" smtClean="0">
                          <a:solidFill>
                            <a:schemeClr val="tx1"/>
                          </a:solidFill>
                        </a:rPr>
                        <a:t> plates and not stationary and move around relative to each other. High temperatures in the earths core cause convection current and a plume of hot magma rises through the mantle. The oceanic plate is forced upwards by this and is torn apart – forming a mid ocean ridge. </a:t>
                      </a:r>
                    </a:p>
                    <a:p>
                      <a:r>
                        <a:rPr lang="en-GB" sz="800" b="0" baseline="0" dirty="0" smtClean="0">
                          <a:solidFill>
                            <a:schemeClr val="tx1"/>
                          </a:solidFill>
                        </a:rPr>
                        <a:t>Oceanic crust crashes into continental crust, is forced downwards and creates an ocean trench.</a:t>
                      </a:r>
                    </a:p>
                    <a:p>
                      <a:r>
                        <a:rPr lang="en-GB" sz="800" b="0" baseline="0" dirty="0" smtClean="0">
                          <a:solidFill>
                            <a:schemeClr val="tx1"/>
                          </a:solidFill>
                        </a:rPr>
                        <a:t>The magma eventually cools near the surface and sinks back down to the mantle.</a:t>
                      </a:r>
                      <a:endParaRPr lang="en-GB" sz="800" b="0" dirty="0">
                        <a:solidFill>
                          <a:schemeClr val="tx1"/>
                        </a:solidFill>
                      </a:endParaRPr>
                    </a:p>
                  </a:txBody>
                  <a:tcPr/>
                </a:tc>
                <a:extLst>
                  <a:ext uri="{0D108BD9-81ED-4DB2-BD59-A6C34878D82A}">
                    <a16:rowId xmlns:a16="http://schemas.microsoft.com/office/drawing/2014/main" xmlns="" val="10000"/>
                  </a:ext>
                </a:extLst>
              </a:tr>
              <a:tr h="806013">
                <a:tc>
                  <a:txBody>
                    <a:bodyPr/>
                    <a:lstStyle/>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txBody>
                  <a:tcPr/>
                </a:tc>
                <a:extLst>
                  <a:ext uri="{0D108BD9-81ED-4DB2-BD59-A6C34878D82A}">
                    <a16:rowId xmlns:a16="http://schemas.microsoft.com/office/drawing/2014/main" xmlns="" val="10001"/>
                  </a:ext>
                </a:extLst>
              </a:tr>
              <a:tr h="1054017">
                <a:tc>
                  <a:txBody>
                    <a:bodyPr/>
                    <a:lstStyle/>
                    <a:p>
                      <a:r>
                        <a:rPr lang="en-GB" sz="800" dirty="0" smtClean="0"/>
                        <a:t>Plate</a:t>
                      </a:r>
                      <a:r>
                        <a:rPr lang="en-GB" sz="800" baseline="0" dirty="0" smtClean="0"/>
                        <a:t> movement (as shown above) cause earthquakes and volcanoes. The point where two plates meet is called a plate boundary or margin;</a:t>
                      </a:r>
                    </a:p>
                    <a:p>
                      <a:pPr marL="171450" indent="-171450">
                        <a:buFont typeface="Arial" panose="020B0604020202020204" pitchFamily="34" charset="0"/>
                        <a:buChar char="•"/>
                      </a:pPr>
                      <a:r>
                        <a:rPr lang="en-GB" sz="800" baseline="0" dirty="0" smtClean="0"/>
                        <a:t>Destructive plate margins are where plates move together.</a:t>
                      </a:r>
                    </a:p>
                    <a:p>
                      <a:pPr marL="171450" indent="-171450">
                        <a:buFont typeface="Arial" panose="020B0604020202020204" pitchFamily="34" charset="0"/>
                        <a:buChar char="•"/>
                      </a:pPr>
                      <a:r>
                        <a:rPr lang="en-GB" sz="800" baseline="0" dirty="0" smtClean="0"/>
                        <a:t>Constructive plate margins are where plates move apart.</a:t>
                      </a:r>
                    </a:p>
                    <a:p>
                      <a:endParaRPr lang="en-GB" sz="800" dirty="0" smtClean="0"/>
                    </a:p>
                    <a:p>
                      <a:endParaRPr lang="en-GB" sz="800" dirty="0" smtClean="0"/>
                    </a:p>
                    <a:p>
                      <a:endParaRPr lang="en-GB" sz="800" dirty="0" smtClean="0"/>
                    </a:p>
                    <a:p>
                      <a:endParaRPr lang="en-GB" sz="800" dirty="0"/>
                    </a:p>
                  </a:txBody>
                  <a:tcPr/>
                </a:tc>
                <a:extLst>
                  <a:ext uri="{0D108BD9-81ED-4DB2-BD59-A6C34878D82A}">
                    <a16:rowId xmlns:a16="http://schemas.microsoft.com/office/drawing/2014/main" xmlns="" val="10002"/>
                  </a:ext>
                </a:extLst>
              </a:tr>
            </a:tbl>
          </a:graphicData>
        </a:graphic>
      </p:graphicFrame>
      <p:pic>
        <p:nvPicPr>
          <p:cNvPr id="20" name="Picture 19"/>
          <p:cNvPicPr>
            <a:picLocks noChangeAspect="1"/>
          </p:cNvPicPr>
          <p:nvPr/>
        </p:nvPicPr>
        <p:blipFill rotWithShape="1">
          <a:blip r:embed="rId4"/>
          <a:srcRect t="14438"/>
          <a:stretch/>
        </p:blipFill>
        <p:spPr>
          <a:xfrm>
            <a:off x="1613396" y="4141843"/>
            <a:ext cx="1903290" cy="1110573"/>
          </a:xfrm>
          <a:prstGeom prst="rect">
            <a:avLst/>
          </a:prstGeom>
        </p:spPr>
      </p:pic>
      <p:graphicFrame>
        <p:nvGraphicFramePr>
          <p:cNvPr id="21" name="Table 20"/>
          <p:cNvGraphicFramePr>
            <a:graphicFrameLocks noGrp="1"/>
          </p:cNvGraphicFramePr>
          <p:nvPr>
            <p:extLst/>
          </p:nvPr>
        </p:nvGraphicFramePr>
        <p:xfrm>
          <a:off x="3606082" y="-4722"/>
          <a:ext cx="2814770" cy="3083202"/>
        </p:xfrm>
        <a:graphic>
          <a:graphicData uri="http://schemas.openxmlformats.org/drawingml/2006/table">
            <a:tbl>
              <a:tblPr firstRow="1" bandRow="1">
                <a:tableStyleId>{00A15C55-8517-42AA-B614-E9B94910E393}</a:tableStyleId>
              </a:tblPr>
              <a:tblGrid>
                <a:gridCol w="1407385">
                  <a:extLst>
                    <a:ext uri="{9D8B030D-6E8A-4147-A177-3AD203B41FA5}">
                      <a16:colId xmlns:a16="http://schemas.microsoft.com/office/drawing/2014/main" xmlns="" val="20000"/>
                    </a:ext>
                  </a:extLst>
                </a:gridCol>
                <a:gridCol w="1407385">
                  <a:extLst>
                    <a:ext uri="{9D8B030D-6E8A-4147-A177-3AD203B41FA5}">
                      <a16:colId xmlns:a16="http://schemas.microsoft.com/office/drawing/2014/main" xmlns="" val="20001"/>
                    </a:ext>
                  </a:extLst>
                </a:gridCol>
              </a:tblGrid>
              <a:tr h="853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tx1"/>
                          </a:solidFill>
                        </a:rPr>
                        <a:t>A constructive margin is where two areas of crust move away from each other (powered by the convection currents underneath). As they move apart</a:t>
                      </a:r>
                      <a:r>
                        <a:rPr lang="en-GB" sz="700" b="0" baseline="0" dirty="0" smtClean="0">
                          <a:solidFill>
                            <a:schemeClr val="tx1"/>
                          </a:solidFill>
                        </a:rPr>
                        <a:t> volcanoes are formed.</a:t>
                      </a:r>
                    </a:p>
                  </a:txBody>
                  <a:tcPr>
                    <a:solidFill>
                      <a:schemeClr val="accent4">
                        <a:lumMod val="60000"/>
                        <a:lumOff val="40000"/>
                      </a:schemeClr>
                    </a:solidFill>
                  </a:tcPr>
                </a:tc>
                <a:tc rowSpan="2">
                  <a:txBody>
                    <a:bodyPr/>
                    <a:lstStyle/>
                    <a:p>
                      <a:r>
                        <a:rPr lang="en-GB" sz="800" b="0" dirty="0" smtClean="0">
                          <a:solidFill>
                            <a:schemeClr val="tx1"/>
                          </a:solidFill>
                        </a:rPr>
                        <a:t>A </a:t>
                      </a:r>
                      <a:r>
                        <a:rPr lang="en-GB" sz="700" b="0" dirty="0" smtClean="0">
                          <a:solidFill>
                            <a:schemeClr val="tx1"/>
                          </a:solidFill>
                        </a:rPr>
                        <a:t>destructive margin is where an area of oceanic</a:t>
                      </a:r>
                      <a:r>
                        <a:rPr lang="en-GB" sz="700" b="0" baseline="0" dirty="0" smtClean="0">
                          <a:solidFill>
                            <a:schemeClr val="tx1"/>
                          </a:solidFill>
                        </a:rPr>
                        <a:t> plate meets continental plate. The oceanic plate is forced underneath and is drawn back into the mantle (this is know as subduction). As it is forced down pressure often builds and leads to energy being quickly released (an earthquake)</a:t>
                      </a:r>
                      <a:endParaRPr lang="en-GB" sz="7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xmlns="" val="10000"/>
                  </a:ext>
                </a:extLst>
              </a:tr>
              <a:tr h="390985">
                <a:tc rowSpan="2">
                  <a:txBody>
                    <a:bodyPr/>
                    <a:lstStyle/>
                    <a:p>
                      <a:r>
                        <a:rPr lang="en-GB" sz="700" b="0" dirty="0" smtClean="0">
                          <a:solidFill>
                            <a:schemeClr val="tx1"/>
                          </a:solidFill>
                        </a:rPr>
                        <a:t>A conservative</a:t>
                      </a:r>
                      <a:r>
                        <a:rPr lang="en-GB" sz="700" b="0" baseline="0" dirty="0" smtClean="0">
                          <a:solidFill>
                            <a:schemeClr val="tx1"/>
                          </a:solidFill>
                        </a:rPr>
                        <a:t> boundary is when two plates move past each other. As with the destructive boundary, the pressure between the plates often builds and is suddenly released (leading to an earthquake)</a:t>
                      </a:r>
                    </a:p>
                    <a:p>
                      <a:endParaRPr lang="en-GB" sz="700" b="0" baseline="0" dirty="0" smtClean="0">
                        <a:solidFill>
                          <a:schemeClr val="tx1"/>
                        </a:solidFill>
                      </a:endParaRPr>
                    </a:p>
                    <a:p>
                      <a:endParaRPr lang="en-GB" sz="700" b="0" baseline="0" dirty="0" smtClean="0">
                        <a:solidFill>
                          <a:schemeClr val="tx1"/>
                        </a:solidFill>
                      </a:endParaRPr>
                    </a:p>
                    <a:p>
                      <a:endParaRPr lang="en-GB" sz="700" b="0" baseline="0" dirty="0" smtClean="0">
                        <a:solidFill>
                          <a:schemeClr val="tx1"/>
                        </a:solidFill>
                      </a:endParaRPr>
                    </a:p>
                    <a:p>
                      <a:endParaRPr lang="en-GB" sz="700" b="0" baseline="0" dirty="0" smtClean="0">
                        <a:solidFill>
                          <a:schemeClr val="tx1"/>
                        </a:solidFill>
                      </a:endParaRPr>
                    </a:p>
                    <a:p>
                      <a:endParaRPr lang="en-GB" sz="700" b="0" dirty="0" smtClean="0">
                        <a:solidFill>
                          <a:schemeClr val="tx1"/>
                        </a:solidFill>
                      </a:endParaRPr>
                    </a:p>
                    <a:p>
                      <a:endParaRPr lang="en-GB" sz="700" b="0" dirty="0">
                        <a:solidFill>
                          <a:schemeClr val="tx1"/>
                        </a:solidFill>
                      </a:endParaRPr>
                    </a:p>
                  </a:txBody>
                  <a:tcPr>
                    <a:solidFill>
                      <a:schemeClr val="accent4">
                        <a:lumMod val="60000"/>
                        <a:lumOff val="40000"/>
                      </a:schemeClr>
                    </a:solidFill>
                  </a:tcPr>
                </a:tc>
                <a:tc vMerge="1">
                  <a:txBody>
                    <a:bodyPr/>
                    <a:lstStyle/>
                    <a:p>
                      <a:endParaRPr lang="en-GB" dirty="0"/>
                    </a:p>
                  </a:txBody>
                  <a:tcPr/>
                </a:tc>
                <a:extLst>
                  <a:ext uri="{0D108BD9-81ED-4DB2-BD59-A6C34878D82A}">
                    <a16:rowId xmlns:a16="http://schemas.microsoft.com/office/drawing/2014/main" xmlns="" val="10001"/>
                  </a:ext>
                </a:extLst>
              </a:tr>
              <a:tr h="1839159">
                <a:tc vMerge="1">
                  <a:txBody>
                    <a:bodyPr/>
                    <a:lstStyle/>
                    <a:p>
                      <a:endParaRPr lang="en-GB" sz="800" b="0" dirty="0">
                        <a:solidFill>
                          <a:schemeClr val="tx1"/>
                        </a:solidFill>
                      </a:endParaRPr>
                    </a:p>
                  </a:txBody>
                  <a:tcPr>
                    <a:solidFill>
                      <a:schemeClr val="accent4">
                        <a:lumMod val="60000"/>
                        <a:lumOff val="40000"/>
                      </a:schemeClr>
                    </a:solidFill>
                  </a:tcPr>
                </a:tc>
                <a:tc>
                  <a:txBody>
                    <a:bodyPr/>
                    <a:lstStyle/>
                    <a:p>
                      <a:endParaRPr lang="en-GB" sz="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xmlns="" val="10002"/>
                  </a:ext>
                </a:extLst>
              </a:tr>
            </a:tbl>
          </a:graphicData>
        </a:graphic>
      </p:graphicFrame>
      <p:pic>
        <p:nvPicPr>
          <p:cNvPr id="22" name="Picture 21"/>
          <p:cNvPicPr>
            <a:picLocks noChangeAspect="1"/>
          </p:cNvPicPr>
          <p:nvPr/>
        </p:nvPicPr>
        <p:blipFill rotWithShape="1">
          <a:blip r:embed="rId5"/>
          <a:srcRect r="3930" b="15503"/>
          <a:stretch/>
        </p:blipFill>
        <p:spPr>
          <a:xfrm>
            <a:off x="3606082" y="1720647"/>
            <a:ext cx="2814770" cy="1349297"/>
          </a:xfrm>
          <a:prstGeom prst="rect">
            <a:avLst/>
          </a:prstGeom>
        </p:spPr>
      </p:pic>
      <p:graphicFrame>
        <p:nvGraphicFramePr>
          <p:cNvPr id="24" name="Table 23"/>
          <p:cNvGraphicFramePr>
            <a:graphicFrameLocks noGrp="1"/>
          </p:cNvGraphicFramePr>
          <p:nvPr>
            <p:extLst/>
          </p:nvPr>
        </p:nvGraphicFramePr>
        <p:xfrm>
          <a:off x="3606082" y="3539429"/>
          <a:ext cx="3741203" cy="3280037"/>
        </p:xfrm>
        <a:graphic>
          <a:graphicData uri="http://schemas.openxmlformats.org/drawingml/2006/table">
            <a:tbl>
              <a:tblPr firstRow="1" bandRow="1">
                <a:tableStyleId>{00A15C55-8517-42AA-B614-E9B94910E393}</a:tableStyleId>
              </a:tblPr>
              <a:tblGrid>
                <a:gridCol w="718797">
                  <a:extLst>
                    <a:ext uri="{9D8B030D-6E8A-4147-A177-3AD203B41FA5}">
                      <a16:colId xmlns:a16="http://schemas.microsoft.com/office/drawing/2014/main" xmlns="" val="20000"/>
                    </a:ext>
                  </a:extLst>
                </a:gridCol>
                <a:gridCol w="1183377">
                  <a:extLst>
                    <a:ext uri="{9D8B030D-6E8A-4147-A177-3AD203B41FA5}">
                      <a16:colId xmlns:a16="http://schemas.microsoft.com/office/drawing/2014/main" xmlns="" val="20001"/>
                    </a:ext>
                  </a:extLst>
                </a:gridCol>
                <a:gridCol w="751605">
                  <a:extLst>
                    <a:ext uri="{9D8B030D-6E8A-4147-A177-3AD203B41FA5}">
                      <a16:colId xmlns:a16="http://schemas.microsoft.com/office/drawing/2014/main" xmlns="" val="20002"/>
                    </a:ext>
                  </a:extLst>
                </a:gridCol>
                <a:gridCol w="1087424">
                  <a:extLst>
                    <a:ext uri="{9D8B030D-6E8A-4147-A177-3AD203B41FA5}">
                      <a16:colId xmlns:a16="http://schemas.microsoft.com/office/drawing/2014/main" xmlns="" val="20003"/>
                    </a:ext>
                  </a:extLst>
                </a:gridCol>
              </a:tblGrid>
              <a:tr h="324323">
                <a:tc gridSpan="4">
                  <a:txBody>
                    <a:bodyPr/>
                    <a:lstStyle/>
                    <a:p>
                      <a:r>
                        <a:rPr lang="en-GB" sz="800" b="0" dirty="0" smtClean="0">
                          <a:solidFill>
                            <a:schemeClr val="tx1"/>
                          </a:solidFill>
                        </a:rPr>
                        <a:t>Tectonic processes (such as those above) result in the formation of a series of distinctive landscapes. These include;</a:t>
                      </a:r>
                      <a:endParaRPr lang="en-GB" sz="800" b="0" dirty="0">
                        <a:solidFill>
                          <a:schemeClr val="tx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348379">
                <a:tc>
                  <a:txBody>
                    <a:bodyPr/>
                    <a:lstStyle/>
                    <a:p>
                      <a:r>
                        <a:rPr lang="en-GB" sz="800" dirty="0" smtClean="0"/>
                        <a:t>Large-scale</a:t>
                      </a:r>
                      <a:r>
                        <a:rPr lang="en-GB" sz="800" baseline="0" dirty="0" smtClean="0"/>
                        <a:t> feature</a:t>
                      </a:r>
                      <a:endParaRPr lang="en-GB" sz="800" dirty="0"/>
                    </a:p>
                  </a:txBody>
                  <a:tcPr>
                    <a:solidFill>
                      <a:srgbClr val="FFC000"/>
                    </a:solidFill>
                  </a:tcPr>
                </a:tc>
                <a:tc>
                  <a:txBody>
                    <a:bodyPr/>
                    <a:lstStyle/>
                    <a:p>
                      <a:r>
                        <a:rPr lang="en-GB" sz="800" dirty="0" smtClean="0"/>
                        <a:t>How it is formed</a:t>
                      </a:r>
                      <a:endParaRPr lang="en-GB" sz="800" dirty="0"/>
                    </a:p>
                  </a:txBody>
                  <a:tcPr>
                    <a:solidFill>
                      <a:srgbClr val="FFC000"/>
                    </a:solidFill>
                  </a:tcPr>
                </a:tc>
                <a:tc>
                  <a:txBody>
                    <a:bodyPr/>
                    <a:lstStyle/>
                    <a:p>
                      <a:r>
                        <a:rPr lang="en-GB" sz="800" dirty="0" smtClean="0"/>
                        <a:t>Location</a:t>
                      </a:r>
                      <a:endParaRPr lang="en-GB" sz="800" dirty="0"/>
                    </a:p>
                  </a:txBody>
                  <a:tcPr>
                    <a:solidFill>
                      <a:srgbClr val="FFC000"/>
                    </a:solidFill>
                  </a:tcPr>
                </a:tc>
                <a:tc>
                  <a:txBody>
                    <a:bodyPr/>
                    <a:lstStyle/>
                    <a:p>
                      <a:r>
                        <a:rPr lang="en-GB" sz="800" dirty="0" smtClean="0"/>
                        <a:t>Example</a:t>
                      </a:r>
                      <a:endParaRPr lang="en-GB" sz="800" dirty="0"/>
                    </a:p>
                  </a:txBody>
                  <a:tcPr>
                    <a:solidFill>
                      <a:srgbClr val="FFC000"/>
                    </a:solidFill>
                  </a:tcPr>
                </a:tc>
                <a:extLst>
                  <a:ext uri="{0D108BD9-81ED-4DB2-BD59-A6C34878D82A}">
                    <a16:rowId xmlns:a16="http://schemas.microsoft.com/office/drawing/2014/main" xmlns="" val="10001"/>
                  </a:ext>
                </a:extLst>
              </a:tr>
              <a:tr h="350882">
                <a:tc>
                  <a:txBody>
                    <a:bodyPr/>
                    <a:lstStyle/>
                    <a:p>
                      <a:r>
                        <a:rPr lang="en-GB" sz="600" dirty="0" smtClean="0"/>
                        <a:t>Ocean Trench</a:t>
                      </a:r>
                      <a:endParaRPr lang="en-GB" sz="600" dirty="0"/>
                    </a:p>
                  </a:txBody>
                  <a:tcPr/>
                </a:tc>
                <a:tc>
                  <a:txBody>
                    <a:bodyPr/>
                    <a:lstStyle/>
                    <a:p>
                      <a:r>
                        <a:rPr lang="en-GB" sz="600" dirty="0" smtClean="0"/>
                        <a:t>Where subduction takes place</a:t>
                      </a:r>
                      <a:endParaRPr lang="en-GB" sz="600" dirty="0"/>
                    </a:p>
                  </a:txBody>
                  <a:tcPr/>
                </a:tc>
                <a:tc>
                  <a:txBody>
                    <a:bodyPr/>
                    <a:lstStyle/>
                    <a:p>
                      <a:r>
                        <a:rPr lang="en-GB" sz="600" dirty="0" smtClean="0"/>
                        <a:t>Destructive</a:t>
                      </a:r>
                      <a:r>
                        <a:rPr lang="en-GB" sz="600" baseline="0" dirty="0" smtClean="0"/>
                        <a:t> plate margin</a:t>
                      </a:r>
                      <a:endParaRPr lang="en-GB" sz="600" dirty="0"/>
                    </a:p>
                  </a:txBody>
                  <a:tcPr/>
                </a:tc>
                <a:tc>
                  <a:txBody>
                    <a:bodyPr/>
                    <a:lstStyle/>
                    <a:p>
                      <a:r>
                        <a:rPr lang="en-GB" sz="600" dirty="0" smtClean="0"/>
                        <a:t>Mariana trench – Pacific</a:t>
                      </a:r>
                      <a:r>
                        <a:rPr lang="en-GB" sz="600" baseline="0" dirty="0" smtClean="0"/>
                        <a:t> Ocean</a:t>
                      </a:r>
                      <a:endParaRPr lang="en-GB" sz="600" dirty="0"/>
                    </a:p>
                  </a:txBody>
                  <a:tcPr/>
                </a:tc>
                <a:extLst>
                  <a:ext uri="{0D108BD9-81ED-4DB2-BD59-A6C34878D82A}">
                    <a16:rowId xmlns:a16="http://schemas.microsoft.com/office/drawing/2014/main" xmlns="" val="10002"/>
                  </a:ext>
                </a:extLst>
              </a:tr>
              <a:tr h="353807">
                <a:tc>
                  <a:txBody>
                    <a:bodyPr/>
                    <a:lstStyle/>
                    <a:p>
                      <a:r>
                        <a:rPr lang="en-GB" sz="600" dirty="0" smtClean="0"/>
                        <a:t>Fold Mountains</a:t>
                      </a:r>
                      <a:endParaRPr lang="en-GB" sz="600" dirty="0"/>
                    </a:p>
                  </a:txBody>
                  <a:tcPr/>
                </a:tc>
                <a:tc>
                  <a:txBody>
                    <a:bodyPr/>
                    <a:lstStyle/>
                    <a:p>
                      <a:r>
                        <a:rPr lang="en-GB" sz="600" dirty="0" smtClean="0"/>
                        <a:t>Continental crust is crushed and folded upwards</a:t>
                      </a:r>
                      <a:endParaRPr lang="en-GB" sz="600" dirty="0"/>
                    </a:p>
                  </a:txBody>
                  <a:tcPr/>
                </a:tc>
                <a:tc>
                  <a:txBody>
                    <a:bodyPr/>
                    <a:lstStyle/>
                    <a:p>
                      <a:r>
                        <a:rPr lang="en-GB" sz="600" dirty="0" smtClean="0"/>
                        <a:t>Destructive</a:t>
                      </a:r>
                      <a:endParaRPr lang="en-GB" sz="600" dirty="0"/>
                    </a:p>
                  </a:txBody>
                  <a:tcPr/>
                </a:tc>
                <a:tc>
                  <a:txBody>
                    <a:bodyPr/>
                    <a:lstStyle/>
                    <a:p>
                      <a:r>
                        <a:rPr lang="en-GB" sz="600" dirty="0" smtClean="0"/>
                        <a:t>Andes Mountains</a:t>
                      </a:r>
                      <a:r>
                        <a:rPr lang="en-GB" sz="600" baseline="0" dirty="0" smtClean="0"/>
                        <a:t> – South America</a:t>
                      </a:r>
                      <a:endParaRPr lang="en-GB" sz="600" dirty="0"/>
                    </a:p>
                  </a:txBody>
                  <a:tcPr/>
                </a:tc>
                <a:extLst>
                  <a:ext uri="{0D108BD9-81ED-4DB2-BD59-A6C34878D82A}">
                    <a16:rowId xmlns:a16="http://schemas.microsoft.com/office/drawing/2014/main" xmlns="" val="10003"/>
                  </a:ext>
                </a:extLst>
              </a:tr>
              <a:tr h="353807">
                <a:tc>
                  <a:txBody>
                    <a:bodyPr/>
                    <a:lstStyle/>
                    <a:p>
                      <a:r>
                        <a:rPr lang="en-GB" sz="600" dirty="0" smtClean="0"/>
                        <a:t>Explosive volcanoes</a:t>
                      </a:r>
                      <a:endParaRPr lang="en-GB" sz="600" dirty="0"/>
                    </a:p>
                  </a:txBody>
                  <a:tcPr/>
                </a:tc>
                <a:tc>
                  <a:txBody>
                    <a:bodyPr/>
                    <a:lstStyle/>
                    <a:p>
                      <a:r>
                        <a:rPr lang="en-GB" sz="600" dirty="0" smtClean="0"/>
                        <a:t>As the oceanic plate sinks it melts and finds its</a:t>
                      </a:r>
                      <a:r>
                        <a:rPr lang="en-GB" sz="600" baseline="0" dirty="0" smtClean="0"/>
                        <a:t> way to the surface</a:t>
                      </a:r>
                      <a:endParaRPr lang="en-GB" sz="600" dirty="0"/>
                    </a:p>
                  </a:txBody>
                  <a:tcPr/>
                </a:tc>
                <a:tc>
                  <a:txBody>
                    <a:bodyPr/>
                    <a:lstStyle/>
                    <a:p>
                      <a:r>
                        <a:rPr lang="en-GB" sz="600" dirty="0" smtClean="0"/>
                        <a:t>Destructive</a:t>
                      </a:r>
                      <a:endParaRPr lang="en-GB" sz="600" dirty="0"/>
                    </a:p>
                  </a:txBody>
                  <a:tcPr/>
                </a:tc>
                <a:tc>
                  <a:txBody>
                    <a:bodyPr/>
                    <a:lstStyle/>
                    <a:p>
                      <a:r>
                        <a:rPr lang="en-GB" sz="600" dirty="0" smtClean="0"/>
                        <a:t>Mount </a:t>
                      </a:r>
                      <a:r>
                        <a:rPr lang="en-GB" sz="600" dirty="0" err="1" smtClean="0"/>
                        <a:t>Merapi</a:t>
                      </a:r>
                      <a:r>
                        <a:rPr lang="en-GB" sz="600" dirty="0" smtClean="0"/>
                        <a:t> - Indonesia</a:t>
                      </a:r>
                      <a:endParaRPr lang="en-GB" sz="600" dirty="0"/>
                    </a:p>
                  </a:txBody>
                  <a:tcPr/>
                </a:tc>
                <a:extLst>
                  <a:ext uri="{0D108BD9-81ED-4DB2-BD59-A6C34878D82A}">
                    <a16:rowId xmlns:a16="http://schemas.microsoft.com/office/drawing/2014/main" xmlns="" val="10004"/>
                  </a:ext>
                </a:extLst>
              </a:tr>
              <a:tr h="442258">
                <a:tc>
                  <a:txBody>
                    <a:bodyPr/>
                    <a:lstStyle/>
                    <a:p>
                      <a:r>
                        <a:rPr lang="en-GB" sz="600" dirty="0" smtClean="0"/>
                        <a:t>New Crust</a:t>
                      </a:r>
                      <a:endParaRPr lang="en-GB" sz="600" dirty="0"/>
                    </a:p>
                  </a:txBody>
                  <a:tcPr/>
                </a:tc>
                <a:tc>
                  <a:txBody>
                    <a:bodyPr/>
                    <a:lstStyle/>
                    <a:p>
                      <a:r>
                        <a:rPr lang="en-GB" sz="600" dirty="0" smtClean="0"/>
                        <a:t>Where 2 ocean plates move apart, the area between is filled with magma</a:t>
                      </a:r>
                      <a:endParaRPr lang="en-GB" sz="600" dirty="0"/>
                    </a:p>
                  </a:txBody>
                  <a:tcPr/>
                </a:tc>
                <a:tc>
                  <a:txBody>
                    <a:bodyPr/>
                    <a:lstStyle/>
                    <a:p>
                      <a:r>
                        <a:rPr lang="en-GB" sz="600" dirty="0" smtClean="0"/>
                        <a:t>Constructive</a:t>
                      </a:r>
                      <a:endParaRPr lang="en-GB" sz="600" dirty="0"/>
                    </a:p>
                  </a:txBody>
                  <a:tcPr/>
                </a:tc>
                <a:tc>
                  <a:txBody>
                    <a:bodyPr/>
                    <a:lstStyle/>
                    <a:p>
                      <a:r>
                        <a:rPr lang="en-GB" sz="600" dirty="0" smtClean="0"/>
                        <a:t>Mid-Atlantic</a:t>
                      </a:r>
                      <a:endParaRPr lang="en-GB" sz="600" dirty="0"/>
                    </a:p>
                  </a:txBody>
                  <a:tcPr/>
                </a:tc>
                <a:extLst>
                  <a:ext uri="{0D108BD9-81ED-4DB2-BD59-A6C34878D82A}">
                    <a16:rowId xmlns:a16="http://schemas.microsoft.com/office/drawing/2014/main" xmlns="" val="10005"/>
                  </a:ext>
                </a:extLst>
              </a:tr>
              <a:tr h="278641">
                <a:tc>
                  <a:txBody>
                    <a:bodyPr/>
                    <a:lstStyle/>
                    <a:p>
                      <a:r>
                        <a:rPr lang="en-GB" sz="600" dirty="0" smtClean="0"/>
                        <a:t>Ocean Ridge</a:t>
                      </a:r>
                      <a:endParaRPr lang="en-GB" sz="600" dirty="0"/>
                    </a:p>
                  </a:txBody>
                  <a:tcPr/>
                </a:tc>
                <a:tc>
                  <a:txBody>
                    <a:bodyPr/>
                    <a:lstStyle/>
                    <a:p>
                      <a:r>
                        <a:rPr lang="en-GB" sz="600" dirty="0" smtClean="0"/>
                        <a:t>As lava cools a ridge is formed under the sea</a:t>
                      </a:r>
                      <a:endParaRPr lang="en-GB" sz="600" dirty="0"/>
                    </a:p>
                  </a:txBody>
                  <a:tcPr/>
                </a:tc>
                <a:tc>
                  <a:txBody>
                    <a:bodyPr/>
                    <a:lstStyle/>
                    <a:p>
                      <a:r>
                        <a:rPr lang="en-GB" sz="600" dirty="0" smtClean="0"/>
                        <a:t>Constructive</a:t>
                      </a:r>
                      <a:endParaRPr lang="en-GB" sz="600" dirty="0"/>
                    </a:p>
                  </a:txBody>
                  <a:tcPr/>
                </a:tc>
                <a:tc>
                  <a:txBody>
                    <a:bodyPr/>
                    <a:lstStyle/>
                    <a:p>
                      <a:r>
                        <a:rPr lang="en-GB" sz="600" dirty="0" smtClean="0"/>
                        <a:t>Mid-</a:t>
                      </a:r>
                      <a:r>
                        <a:rPr lang="en-GB" sz="600" baseline="0" dirty="0" smtClean="0"/>
                        <a:t>Atlantic Ridge</a:t>
                      </a:r>
                      <a:endParaRPr lang="en-GB" sz="600" dirty="0"/>
                    </a:p>
                  </a:txBody>
                  <a:tcPr/>
                </a:tc>
                <a:extLst>
                  <a:ext uri="{0D108BD9-81ED-4DB2-BD59-A6C34878D82A}">
                    <a16:rowId xmlns:a16="http://schemas.microsoft.com/office/drawing/2014/main" xmlns="" val="10006"/>
                  </a:ext>
                </a:extLst>
              </a:tr>
              <a:tr h="530710">
                <a:tc>
                  <a:txBody>
                    <a:bodyPr/>
                    <a:lstStyle/>
                    <a:p>
                      <a:r>
                        <a:rPr lang="en-GB" sz="600" dirty="0" smtClean="0"/>
                        <a:t>Submarine volcanoes &amp;</a:t>
                      </a:r>
                      <a:r>
                        <a:rPr lang="en-GB" sz="600" baseline="0" dirty="0" smtClean="0"/>
                        <a:t> volcanic Islands</a:t>
                      </a:r>
                      <a:endParaRPr lang="en-GB" sz="600" dirty="0"/>
                    </a:p>
                  </a:txBody>
                  <a:tcPr/>
                </a:tc>
                <a:tc>
                  <a:txBody>
                    <a:bodyPr/>
                    <a:lstStyle/>
                    <a:p>
                      <a:r>
                        <a:rPr lang="en-GB" sz="600" dirty="0" smtClean="0"/>
                        <a:t>Submarine volcanoes (below the surface) sometimes rise above the surface to create volcanic islands</a:t>
                      </a:r>
                      <a:endParaRPr lang="en-GB" sz="600" dirty="0"/>
                    </a:p>
                  </a:txBody>
                  <a:tcPr/>
                </a:tc>
                <a:tc>
                  <a:txBody>
                    <a:bodyPr/>
                    <a:lstStyle/>
                    <a:p>
                      <a:r>
                        <a:rPr lang="en-GB" sz="600" dirty="0" smtClean="0"/>
                        <a:t>Constructive</a:t>
                      </a:r>
                      <a:endParaRPr lang="en-GB" sz="600" dirty="0"/>
                    </a:p>
                  </a:txBody>
                  <a:tcPr/>
                </a:tc>
                <a:tc>
                  <a:txBody>
                    <a:bodyPr/>
                    <a:lstStyle/>
                    <a:p>
                      <a:r>
                        <a:rPr lang="en-GB" sz="600" dirty="0" err="1" smtClean="0"/>
                        <a:t>Surtsey</a:t>
                      </a:r>
                      <a:r>
                        <a:rPr lang="en-GB" sz="600" dirty="0" smtClean="0"/>
                        <a:t>, Iceland</a:t>
                      </a:r>
                      <a:endParaRPr lang="en-GB" sz="600" dirty="0"/>
                    </a:p>
                  </a:txBody>
                  <a:tcPr/>
                </a:tc>
                <a:extLst>
                  <a:ext uri="{0D108BD9-81ED-4DB2-BD59-A6C34878D82A}">
                    <a16:rowId xmlns:a16="http://schemas.microsoft.com/office/drawing/2014/main" xmlns="" val="10007"/>
                  </a:ext>
                </a:extLst>
              </a:tr>
              <a:tr h="265355">
                <a:tc>
                  <a:txBody>
                    <a:bodyPr/>
                    <a:lstStyle/>
                    <a:p>
                      <a:r>
                        <a:rPr lang="en-GB" sz="600" dirty="0" smtClean="0"/>
                        <a:t>Rift valley</a:t>
                      </a:r>
                      <a:endParaRPr lang="en-GB" sz="600" dirty="0"/>
                    </a:p>
                  </a:txBody>
                  <a:tcPr/>
                </a:tc>
                <a:tc>
                  <a:txBody>
                    <a:bodyPr/>
                    <a:lstStyle/>
                    <a:p>
                      <a:r>
                        <a:rPr lang="en-GB" sz="600" dirty="0" smtClean="0"/>
                        <a:t>Where 2 continental plates pull apart</a:t>
                      </a:r>
                      <a:endParaRPr lang="en-GB" sz="600" dirty="0"/>
                    </a:p>
                  </a:txBody>
                  <a:tcPr/>
                </a:tc>
                <a:tc>
                  <a:txBody>
                    <a:bodyPr/>
                    <a:lstStyle/>
                    <a:p>
                      <a:r>
                        <a:rPr lang="en-GB" sz="600" dirty="0" smtClean="0"/>
                        <a:t>Constructive</a:t>
                      </a:r>
                      <a:endParaRPr lang="en-GB" sz="600" dirty="0"/>
                    </a:p>
                  </a:txBody>
                  <a:tcPr/>
                </a:tc>
                <a:tc>
                  <a:txBody>
                    <a:bodyPr/>
                    <a:lstStyle/>
                    <a:p>
                      <a:r>
                        <a:rPr lang="en-GB" sz="600" dirty="0" err="1" smtClean="0"/>
                        <a:t>Thingvelir</a:t>
                      </a:r>
                      <a:r>
                        <a:rPr lang="en-GB" sz="600" dirty="0" smtClean="0"/>
                        <a:t>, Iceland</a:t>
                      </a:r>
                      <a:endParaRPr lang="en-GB" sz="600" dirty="0"/>
                    </a:p>
                  </a:txBody>
                  <a:tcPr/>
                </a:tc>
                <a:extLst>
                  <a:ext uri="{0D108BD9-81ED-4DB2-BD59-A6C34878D82A}">
                    <a16:rowId xmlns:a16="http://schemas.microsoft.com/office/drawing/2014/main" xmlns="" val="10008"/>
                  </a:ext>
                </a:extLst>
              </a:tr>
            </a:tbl>
          </a:graphicData>
        </a:graphic>
      </p:graphicFrame>
      <p:graphicFrame>
        <p:nvGraphicFramePr>
          <p:cNvPr id="25" name="Table 24"/>
          <p:cNvGraphicFramePr>
            <a:graphicFrameLocks noGrp="1"/>
          </p:cNvGraphicFramePr>
          <p:nvPr>
            <p:extLst/>
          </p:nvPr>
        </p:nvGraphicFramePr>
        <p:xfrm>
          <a:off x="6420851" y="0"/>
          <a:ext cx="4285034" cy="3170646"/>
        </p:xfrm>
        <a:graphic>
          <a:graphicData uri="http://schemas.openxmlformats.org/drawingml/2006/table">
            <a:tbl>
              <a:tblPr firstRow="1" bandRow="1">
                <a:tableStyleId>{00A15C55-8517-42AA-B614-E9B94910E393}</a:tableStyleId>
              </a:tblPr>
              <a:tblGrid>
                <a:gridCol w="2142517">
                  <a:extLst>
                    <a:ext uri="{9D8B030D-6E8A-4147-A177-3AD203B41FA5}">
                      <a16:colId xmlns:a16="http://schemas.microsoft.com/office/drawing/2014/main" xmlns="" val="20000"/>
                    </a:ext>
                  </a:extLst>
                </a:gridCol>
                <a:gridCol w="310666">
                  <a:extLst>
                    <a:ext uri="{9D8B030D-6E8A-4147-A177-3AD203B41FA5}">
                      <a16:colId xmlns:a16="http://schemas.microsoft.com/office/drawing/2014/main" xmlns="" val="20001"/>
                    </a:ext>
                  </a:extLst>
                </a:gridCol>
                <a:gridCol w="1831851">
                  <a:extLst>
                    <a:ext uri="{9D8B030D-6E8A-4147-A177-3AD203B41FA5}">
                      <a16:colId xmlns:a16="http://schemas.microsoft.com/office/drawing/2014/main" xmlns="" val="20002"/>
                    </a:ext>
                  </a:extLst>
                </a:gridCol>
              </a:tblGrid>
              <a:tr h="370840">
                <a:tc gridSpan="3">
                  <a:txBody>
                    <a:bodyPr/>
                    <a:lstStyle/>
                    <a:p>
                      <a:r>
                        <a:rPr lang="en-GB" sz="800" dirty="0" smtClean="0"/>
                        <a:t>Volcanic hotspots are small</a:t>
                      </a:r>
                      <a:r>
                        <a:rPr lang="en-GB" sz="800" baseline="0" dirty="0" smtClean="0"/>
                        <a:t> areas of the earths crust that has an unusually high amount of volcanic activity. Although some do occur on plate boundaries many do not (</a:t>
                      </a:r>
                      <a:r>
                        <a:rPr lang="en-GB" sz="800" baseline="0" dirty="0" err="1" smtClean="0"/>
                        <a:t>eg</a:t>
                      </a:r>
                      <a:r>
                        <a:rPr lang="en-GB" sz="800" baseline="0" dirty="0" smtClean="0"/>
                        <a:t>. The Hawaiian Islands) One suggestion about the way they form is;</a:t>
                      </a:r>
                      <a:endParaRPr lang="en-GB" sz="800" b="0" dirty="0">
                        <a:solidFill>
                          <a:schemeClr val="tx1"/>
                        </a:solidFill>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702526">
                <a:tc>
                  <a:txBody>
                    <a:bodyPr/>
                    <a:lstStyle/>
                    <a:p>
                      <a:pPr marL="342900" indent="-342900">
                        <a:buFont typeface="+mj-lt"/>
                        <a:buAutoNum type="arabicPeriod"/>
                      </a:pPr>
                      <a:r>
                        <a:rPr lang="en-GB" sz="800" dirty="0" smtClean="0"/>
                        <a:t>Intense radioactivity in the Earths interior creates a large column of magma (known as a magma plume)</a:t>
                      </a:r>
                    </a:p>
                    <a:p>
                      <a:pPr marL="342900" indent="-342900">
                        <a:buFont typeface="+mj-lt"/>
                        <a:buAutoNum type="arabicPeriod"/>
                      </a:pPr>
                      <a:r>
                        <a:rPr lang="en-GB" sz="800" dirty="0" smtClean="0"/>
                        <a:t>The plume rises, melting</a:t>
                      </a:r>
                      <a:r>
                        <a:rPr lang="en-GB" sz="800" baseline="0" dirty="0" smtClean="0"/>
                        <a:t> and pushing through the crust above.</a:t>
                      </a:r>
                    </a:p>
                    <a:p>
                      <a:pPr marL="342900" indent="-342900">
                        <a:buFont typeface="+mj-lt"/>
                        <a:buAutoNum type="arabicPeriod"/>
                      </a:pPr>
                      <a:r>
                        <a:rPr lang="en-GB" sz="800" baseline="0" dirty="0" smtClean="0"/>
                        <a:t>The plume lies in a fixed position under the plate – as the plate move over it, a series of new volcanoes are created along the plate.</a:t>
                      </a:r>
                      <a:endParaRPr lang="en-GB" sz="800" dirty="0"/>
                    </a:p>
                    <a:p>
                      <a:endParaRPr lang="en-GB" sz="800" dirty="0" smtClean="0"/>
                    </a:p>
                    <a:p>
                      <a:endParaRPr lang="en-GB" sz="800" dirty="0" smtClean="0"/>
                    </a:p>
                    <a:p>
                      <a:endParaRPr lang="en-GB" sz="800" dirty="0" smtClean="0"/>
                    </a:p>
                  </a:txBody>
                  <a:tcPr/>
                </a:tc>
                <a:tc gridSpan="2">
                  <a:txBody>
                    <a:bodyPr/>
                    <a:lstStyle/>
                    <a:p>
                      <a:endParaRPr lang="en-GB" sz="800" dirty="0"/>
                    </a:p>
                  </a:txBody>
                  <a:tcPr/>
                </a:tc>
                <a:tc hMerge="1">
                  <a:txBody>
                    <a:bodyPr/>
                    <a:lstStyle/>
                    <a:p>
                      <a:endParaRPr lang="en-GB"/>
                    </a:p>
                  </a:txBody>
                  <a:tcPr/>
                </a:tc>
                <a:extLst>
                  <a:ext uri="{0D108BD9-81ED-4DB2-BD59-A6C34878D82A}">
                    <a16:rowId xmlns:a16="http://schemas.microsoft.com/office/drawing/2014/main" xmlns="" val="10001"/>
                  </a:ext>
                </a:extLst>
              </a:tr>
              <a:tr h="156754">
                <a:tc gridSpan="3">
                  <a:txBody>
                    <a:bodyPr/>
                    <a:lstStyle/>
                    <a:p>
                      <a:r>
                        <a:rPr lang="en-GB" sz="600" dirty="0" smtClean="0"/>
                        <a:t>Large Scale features of a volcanic landscape;</a:t>
                      </a:r>
                      <a:endParaRPr lang="en-GB" sz="6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370840">
                <a:tc gridSpan="2">
                  <a:txBody>
                    <a:bodyPr/>
                    <a:lstStyle/>
                    <a:p>
                      <a:r>
                        <a:rPr lang="en-GB" sz="600" b="1" dirty="0" smtClean="0"/>
                        <a:t>Shield Volcano </a:t>
                      </a:r>
                      <a:r>
                        <a:rPr lang="en-GB" sz="600" dirty="0" smtClean="0"/>
                        <a:t>(e.g. Mauna Loa, Hawaii).</a:t>
                      </a:r>
                    </a:p>
                    <a:p>
                      <a:r>
                        <a:rPr lang="en-GB" sz="600" dirty="0" smtClean="0"/>
                        <a:t>Found at constructive plate margins and hotspots</a:t>
                      </a:r>
                    </a:p>
                    <a:p>
                      <a:r>
                        <a:rPr lang="en-GB" sz="600" dirty="0" smtClean="0"/>
                        <a:t>A</a:t>
                      </a:r>
                      <a:r>
                        <a:rPr lang="en-GB" sz="600" baseline="0" dirty="0" smtClean="0"/>
                        <a:t> circular volcano with gently sloping sides</a:t>
                      </a:r>
                      <a:endParaRPr lang="en-GB" sz="600" dirty="0"/>
                    </a:p>
                  </a:txBody>
                  <a:tcPr/>
                </a:tc>
                <a:tc hMerge="1">
                  <a:txBody>
                    <a:bodyPr/>
                    <a:lstStyle/>
                    <a:p>
                      <a:endParaRPr lang="en-GB" sz="600" dirty="0"/>
                    </a:p>
                  </a:txBody>
                  <a:tcPr/>
                </a:tc>
                <a:tc>
                  <a:txBody>
                    <a:bodyPr/>
                    <a:lstStyle/>
                    <a:p>
                      <a:r>
                        <a:rPr lang="en-GB" sz="600" dirty="0" smtClean="0"/>
                        <a:t>A</a:t>
                      </a:r>
                      <a:r>
                        <a:rPr lang="en-GB" sz="600" baseline="0" dirty="0" smtClean="0"/>
                        <a:t> </a:t>
                      </a:r>
                      <a:r>
                        <a:rPr lang="en-GB" sz="600" b="1" baseline="0" dirty="0" smtClean="0"/>
                        <a:t>Caldera – </a:t>
                      </a:r>
                      <a:r>
                        <a:rPr lang="en-GB" sz="600" b="0" baseline="0" dirty="0" smtClean="0"/>
                        <a:t>is a large volcanic crater which could be several km in diameter. It is formed when a magma chamber is emptied and the roof collapses or through a massive explosive eruption.</a:t>
                      </a:r>
                      <a:endParaRPr lang="en-GB" sz="600" b="1" dirty="0"/>
                    </a:p>
                  </a:txBody>
                  <a:tcPr/>
                </a:tc>
                <a:extLst>
                  <a:ext uri="{0D108BD9-81ED-4DB2-BD59-A6C34878D82A}">
                    <a16:rowId xmlns:a16="http://schemas.microsoft.com/office/drawing/2014/main" xmlns="" val="10003"/>
                  </a:ext>
                </a:extLst>
              </a:tr>
              <a:tr h="370840">
                <a:tc gridSpan="2">
                  <a:txBody>
                    <a:bodyPr/>
                    <a:lstStyle/>
                    <a:p>
                      <a:r>
                        <a:rPr lang="en-GB" sz="600" b="1" dirty="0" smtClean="0"/>
                        <a:t>Stratovolcano</a:t>
                      </a:r>
                      <a:r>
                        <a:rPr lang="en-GB" sz="600" baseline="0" dirty="0" smtClean="0"/>
                        <a:t> (e.g. Mount </a:t>
                      </a:r>
                      <a:r>
                        <a:rPr lang="en-GB" sz="600" baseline="0" dirty="0" err="1" smtClean="0"/>
                        <a:t>Merapi</a:t>
                      </a:r>
                      <a:r>
                        <a:rPr lang="en-GB" sz="600" baseline="0" dirty="0" smtClean="0"/>
                        <a:t>, Indonesia)</a:t>
                      </a:r>
                    </a:p>
                    <a:p>
                      <a:r>
                        <a:rPr lang="en-GB" sz="600" baseline="0" dirty="0" smtClean="0"/>
                        <a:t>Found at destructive plate margins</a:t>
                      </a:r>
                    </a:p>
                    <a:p>
                      <a:r>
                        <a:rPr lang="en-GB" sz="600" baseline="0" dirty="0" smtClean="0"/>
                        <a:t>Cone shaped with steep sides</a:t>
                      </a:r>
                      <a:endParaRPr lang="en-GB" sz="600" dirty="0"/>
                    </a:p>
                  </a:txBody>
                  <a:tcPr/>
                </a:tc>
                <a:tc hMerge="1">
                  <a:txBody>
                    <a:bodyPr/>
                    <a:lstStyle/>
                    <a:p>
                      <a:endParaRPr lang="en-GB" sz="600" dirty="0"/>
                    </a:p>
                  </a:txBody>
                  <a:tcPr/>
                </a:tc>
                <a:tc>
                  <a:txBody>
                    <a:bodyPr/>
                    <a:lstStyle/>
                    <a:p>
                      <a:r>
                        <a:rPr lang="en-GB" sz="600" dirty="0" smtClean="0"/>
                        <a:t>A lava</a:t>
                      </a:r>
                      <a:r>
                        <a:rPr lang="en-GB" sz="600" baseline="0" dirty="0" smtClean="0"/>
                        <a:t> tube is a hollow tunnel forms when the outside of a lava flow cools and solidifies and the liquid passing through it drains away.</a:t>
                      </a:r>
                      <a:endParaRPr lang="en-GB" sz="600" dirty="0"/>
                    </a:p>
                  </a:txBody>
                  <a:tcPr/>
                </a:tc>
                <a:extLst>
                  <a:ext uri="{0D108BD9-81ED-4DB2-BD59-A6C34878D82A}">
                    <a16:rowId xmlns:a16="http://schemas.microsoft.com/office/drawing/2014/main" xmlns="" val="10004"/>
                  </a:ext>
                </a:extLst>
              </a:tr>
            </a:tbl>
          </a:graphicData>
        </a:graphic>
      </p:graphicFrame>
      <p:pic>
        <p:nvPicPr>
          <p:cNvPr id="26" name="Picture 25"/>
          <p:cNvPicPr>
            <a:picLocks noChangeAspect="1"/>
          </p:cNvPicPr>
          <p:nvPr/>
        </p:nvPicPr>
        <p:blipFill rotWithShape="1">
          <a:blip r:embed="rId6"/>
          <a:srcRect r="16469" b="18072"/>
          <a:stretch/>
        </p:blipFill>
        <p:spPr>
          <a:xfrm>
            <a:off x="8679719" y="619617"/>
            <a:ext cx="1824069" cy="1465732"/>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11405"/>
          <a:stretch/>
        </p:blipFill>
        <p:spPr>
          <a:xfrm>
            <a:off x="8107370" y="2365634"/>
            <a:ext cx="683957" cy="33933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7013" y="2814741"/>
            <a:ext cx="375920" cy="32221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8266" y="3539428"/>
            <a:ext cx="3289734" cy="2209336"/>
          </a:xfrm>
          <a:prstGeom prst="rect">
            <a:avLst/>
          </a:prstGeom>
        </p:spPr>
      </p:pic>
    </p:spTree>
    <p:extLst>
      <p:ext uri="{BB962C8B-B14F-4D97-AF65-F5344CB8AC3E}">
        <p14:creationId xmlns:p14="http://schemas.microsoft.com/office/powerpoint/2010/main" val="392249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524000" y="1"/>
          <a:ext cx="3048000" cy="3933399"/>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tblGrid>
              <a:tr h="0">
                <a:tc gridSpan="3">
                  <a:txBody>
                    <a:bodyPr/>
                    <a:lstStyle/>
                    <a:p>
                      <a:r>
                        <a:rPr lang="en-GB" sz="900" dirty="0" smtClean="0">
                          <a:solidFill>
                            <a:schemeClr val="tx1"/>
                          </a:solidFill>
                        </a:rPr>
                        <a:t>Vulnerability and Hazard reduction</a:t>
                      </a:r>
                      <a:endParaRPr lang="en-GB" sz="900" dirty="0">
                        <a:solidFill>
                          <a:schemeClr val="tx1"/>
                        </a:solidFill>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370840">
                <a:tc gridSpan="3">
                  <a:txBody>
                    <a:bodyPr/>
                    <a:lstStyle/>
                    <a:p>
                      <a:r>
                        <a:rPr lang="en-GB" sz="900" dirty="0" smtClean="0"/>
                        <a:t>Tectonic processes may cause</a:t>
                      </a:r>
                      <a:r>
                        <a:rPr lang="en-GB" sz="900" baseline="0" dirty="0" smtClean="0"/>
                        <a:t> a range of hazard; earthquakes, tsunamis and volcanic eruptions. The immediate consequences of an event are the </a:t>
                      </a:r>
                      <a:r>
                        <a:rPr lang="en-GB" sz="900" b="1" baseline="0" dirty="0" smtClean="0"/>
                        <a:t>primary</a:t>
                      </a:r>
                      <a:r>
                        <a:rPr lang="en-GB" sz="900" baseline="0" dirty="0" smtClean="0"/>
                        <a:t> effects. For example, people injured inside a building that collapses.</a:t>
                      </a:r>
                    </a:p>
                    <a:p>
                      <a:r>
                        <a:rPr lang="en-GB" sz="900" baseline="0" dirty="0" smtClean="0"/>
                        <a:t>Secondary effects result from primary ones. For example, the collapsed building will make people homeless. Secondary effects may last for years after the event.</a:t>
                      </a:r>
                      <a:endParaRPr lang="en-GB" sz="9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370840">
                <a:tc gridSpan="3">
                  <a:txBody>
                    <a:bodyPr/>
                    <a:lstStyle/>
                    <a:p>
                      <a:r>
                        <a:rPr lang="en-GB" sz="800" dirty="0" smtClean="0"/>
                        <a:t>Many physical factors will increase the vulnerability to </a:t>
                      </a:r>
                      <a:r>
                        <a:rPr lang="en-GB" sz="800" b="1" u="sng" dirty="0" smtClean="0"/>
                        <a:t>volcanic</a:t>
                      </a:r>
                      <a:r>
                        <a:rPr lang="en-GB" sz="800" dirty="0" smtClean="0"/>
                        <a:t> hazards;</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219919">
                <a:tc>
                  <a:txBody>
                    <a:bodyPr/>
                    <a:lstStyle/>
                    <a:p>
                      <a:r>
                        <a:rPr lang="en-GB" sz="800" dirty="0" smtClean="0"/>
                        <a:t>Hazard</a:t>
                      </a:r>
                      <a:endParaRPr lang="en-GB" sz="800" dirty="0"/>
                    </a:p>
                  </a:txBody>
                  <a:tcPr>
                    <a:solidFill>
                      <a:srgbClr val="FFC000"/>
                    </a:solidFill>
                  </a:tcPr>
                </a:tc>
                <a:tc>
                  <a:txBody>
                    <a:bodyPr/>
                    <a:lstStyle/>
                    <a:p>
                      <a:r>
                        <a:rPr lang="en-GB" sz="800" dirty="0" smtClean="0"/>
                        <a:t>Characteristics</a:t>
                      </a:r>
                      <a:endParaRPr lang="en-GB" sz="800" dirty="0"/>
                    </a:p>
                  </a:txBody>
                  <a:tcPr>
                    <a:solidFill>
                      <a:srgbClr val="FFC000"/>
                    </a:solidFill>
                  </a:tcPr>
                </a:tc>
                <a:tc>
                  <a:txBody>
                    <a:bodyPr/>
                    <a:lstStyle/>
                    <a:p>
                      <a:r>
                        <a:rPr lang="en-GB" sz="800" dirty="0" smtClean="0"/>
                        <a:t>Scale</a:t>
                      </a:r>
                      <a:endParaRPr lang="en-GB" sz="800" dirty="0"/>
                    </a:p>
                  </a:txBody>
                  <a:tcPr>
                    <a:solidFill>
                      <a:srgbClr val="FFC000"/>
                    </a:solidFill>
                  </a:tcPr>
                </a:tc>
                <a:extLst>
                  <a:ext uri="{0D108BD9-81ED-4DB2-BD59-A6C34878D82A}">
                    <a16:rowId xmlns:a16="http://schemas.microsoft.com/office/drawing/2014/main" xmlns="" val="10003"/>
                  </a:ext>
                </a:extLst>
              </a:tr>
              <a:tr h="370840">
                <a:tc>
                  <a:txBody>
                    <a:bodyPr/>
                    <a:lstStyle/>
                    <a:p>
                      <a:r>
                        <a:rPr lang="en-GB" sz="600" dirty="0" smtClean="0"/>
                        <a:t>Lava flow</a:t>
                      </a:r>
                      <a:endParaRPr lang="en-GB" sz="600" dirty="0"/>
                    </a:p>
                  </a:txBody>
                  <a:tcPr/>
                </a:tc>
                <a:tc>
                  <a:txBody>
                    <a:bodyPr/>
                    <a:lstStyle/>
                    <a:p>
                      <a:r>
                        <a:rPr lang="en-GB" sz="600" dirty="0" smtClean="0"/>
                        <a:t>Molten</a:t>
                      </a:r>
                      <a:r>
                        <a:rPr lang="en-GB" sz="600" baseline="0" dirty="0" smtClean="0"/>
                        <a:t> rock flows down the side of a volcano.</a:t>
                      </a:r>
                      <a:endParaRPr lang="en-GB" sz="600" dirty="0"/>
                    </a:p>
                  </a:txBody>
                  <a:tcPr/>
                </a:tc>
                <a:tc>
                  <a:txBody>
                    <a:bodyPr/>
                    <a:lstStyle/>
                    <a:p>
                      <a:r>
                        <a:rPr lang="en-GB" sz="600" dirty="0" smtClean="0"/>
                        <a:t>Local</a:t>
                      </a:r>
                      <a:r>
                        <a:rPr lang="en-GB" sz="600" baseline="0" dirty="0" smtClean="0"/>
                        <a:t> – may travel several km and threaten towns and villages in their path</a:t>
                      </a:r>
                      <a:endParaRPr lang="en-GB" sz="600" dirty="0"/>
                    </a:p>
                  </a:txBody>
                  <a:tcPr/>
                </a:tc>
                <a:extLst>
                  <a:ext uri="{0D108BD9-81ED-4DB2-BD59-A6C34878D82A}">
                    <a16:rowId xmlns:a16="http://schemas.microsoft.com/office/drawing/2014/main" xmlns="" val="10004"/>
                  </a:ext>
                </a:extLst>
              </a:tr>
              <a:tr h="370840">
                <a:tc>
                  <a:txBody>
                    <a:bodyPr/>
                    <a:lstStyle/>
                    <a:p>
                      <a:r>
                        <a:rPr lang="en-GB" sz="600" dirty="0" smtClean="0"/>
                        <a:t>Lahars</a:t>
                      </a:r>
                      <a:endParaRPr lang="en-GB" sz="600" dirty="0"/>
                    </a:p>
                  </a:txBody>
                  <a:tcPr/>
                </a:tc>
                <a:tc>
                  <a:txBody>
                    <a:bodyPr/>
                    <a:lstStyle/>
                    <a:p>
                      <a:r>
                        <a:rPr lang="en-GB" sz="600" dirty="0" smtClean="0"/>
                        <a:t>Volcanic mudflows consisting</a:t>
                      </a:r>
                      <a:r>
                        <a:rPr lang="en-GB" sz="600" baseline="0" dirty="0" smtClean="0"/>
                        <a:t> of a mixture of ash and water from rain, melted snow and ice.</a:t>
                      </a:r>
                      <a:endParaRPr lang="en-GB" sz="600" dirty="0"/>
                    </a:p>
                  </a:txBody>
                  <a:tcPr/>
                </a:tc>
                <a:tc>
                  <a:txBody>
                    <a:bodyPr/>
                    <a:lstStyle/>
                    <a:p>
                      <a:r>
                        <a:rPr lang="en-GB" sz="600" dirty="0" smtClean="0"/>
                        <a:t>Local – may travel several km and threaten towns and villages in their path.</a:t>
                      </a:r>
                      <a:endParaRPr lang="en-GB" sz="600" dirty="0"/>
                    </a:p>
                  </a:txBody>
                  <a:tcPr/>
                </a:tc>
                <a:extLst>
                  <a:ext uri="{0D108BD9-81ED-4DB2-BD59-A6C34878D82A}">
                    <a16:rowId xmlns:a16="http://schemas.microsoft.com/office/drawing/2014/main" xmlns="" val="10005"/>
                  </a:ext>
                </a:extLst>
              </a:tr>
              <a:tr h="370840">
                <a:tc>
                  <a:txBody>
                    <a:bodyPr/>
                    <a:lstStyle/>
                    <a:p>
                      <a:r>
                        <a:rPr lang="en-GB" sz="600" dirty="0" smtClean="0"/>
                        <a:t>Ash clouds</a:t>
                      </a:r>
                      <a:endParaRPr lang="en-GB" sz="600" dirty="0"/>
                    </a:p>
                  </a:txBody>
                  <a:tcPr/>
                </a:tc>
                <a:tc>
                  <a:txBody>
                    <a:bodyPr/>
                    <a:lstStyle/>
                    <a:p>
                      <a:r>
                        <a:rPr lang="en-GB" sz="600" dirty="0" smtClean="0"/>
                        <a:t>Ash thrown into the atmosphere shuts out the sun and when it settles covers the ground, buildings,</a:t>
                      </a:r>
                      <a:r>
                        <a:rPr lang="en-GB" sz="600" baseline="0" dirty="0" smtClean="0"/>
                        <a:t> crops and power lines.</a:t>
                      </a:r>
                      <a:endParaRPr lang="en-GB" sz="600" dirty="0"/>
                    </a:p>
                  </a:txBody>
                  <a:tcPr/>
                </a:tc>
                <a:tc>
                  <a:txBody>
                    <a:bodyPr/>
                    <a:lstStyle/>
                    <a:p>
                      <a:r>
                        <a:rPr lang="en-GB" sz="600" dirty="0" smtClean="0"/>
                        <a:t>Large – may reach 10-15km high</a:t>
                      </a:r>
                      <a:r>
                        <a:rPr lang="en-GB" sz="600" baseline="0" dirty="0" smtClean="0"/>
                        <a:t> and spread over thousands of </a:t>
                      </a:r>
                      <a:r>
                        <a:rPr lang="en-GB" sz="600" baseline="0" dirty="0" err="1" smtClean="0"/>
                        <a:t>kms</a:t>
                      </a:r>
                      <a:r>
                        <a:rPr lang="en-GB" sz="600" baseline="0" dirty="0" smtClean="0"/>
                        <a:t>.</a:t>
                      </a:r>
                      <a:endParaRPr lang="en-GB" sz="600" dirty="0"/>
                    </a:p>
                  </a:txBody>
                  <a:tcPr/>
                </a:tc>
                <a:extLst>
                  <a:ext uri="{0D108BD9-81ED-4DB2-BD59-A6C34878D82A}">
                    <a16:rowId xmlns:a16="http://schemas.microsoft.com/office/drawing/2014/main" xmlns="" val="10006"/>
                  </a:ext>
                </a:extLst>
              </a:tr>
              <a:tr h="370840">
                <a:tc>
                  <a:txBody>
                    <a:bodyPr/>
                    <a:lstStyle/>
                    <a:p>
                      <a:r>
                        <a:rPr lang="en-GB" sz="600" dirty="0" smtClean="0"/>
                        <a:t>Pyroclastic flow</a:t>
                      </a:r>
                      <a:endParaRPr lang="en-GB" sz="600" dirty="0"/>
                    </a:p>
                  </a:txBody>
                  <a:tcPr/>
                </a:tc>
                <a:tc>
                  <a:txBody>
                    <a:bodyPr/>
                    <a:lstStyle/>
                    <a:p>
                      <a:r>
                        <a:rPr lang="en-GB" sz="600" dirty="0" smtClean="0"/>
                        <a:t>Burning clouds of gas and ash with temperatures up to 1000</a:t>
                      </a:r>
                      <a:r>
                        <a:rPr lang="en-GB" sz="600" baseline="30000" dirty="0" smtClean="0"/>
                        <a:t>o</a:t>
                      </a:r>
                      <a:r>
                        <a:rPr lang="en-GB" sz="600" dirty="0" smtClean="0"/>
                        <a:t>C travelling at speeds of up to 200km/h</a:t>
                      </a:r>
                      <a:endParaRPr lang="en-GB" sz="600" dirty="0"/>
                    </a:p>
                  </a:txBody>
                  <a:tcPr/>
                </a:tc>
                <a:tc>
                  <a:txBody>
                    <a:bodyPr/>
                    <a:lstStyle/>
                    <a:p>
                      <a:r>
                        <a:rPr lang="en-GB" sz="600" dirty="0" smtClean="0"/>
                        <a:t>Local – may travel several </a:t>
                      </a:r>
                      <a:r>
                        <a:rPr lang="en-GB" sz="600" dirty="0" err="1" smtClean="0"/>
                        <a:t>kms</a:t>
                      </a:r>
                      <a:r>
                        <a:rPr lang="en-GB" sz="600" dirty="0" smtClean="0"/>
                        <a:t>.</a:t>
                      </a:r>
                      <a:endParaRPr lang="en-GB" sz="600" dirty="0"/>
                    </a:p>
                  </a:txBody>
                  <a:tcPr/>
                </a:tc>
                <a:extLst>
                  <a:ext uri="{0D108BD9-81ED-4DB2-BD59-A6C34878D82A}">
                    <a16:rowId xmlns:a16="http://schemas.microsoft.com/office/drawing/2014/main" xmlns="" val="10007"/>
                  </a:ext>
                </a:extLst>
              </a:tr>
            </a:tbl>
          </a:graphicData>
        </a:graphic>
      </p:graphicFrame>
      <p:graphicFrame>
        <p:nvGraphicFramePr>
          <p:cNvPr id="3" name="Table 2"/>
          <p:cNvGraphicFramePr>
            <a:graphicFrameLocks noGrp="1"/>
          </p:cNvGraphicFramePr>
          <p:nvPr>
            <p:extLst/>
          </p:nvPr>
        </p:nvGraphicFramePr>
        <p:xfrm>
          <a:off x="1524000" y="3933399"/>
          <a:ext cx="3048000" cy="2924601"/>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xmlns="" val="20000"/>
                    </a:ext>
                  </a:extLst>
                </a:gridCol>
              </a:tblGrid>
              <a:tr h="310185">
                <a:tc>
                  <a:txBody>
                    <a:bodyPr/>
                    <a:lstStyle/>
                    <a:p>
                      <a:r>
                        <a:rPr lang="en-GB" sz="800" b="0" dirty="0" smtClean="0">
                          <a:solidFill>
                            <a:schemeClr val="tx1"/>
                          </a:solidFill>
                        </a:rPr>
                        <a:t>Many physical factors will increase the vulnerability to </a:t>
                      </a:r>
                      <a:r>
                        <a:rPr lang="en-GB" sz="800" b="0" u="sng" dirty="0" smtClean="0">
                          <a:solidFill>
                            <a:schemeClr val="tx1"/>
                          </a:solidFill>
                        </a:rPr>
                        <a:t> </a:t>
                      </a:r>
                      <a:r>
                        <a:rPr lang="en-GB" sz="800" b="0" u="sng" dirty="0" err="1" smtClean="0">
                          <a:solidFill>
                            <a:schemeClr val="tx1"/>
                          </a:solidFill>
                        </a:rPr>
                        <a:t>earhquakes</a:t>
                      </a:r>
                      <a:r>
                        <a:rPr lang="en-GB" sz="800" b="0" dirty="0" smtClean="0">
                          <a:solidFill>
                            <a:schemeClr val="tx1"/>
                          </a:solidFill>
                        </a:rPr>
                        <a:t>;</a:t>
                      </a:r>
                      <a:endParaRPr lang="en-GB" sz="800" b="0" dirty="0">
                        <a:solidFill>
                          <a:schemeClr val="tx1"/>
                        </a:solidFill>
                      </a:endParaRPr>
                    </a:p>
                  </a:txBody>
                  <a:tcPr/>
                </a:tc>
                <a:extLst>
                  <a:ext uri="{0D108BD9-81ED-4DB2-BD59-A6C34878D82A}">
                    <a16:rowId xmlns:a16="http://schemas.microsoft.com/office/drawing/2014/main" xmlns="" val="10000"/>
                  </a:ext>
                </a:extLst>
              </a:tr>
              <a:tr h="2614416">
                <a:tc>
                  <a:txBody>
                    <a:bodyPr/>
                    <a:lstStyle/>
                    <a:p>
                      <a:r>
                        <a:rPr lang="en-GB" sz="800" dirty="0" smtClean="0"/>
                        <a:t>Earthquake hazards include;</a:t>
                      </a:r>
                    </a:p>
                    <a:p>
                      <a:pPr marL="171450" indent="-171450">
                        <a:buFont typeface="Arial" panose="020B0604020202020204" pitchFamily="34" charset="0"/>
                        <a:buChar char="•"/>
                      </a:pPr>
                      <a:r>
                        <a:rPr lang="en-GB" sz="800" dirty="0" smtClean="0"/>
                        <a:t>Bridges and buildings collapse and underground pipes break</a:t>
                      </a:r>
                      <a:r>
                        <a:rPr lang="en-GB" sz="800" baseline="0" dirty="0" smtClean="0"/>
                        <a:t> as a result of the movement of the earth</a:t>
                      </a:r>
                    </a:p>
                    <a:p>
                      <a:pPr marL="171450" indent="-171450">
                        <a:buFont typeface="Arial" panose="020B0604020202020204" pitchFamily="34" charset="0"/>
                        <a:buChar char="•"/>
                      </a:pPr>
                      <a:r>
                        <a:rPr lang="en-GB" sz="800" baseline="0" dirty="0" smtClean="0"/>
                        <a:t>Soil liquefaction causes a buildings foundations to be damaged.</a:t>
                      </a:r>
                    </a:p>
                    <a:p>
                      <a:pPr marL="171450" indent="-171450">
                        <a:buFont typeface="Arial" panose="020B0604020202020204" pitchFamily="34" charset="0"/>
                        <a:buChar char="•"/>
                      </a:pPr>
                      <a:r>
                        <a:rPr lang="en-GB" sz="800" baseline="0" dirty="0" smtClean="0"/>
                        <a:t>Landslides bury people and buildings</a:t>
                      </a:r>
                    </a:p>
                    <a:p>
                      <a:pPr marL="171450" indent="-171450">
                        <a:buFont typeface="Arial" panose="020B0604020202020204" pitchFamily="34" charset="0"/>
                        <a:buChar char="•"/>
                      </a:pPr>
                      <a:r>
                        <a:rPr lang="en-GB" sz="800" baseline="0" dirty="0" smtClean="0"/>
                        <a:t>Tsunamis can cause severe damage and death</a:t>
                      </a:r>
                    </a:p>
                    <a:p>
                      <a:pPr marL="0" indent="0">
                        <a:buFont typeface="Arial" panose="020B0604020202020204" pitchFamily="34" charset="0"/>
                        <a:buNone/>
                      </a:pPr>
                      <a:endParaRPr lang="en-GB" sz="800" baseline="0" dirty="0" smtClean="0"/>
                    </a:p>
                    <a:p>
                      <a:pPr marL="0" indent="0">
                        <a:buFont typeface="Arial" panose="020B0604020202020204" pitchFamily="34" charset="0"/>
                        <a:buNone/>
                      </a:pPr>
                      <a:r>
                        <a:rPr lang="en-GB" sz="800" baseline="0" dirty="0" smtClean="0"/>
                        <a:t>Things that make areas more vulnerable include;</a:t>
                      </a:r>
                    </a:p>
                    <a:p>
                      <a:pPr marL="171450" indent="-171450">
                        <a:buFont typeface="Arial" panose="020B0604020202020204" pitchFamily="34" charset="0"/>
                        <a:buChar char="•"/>
                      </a:pPr>
                      <a:r>
                        <a:rPr lang="en-GB" sz="800" baseline="0" dirty="0" smtClean="0"/>
                        <a:t>Magnitude: the stronger the hazard the more severe the impacts</a:t>
                      </a:r>
                    </a:p>
                    <a:p>
                      <a:pPr marL="171450" indent="-171450">
                        <a:buFont typeface="Arial" panose="020B0604020202020204" pitchFamily="34" charset="0"/>
                        <a:buChar char="•"/>
                      </a:pPr>
                      <a:r>
                        <a:rPr lang="en-GB" sz="800" baseline="0" dirty="0" smtClean="0"/>
                        <a:t>Duration: the longer a hazard lasts the more severe the impact</a:t>
                      </a:r>
                    </a:p>
                    <a:p>
                      <a:pPr marL="171450" indent="-171450">
                        <a:buFont typeface="Arial" panose="020B0604020202020204" pitchFamily="34" charset="0"/>
                        <a:buChar char="•"/>
                      </a:pPr>
                      <a:r>
                        <a:rPr lang="en-GB" sz="800" baseline="0" dirty="0" smtClean="0"/>
                        <a:t>Predictability: hazards that hit with no warning have a larger impact</a:t>
                      </a:r>
                    </a:p>
                    <a:p>
                      <a:pPr marL="171450" indent="-171450">
                        <a:buFont typeface="Arial" panose="020B0604020202020204" pitchFamily="34" charset="0"/>
                        <a:buChar char="•"/>
                      </a:pPr>
                      <a:r>
                        <a:rPr lang="en-GB" sz="800" baseline="0" dirty="0" smtClean="0"/>
                        <a:t>Regularity: hazards that happen more regularly have larger impacts as communities don’t have chance to recover.</a:t>
                      </a:r>
                      <a:endParaRPr lang="en-GB" sz="800" dirty="0"/>
                    </a:p>
                  </a:txBody>
                  <a:tcPr>
                    <a:solidFill>
                      <a:schemeClr val="accent4">
                        <a:lumMod val="40000"/>
                        <a:lumOff val="60000"/>
                      </a:schemeClr>
                    </a:solidFill>
                  </a:tcPr>
                </a:tc>
                <a:extLst>
                  <a:ext uri="{0D108BD9-81ED-4DB2-BD59-A6C34878D82A}">
                    <a16:rowId xmlns:a16="http://schemas.microsoft.com/office/drawing/2014/main" xmlns="" val="10001"/>
                  </a:ext>
                </a:extLst>
              </a:tr>
            </a:tbl>
          </a:graphicData>
        </a:graphic>
      </p:graphicFrame>
      <p:sp>
        <p:nvSpPr>
          <p:cNvPr id="2" name="Rectangle 1"/>
          <p:cNvSpPr/>
          <p:nvPr/>
        </p:nvSpPr>
        <p:spPr>
          <a:xfrm>
            <a:off x="4572001" y="0"/>
            <a:ext cx="3465095" cy="1938992"/>
          </a:xfrm>
          <a:prstGeom prst="rect">
            <a:avLst/>
          </a:prstGeom>
          <a:solidFill>
            <a:schemeClr val="accent4">
              <a:lumMod val="40000"/>
              <a:lumOff val="60000"/>
            </a:schemeClr>
          </a:solidFill>
        </p:spPr>
        <p:txBody>
          <a:bodyPr wrap="square">
            <a:spAutoFit/>
          </a:bodyPr>
          <a:lstStyle/>
          <a:p>
            <a:r>
              <a:rPr lang="en-GB" sz="800" dirty="0"/>
              <a:t>Human factors that increase vulnerability;</a:t>
            </a:r>
          </a:p>
          <a:p>
            <a:pPr marL="171450" indent="-171450">
              <a:buFont typeface="Arial" panose="020B0604020202020204" pitchFamily="34" charset="0"/>
              <a:buChar char="•"/>
            </a:pPr>
            <a:r>
              <a:rPr lang="en-GB" sz="800" dirty="0"/>
              <a:t>Wealth; poor people are less able to withstand disasters and have less money or insurance policies to recover.</a:t>
            </a:r>
          </a:p>
          <a:p>
            <a:pPr marL="171450" indent="-171450">
              <a:buFont typeface="Arial" panose="020B0604020202020204" pitchFamily="34" charset="0"/>
              <a:buChar char="•"/>
            </a:pPr>
            <a:r>
              <a:rPr lang="en-GB" sz="800" dirty="0"/>
              <a:t>Education; where populations are able to read and write, written messages can be used to spread warning or give advice about how to cope.</a:t>
            </a:r>
          </a:p>
          <a:p>
            <a:pPr marL="171450" indent="-171450">
              <a:buFont typeface="Arial" panose="020B0604020202020204" pitchFamily="34" charset="0"/>
              <a:buChar char="•"/>
            </a:pPr>
            <a:r>
              <a:rPr lang="en-GB" sz="800" dirty="0"/>
              <a:t>Governments; can support education and awareness and can pass building regulations</a:t>
            </a:r>
          </a:p>
          <a:p>
            <a:pPr marL="171450" indent="-171450">
              <a:buFont typeface="Arial" panose="020B0604020202020204" pitchFamily="34" charset="0"/>
              <a:buChar char="•"/>
            </a:pPr>
            <a:r>
              <a:rPr lang="en-GB" sz="800" dirty="0"/>
              <a:t>Age; children and the elderly are more vulnerable</a:t>
            </a:r>
          </a:p>
          <a:p>
            <a:pPr marL="171450" indent="-171450">
              <a:buFont typeface="Arial" panose="020B0604020202020204" pitchFamily="34" charset="0"/>
              <a:buChar char="•"/>
            </a:pPr>
            <a:r>
              <a:rPr lang="en-GB" sz="800" dirty="0"/>
              <a:t>Health; healthy people are more able to cope.</a:t>
            </a:r>
          </a:p>
          <a:p>
            <a:pPr marL="171450" indent="-171450">
              <a:buFont typeface="Arial" panose="020B0604020202020204" pitchFamily="34" charset="0"/>
              <a:buChar char="•"/>
            </a:pPr>
            <a:r>
              <a:rPr lang="en-GB" sz="800" dirty="0"/>
              <a:t>Population density; the more people living in the area the more people that will be affected</a:t>
            </a:r>
          </a:p>
          <a:p>
            <a:pPr marL="171450" indent="-171450">
              <a:buFont typeface="Arial" panose="020B0604020202020204" pitchFamily="34" charset="0"/>
              <a:buChar char="•"/>
            </a:pPr>
            <a:r>
              <a:rPr lang="en-GB" sz="800" dirty="0"/>
              <a:t>Time of the day; e.g. earthquakes in rush hours have a more devastating effect</a:t>
            </a:r>
          </a:p>
          <a:p>
            <a:pPr marL="171450" indent="-171450">
              <a:buFont typeface="Arial" panose="020B0604020202020204" pitchFamily="34" charset="0"/>
              <a:buChar char="•"/>
            </a:pPr>
            <a:r>
              <a:rPr lang="en-GB" sz="800" dirty="0"/>
              <a:t>Emergency services; richer countries have well trained and well resourced response teams</a:t>
            </a:r>
          </a:p>
        </p:txBody>
      </p:sp>
      <p:graphicFrame>
        <p:nvGraphicFramePr>
          <p:cNvPr id="4" name="Table 3"/>
          <p:cNvGraphicFramePr>
            <a:graphicFrameLocks noGrp="1"/>
          </p:cNvGraphicFramePr>
          <p:nvPr>
            <p:extLst/>
          </p:nvPr>
        </p:nvGraphicFramePr>
        <p:xfrm>
          <a:off x="4571999" y="1938992"/>
          <a:ext cx="3465096" cy="2961640"/>
        </p:xfrm>
        <a:graphic>
          <a:graphicData uri="http://schemas.openxmlformats.org/drawingml/2006/table">
            <a:tbl>
              <a:tblPr firstRow="1" bandRow="1">
                <a:tableStyleId>{00A15C55-8517-42AA-B614-E9B94910E393}</a:tableStyleId>
              </a:tblPr>
              <a:tblGrid>
                <a:gridCol w="3465096">
                  <a:extLst>
                    <a:ext uri="{9D8B030D-6E8A-4147-A177-3AD203B41FA5}">
                      <a16:colId xmlns:a16="http://schemas.microsoft.com/office/drawing/2014/main" xmlns="" val="20000"/>
                    </a:ext>
                  </a:extLst>
                </a:gridCol>
              </a:tblGrid>
              <a:tr h="370840">
                <a:tc>
                  <a:txBody>
                    <a:bodyPr/>
                    <a:lstStyle/>
                    <a:p>
                      <a:r>
                        <a:rPr lang="en-GB" sz="800" b="0" dirty="0" smtClean="0">
                          <a:solidFill>
                            <a:schemeClr val="tx1"/>
                          </a:solidFill>
                        </a:rPr>
                        <a:t>How can we reduce the risk?</a:t>
                      </a:r>
                      <a:endParaRPr lang="en-GB" sz="800" b="0"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GB" sz="800" dirty="0" smtClean="0"/>
                        <a:t>Earthquakes are difficult to predict but there are some monitoring techniques;</a:t>
                      </a:r>
                    </a:p>
                    <a:p>
                      <a:pPr marL="342900" indent="-342900">
                        <a:buFont typeface="+mj-lt"/>
                        <a:buAutoNum type="arabicPeriod"/>
                      </a:pPr>
                      <a:r>
                        <a:rPr lang="en-GB" sz="800" dirty="0" smtClean="0"/>
                        <a:t>Laser beams can detect plate movement</a:t>
                      </a:r>
                    </a:p>
                    <a:p>
                      <a:pPr marL="342900" indent="-342900">
                        <a:buFont typeface="+mj-lt"/>
                        <a:buAutoNum type="arabicPeriod"/>
                      </a:pPr>
                      <a:r>
                        <a:rPr lang="en-GB" sz="800" dirty="0" smtClean="0"/>
                        <a:t>A seismometer is used to pick up vibrations in the earths crust. These can lead up to an earthquake</a:t>
                      </a:r>
                    </a:p>
                    <a:p>
                      <a:pPr marL="342900" indent="-342900">
                        <a:buFont typeface="+mj-lt"/>
                        <a:buAutoNum type="arabicPeriod"/>
                      </a:pPr>
                      <a:r>
                        <a:rPr lang="en-GB" sz="800" dirty="0" smtClean="0"/>
                        <a:t>Levels of radon gas can increase suddenly</a:t>
                      </a:r>
                      <a:r>
                        <a:rPr lang="en-GB" sz="800" baseline="0" dirty="0" smtClean="0"/>
                        <a:t> before an earthquake.</a:t>
                      </a:r>
                      <a:endParaRPr lang="en-GB" sz="800" dirty="0"/>
                    </a:p>
                  </a:txBody>
                  <a:tcPr/>
                </a:tc>
                <a:extLst>
                  <a:ext uri="{0D108BD9-81ED-4DB2-BD59-A6C34878D82A}">
                    <a16:rowId xmlns:a16="http://schemas.microsoft.com/office/drawing/2014/main" xmlns="" val="10001"/>
                  </a:ext>
                </a:extLst>
              </a:tr>
              <a:tr h="370840">
                <a:tc>
                  <a:txBody>
                    <a:bodyPr/>
                    <a:lstStyle/>
                    <a:p>
                      <a:r>
                        <a:rPr lang="en-GB" sz="800" dirty="0" smtClean="0"/>
                        <a:t>Monitoring Techniques used to predict volcanic</a:t>
                      </a:r>
                      <a:r>
                        <a:rPr lang="en-GB" sz="800" baseline="0" dirty="0" smtClean="0"/>
                        <a:t> eruptions include;</a:t>
                      </a:r>
                    </a:p>
                    <a:p>
                      <a:pPr marL="342900" indent="-342900">
                        <a:buFont typeface="+mj-lt"/>
                        <a:buAutoNum type="arabicPeriod"/>
                      </a:pPr>
                      <a:r>
                        <a:rPr lang="en-GB" sz="800" baseline="0" dirty="0" smtClean="0"/>
                        <a:t>Remote sensing. Satellites monitor gas emissions and thermal imaging can work out the temperature within the volcano.</a:t>
                      </a:r>
                    </a:p>
                    <a:p>
                      <a:pPr marL="342900" indent="-342900">
                        <a:buFont typeface="+mj-lt"/>
                        <a:buAutoNum type="arabicPeriod"/>
                      </a:pPr>
                      <a:r>
                        <a:rPr lang="en-GB" sz="800" baseline="0" dirty="0" smtClean="0"/>
                        <a:t>Seismometers can pick up movements in the earth which sometimes occur before an eruption.</a:t>
                      </a:r>
                    </a:p>
                    <a:p>
                      <a:pPr marL="342900" indent="-342900">
                        <a:buFont typeface="+mj-lt"/>
                        <a:buAutoNum type="arabicPeriod"/>
                      </a:pPr>
                      <a:r>
                        <a:rPr lang="en-GB" sz="800" baseline="0" dirty="0" smtClean="0"/>
                        <a:t>Visual signs. Often the appearance of a volcano changes before an eruption.</a:t>
                      </a:r>
                    </a:p>
                  </a:txBody>
                  <a:tcPr/>
                </a:tc>
                <a:extLst>
                  <a:ext uri="{0D108BD9-81ED-4DB2-BD59-A6C34878D82A}">
                    <a16:rowId xmlns:a16="http://schemas.microsoft.com/office/drawing/2014/main" xmlns="" val="10002"/>
                  </a:ext>
                </a:extLst>
              </a:tr>
              <a:tr h="370840">
                <a:tc>
                  <a:txBody>
                    <a:bodyPr/>
                    <a:lstStyle/>
                    <a:p>
                      <a:r>
                        <a:rPr lang="en-GB" sz="800" dirty="0" smtClean="0"/>
                        <a:t>Tsunami</a:t>
                      </a:r>
                      <a:r>
                        <a:rPr lang="en-GB" sz="800" baseline="0" dirty="0" smtClean="0"/>
                        <a:t> warning system;</a:t>
                      </a:r>
                    </a:p>
                    <a:p>
                      <a:pPr marL="342900" indent="-342900">
                        <a:buFont typeface="+mj-lt"/>
                        <a:buAutoNum type="arabicPeriod"/>
                      </a:pPr>
                      <a:r>
                        <a:rPr lang="en-GB" sz="800" baseline="0" dirty="0" smtClean="0"/>
                        <a:t>Following the 1960 Chilean earthquake the Pacific countries decided to set up the Pacific Tsunami Warning System (PTWS).</a:t>
                      </a:r>
                    </a:p>
                    <a:p>
                      <a:pPr marL="342900" indent="-342900">
                        <a:buFont typeface="+mj-lt"/>
                        <a:buAutoNum type="arabicPeriod"/>
                      </a:pPr>
                      <a:r>
                        <a:rPr lang="en-GB" sz="800" baseline="0" dirty="0" smtClean="0"/>
                        <a:t>This is a network of seismometers and ocean buoys that detect earthquakes and ocean movements.</a:t>
                      </a:r>
                    </a:p>
                    <a:p>
                      <a:pPr marL="342900" indent="-342900">
                        <a:buFont typeface="+mj-lt"/>
                        <a:buAutoNum type="arabicPeriod"/>
                      </a:pPr>
                      <a:r>
                        <a:rPr lang="en-GB" sz="800" baseline="0" dirty="0" smtClean="0"/>
                        <a:t>Warnings are then given to local centres, which warn local people using the TV, radio, text messages and sirens.</a:t>
                      </a:r>
                      <a:endParaRPr lang="en-GB" sz="800" dirty="0"/>
                    </a:p>
                  </a:txBody>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nvPr>
        </p:nvGraphicFramePr>
        <p:xfrm>
          <a:off x="4571999" y="4900632"/>
          <a:ext cx="3465097" cy="1938992"/>
        </p:xfrm>
        <a:graphic>
          <a:graphicData uri="http://schemas.openxmlformats.org/drawingml/2006/table">
            <a:tbl>
              <a:tblPr firstRow="1" bandRow="1">
                <a:tableStyleId>{00A15C55-8517-42AA-B614-E9B94910E393}</a:tableStyleId>
              </a:tblPr>
              <a:tblGrid>
                <a:gridCol w="3465097">
                  <a:extLst>
                    <a:ext uri="{9D8B030D-6E8A-4147-A177-3AD203B41FA5}">
                      <a16:colId xmlns:a16="http://schemas.microsoft.com/office/drawing/2014/main" xmlns="" val="20000"/>
                    </a:ext>
                  </a:extLst>
                </a:gridCol>
              </a:tblGrid>
              <a:tr h="717375">
                <a:tc>
                  <a:txBody>
                    <a:bodyPr/>
                    <a:lstStyle/>
                    <a:p>
                      <a:r>
                        <a:rPr lang="en-GB" sz="800" b="0" dirty="0" smtClean="0">
                          <a:solidFill>
                            <a:schemeClr val="tx1"/>
                          </a:solidFill>
                        </a:rPr>
                        <a:t>Hazard Mapping highlights areas affected by or vulnerable to earthquakes, volcanoes and tsunamis It allows</a:t>
                      </a:r>
                      <a:r>
                        <a:rPr lang="en-GB" sz="800" b="0" baseline="0" dirty="0" smtClean="0">
                          <a:solidFill>
                            <a:schemeClr val="tx1"/>
                          </a:solidFill>
                        </a:rPr>
                        <a:t> local authorities to;</a:t>
                      </a:r>
                    </a:p>
                    <a:p>
                      <a:pPr marL="285750" indent="-285750">
                        <a:buFont typeface="Arial" panose="020B0604020202020204" pitchFamily="34" charset="0"/>
                        <a:buChar char="•"/>
                      </a:pPr>
                      <a:r>
                        <a:rPr lang="en-GB" sz="800" b="0" dirty="0" smtClean="0">
                          <a:solidFill>
                            <a:schemeClr val="tx1"/>
                          </a:solidFill>
                        </a:rPr>
                        <a:t>Reduce access to hazardous areas</a:t>
                      </a:r>
                    </a:p>
                    <a:p>
                      <a:pPr marL="285750" indent="-285750">
                        <a:buFont typeface="Arial" panose="020B0604020202020204" pitchFamily="34" charset="0"/>
                        <a:buChar char="•"/>
                      </a:pPr>
                      <a:r>
                        <a:rPr lang="en-GB" sz="800" b="0" dirty="0" smtClean="0">
                          <a:solidFill>
                            <a:schemeClr val="tx1"/>
                          </a:solidFill>
                        </a:rPr>
                        <a:t>Control developments at risk of tectonic hazards</a:t>
                      </a:r>
                    </a:p>
                    <a:p>
                      <a:pPr marL="285750" indent="-285750">
                        <a:buFont typeface="Arial" panose="020B0604020202020204" pitchFamily="34" charset="0"/>
                        <a:buChar char="•"/>
                      </a:pPr>
                      <a:r>
                        <a:rPr lang="en-GB" sz="800" b="0" dirty="0" smtClean="0">
                          <a:solidFill>
                            <a:schemeClr val="tx1"/>
                          </a:solidFill>
                        </a:rPr>
                        <a:t>Invest</a:t>
                      </a:r>
                      <a:r>
                        <a:rPr lang="en-GB" sz="800" b="0" baseline="0" dirty="0" smtClean="0">
                          <a:solidFill>
                            <a:schemeClr val="tx1"/>
                          </a:solidFill>
                        </a:rPr>
                        <a:t> in techniques to monitor the hazards in these areas</a:t>
                      </a:r>
                      <a:endParaRPr lang="en-GB" sz="800" b="0" dirty="0">
                        <a:solidFill>
                          <a:schemeClr val="tx1"/>
                        </a:solidFill>
                      </a:endParaRPr>
                    </a:p>
                  </a:txBody>
                  <a:tcPr/>
                </a:tc>
                <a:extLst>
                  <a:ext uri="{0D108BD9-81ED-4DB2-BD59-A6C34878D82A}">
                    <a16:rowId xmlns:a16="http://schemas.microsoft.com/office/drawing/2014/main" xmlns="" val="10000"/>
                  </a:ext>
                </a:extLst>
              </a:tr>
              <a:tr h="379481">
                <a:tc>
                  <a:txBody>
                    <a:bodyPr/>
                    <a:lstStyle/>
                    <a:p>
                      <a:r>
                        <a:rPr lang="en-GB" sz="800" dirty="0" smtClean="0">
                          <a:solidFill>
                            <a:schemeClr val="tx1"/>
                          </a:solidFill>
                        </a:rPr>
                        <a:t>New building technology can also reduce the impact of earthquakes. Often they are built to absorb</a:t>
                      </a:r>
                      <a:r>
                        <a:rPr lang="en-GB" sz="800" baseline="0" dirty="0" smtClean="0">
                          <a:solidFill>
                            <a:schemeClr val="tx1"/>
                          </a:solidFill>
                        </a:rPr>
                        <a:t> the energy and withstand the earths movement.</a:t>
                      </a:r>
                      <a:endParaRPr lang="en-GB" sz="800" dirty="0">
                        <a:solidFill>
                          <a:schemeClr val="tx1"/>
                        </a:solidFill>
                      </a:endParaRPr>
                    </a:p>
                  </a:txBody>
                  <a:tcPr/>
                </a:tc>
                <a:extLst>
                  <a:ext uri="{0D108BD9-81ED-4DB2-BD59-A6C34878D82A}">
                    <a16:rowId xmlns:a16="http://schemas.microsoft.com/office/drawing/2014/main" xmlns="" val="10001"/>
                  </a:ext>
                </a:extLst>
              </a:tr>
              <a:tr h="842136">
                <a:tc>
                  <a:txBody>
                    <a:bodyPr/>
                    <a:lstStyle/>
                    <a:p>
                      <a:r>
                        <a:rPr lang="en-GB" sz="800" dirty="0" smtClean="0">
                          <a:solidFill>
                            <a:schemeClr val="tx1"/>
                          </a:solidFill>
                        </a:rPr>
                        <a:t>Emergency planning;</a:t>
                      </a:r>
                    </a:p>
                    <a:p>
                      <a:pPr marL="171450" indent="-171450">
                        <a:buFont typeface="Arial" panose="020B0604020202020204" pitchFamily="34" charset="0"/>
                        <a:buChar char="•"/>
                      </a:pPr>
                      <a:r>
                        <a:rPr lang="en-GB" sz="800" dirty="0" smtClean="0">
                          <a:solidFill>
                            <a:schemeClr val="tx1"/>
                          </a:solidFill>
                        </a:rPr>
                        <a:t>An exclusion zone can be set up around a volcano</a:t>
                      </a:r>
                    </a:p>
                    <a:p>
                      <a:pPr marL="171450" indent="-171450">
                        <a:buFont typeface="Arial" panose="020B0604020202020204" pitchFamily="34" charset="0"/>
                        <a:buChar char="•"/>
                      </a:pPr>
                      <a:r>
                        <a:rPr lang="en-GB" sz="800" dirty="0" smtClean="0">
                          <a:solidFill>
                            <a:schemeClr val="tx1"/>
                          </a:solidFill>
                        </a:rPr>
                        <a:t>Lava flows can be diverted</a:t>
                      </a:r>
                    </a:p>
                    <a:p>
                      <a:pPr marL="171450" indent="-171450">
                        <a:buFont typeface="Arial" panose="020B0604020202020204" pitchFamily="34" charset="0"/>
                        <a:buChar char="•"/>
                      </a:pPr>
                      <a:r>
                        <a:rPr lang="en-GB" sz="800" dirty="0" smtClean="0">
                          <a:solidFill>
                            <a:schemeClr val="tx1"/>
                          </a:solidFill>
                        </a:rPr>
                        <a:t>Emergency services can be trained and given the equipment needed.</a:t>
                      </a:r>
                    </a:p>
                    <a:p>
                      <a:pPr marL="171450" indent="-171450">
                        <a:buFont typeface="Arial" panose="020B0604020202020204" pitchFamily="34" charset="0"/>
                        <a:buChar char="•"/>
                      </a:pPr>
                      <a:r>
                        <a:rPr lang="en-GB" sz="800" dirty="0" smtClean="0">
                          <a:solidFill>
                            <a:schemeClr val="tx1"/>
                          </a:solidFill>
                        </a:rPr>
                        <a:t>People</a:t>
                      </a:r>
                      <a:r>
                        <a:rPr lang="en-GB" sz="800" baseline="0" dirty="0" smtClean="0">
                          <a:solidFill>
                            <a:schemeClr val="tx1"/>
                          </a:solidFill>
                        </a:rPr>
                        <a:t> put together emergency kits which include first aid items, blankets etc.</a:t>
                      </a:r>
                      <a:endParaRPr lang="en-GB" sz="800" dirty="0">
                        <a:solidFill>
                          <a:schemeClr val="tx1"/>
                        </a:solidFill>
                      </a:endParaRPr>
                    </a:p>
                  </a:txBody>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nvPr>
        </p:nvGraphicFramePr>
        <p:xfrm>
          <a:off x="8037096" y="0"/>
          <a:ext cx="2630905" cy="3288144"/>
        </p:xfrm>
        <a:graphic>
          <a:graphicData uri="http://schemas.openxmlformats.org/drawingml/2006/table">
            <a:tbl>
              <a:tblPr firstRow="1" bandRow="1">
                <a:tableStyleId>{00A15C55-8517-42AA-B614-E9B94910E393}</a:tableStyleId>
              </a:tblPr>
              <a:tblGrid>
                <a:gridCol w="454375">
                  <a:extLst>
                    <a:ext uri="{9D8B030D-6E8A-4147-A177-3AD203B41FA5}">
                      <a16:colId xmlns:a16="http://schemas.microsoft.com/office/drawing/2014/main" xmlns="" val="20000"/>
                    </a:ext>
                  </a:extLst>
                </a:gridCol>
                <a:gridCol w="1076432">
                  <a:extLst>
                    <a:ext uri="{9D8B030D-6E8A-4147-A177-3AD203B41FA5}">
                      <a16:colId xmlns:a16="http://schemas.microsoft.com/office/drawing/2014/main" xmlns="" val="20001"/>
                    </a:ext>
                  </a:extLst>
                </a:gridCol>
                <a:gridCol w="1100098">
                  <a:extLst>
                    <a:ext uri="{9D8B030D-6E8A-4147-A177-3AD203B41FA5}">
                      <a16:colId xmlns:a16="http://schemas.microsoft.com/office/drawing/2014/main" xmlns="" val="20002"/>
                    </a:ext>
                  </a:extLst>
                </a:gridCol>
              </a:tblGrid>
              <a:tr h="621626">
                <a:tc gridSpan="3">
                  <a:txBody>
                    <a:bodyPr/>
                    <a:lstStyle/>
                    <a:p>
                      <a:r>
                        <a:rPr lang="en-GB" sz="1050" b="1" dirty="0" smtClean="0">
                          <a:solidFill>
                            <a:schemeClr val="tx1"/>
                          </a:solidFill>
                        </a:rPr>
                        <a:t>Example of a Volcanic Eruption – Mount </a:t>
                      </a:r>
                      <a:r>
                        <a:rPr lang="en-GB" sz="1050" b="1" dirty="0" err="1" smtClean="0">
                          <a:solidFill>
                            <a:schemeClr val="tx1"/>
                          </a:solidFill>
                        </a:rPr>
                        <a:t>Merapi</a:t>
                      </a:r>
                      <a:r>
                        <a:rPr lang="en-GB" sz="1050" b="1" dirty="0" smtClean="0">
                          <a:solidFill>
                            <a:schemeClr val="tx1"/>
                          </a:solidFill>
                        </a:rPr>
                        <a:t>,</a:t>
                      </a:r>
                      <a:r>
                        <a:rPr lang="en-GB" sz="1050" b="1" baseline="0" dirty="0" smtClean="0">
                          <a:solidFill>
                            <a:schemeClr val="tx1"/>
                          </a:solidFill>
                        </a:rPr>
                        <a:t> Indonesia</a:t>
                      </a:r>
                    </a:p>
                    <a:p>
                      <a:r>
                        <a:rPr lang="en-GB" sz="900" b="0" baseline="0" dirty="0" smtClean="0">
                          <a:solidFill>
                            <a:schemeClr val="tx1"/>
                          </a:solidFill>
                        </a:rPr>
                        <a:t>Located on the island of Java. It is in a densely populated area. It erupted in 2010.</a:t>
                      </a:r>
                      <a:endParaRPr lang="en-GB" sz="900" b="0" dirty="0">
                        <a:solidFill>
                          <a:schemeClr val="tx1"/>
                        </a:solidFill>
                      </a:endParaRP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xmlns="" val="10000"/>
                  </a:ext>
                </a:extLst>
              </a:tr>
              <a:tr h="336139">
                <a:tc>
                  <a:txBody>
                    <a:bodyPr/>
                    <a:lstStyle/>
                    <a:p>
                      <a:r>
                        <a:rPr lang="en-GB" sz="600" dirty="0" smtClean="0"/>
                        <a:t>Impacts</a:t>
                      </a:r>
                      <a:endParaRPr lang="en-GB" sz="600" dirty="0"/>
                    </a:p>
                  </a:txBody>
                  <a:tcPr/>
                </a:tc>
                <a:tc>
                  <a:txBody>
                    <a:bodyPr/>
                    <a:lstStyle/>
                    <a:p>
                      <a:r>
                        <a:rPr lang="en-GB" sz="800" dirty="0" smtClean="0"/>
                        <a:t>Social</a:t>
                      </a:r>
                      <a:endParaRPr lang="en-GB" sz="800" dirty="0"/>
                    </a:p>
                  </a:txBody>
                  <a:tcPr/>
                </a:tc>
                <a:tc>
                  <a:txBody>
                    <a:bodyPr/>
                    <a:lstStyle/>
                    <a:p>
                      <a:r>
                        <a:rPr lang="en-GB" sz="800" dirty="0" smtClean="0"/>
                        <a:t>Economic &amp; Environmental</a:t>
                      </a:r>
                      <a:endParaRPr lang="en-GB" sz="800" dirty="0"/>
                    </a:p>
                  </a:txBody>
                  <a:tcPr/>
                </a:tc>
                <a:extLst>
                  <a:ext uri="{0D108BD9-81ED-4DB2-BD59-A6C34878D82A}">
                    <a16:rowId xmlns:a16="http://schemas.microsoft.com/office/drawing/2014/main" xmlns="" val="10001"/>
                  </a:ext>
                </a:extLst>
              </a:tr>
              <a:tr h="1077485">
                <a:tc>
                  <a:txBody>
                    <a:bodyPr/>
                    <a:lstStyle/>
                    <a:p>
                      <a:r>
                        <a:rPr lang="en-GB" sz="800" dirty="0" smtClean="0"/>
                        <a:t>Primary</a:t>
                      </a:r>
                      <a:endParaRPr lang="en-GB" sz="800" dirty="0"/>
                    </a:p>
                  </a:txBody>
                  <a:tcPr vert="vert"/>
                </a:tc>
                <a:tc>
                  <a:txBody>
                    <a:bodyPr/>
                    <a:lstStyle/>
                    <a:p>
                      <a:pPr marL="0" indent="-72000">
                        <a:buFont typeface="Arial" panose="020B0604020202020204" pitchFamily="34" charset="0"/>
                        <a:buChar char="•"/>
                      </a:pPr>
                      <a:r>
                        <a:rPr lang="en-GB" sz="800" dirty="0" smtClean="0"/>
                        <a:t>Ash clouds caused</a:t>
                      </a:r>
                      <a:r>
                        <a:rPr lang="en-GB" sz="800" baseline="0" dirty="0" smtClean="0"/>
                        <a:t> breathing problems</a:t>
                      </a:r>
                    </a:p>
                    <a:p>
                      <a:pPr marL="0" indent="-72000">
                        <a:buFont typeface="Arial" panose="020B0604020202020204" pitchFamily="34" charset="0"/>
                        <a:buChar char="•"/>
                      </a:pPr>
                      <a:r>
                        <a:rPr lang="en-GB" sz="800" baseline="0" dirty="0" smtClean="0"/>
                        <a:t>352 deaths</a:t>
                      </a:r>
                    </a:p>
                    <a:p>
                      <a:pPr marL="0" indent="-72000">
                        <a:buFont typeface="Arial" panose="020B0604020202020204" pitchFamily="34" charset="0"/>
                        <a:buChar char="•"/>
                      </a:pPr>
                      <a:r>
                        <a:rPr lang="en-GB" sz="800" baseline="0" dirty="0" smtClean="0"/>
                        <a:t>570 injured</a:t>
                      </a:r>
                    </a:p>
                    <a:p>
                      <a:pPr marL="0" indent="-72000">
                        <a:buFont typeface="Arial" panose="020B0604020202020204" pitchFamily="34" charset="0"/>
                        <a:buChar char="•"/>
                      </a:pPr>
                      <a:r>
                        <a:rPr lang="en-GB" sz="800" baseline="0" dirty="0" smtClean="0"/>
                        <a:t>320,000 evacuated</a:t>
                      </a:r>
                      <a:endParaRPr lang="en-GB" sz="800" dirty="0"/>
                    </a:p>
                  </a:txBody>
                  <a:tcPr/>
                </a:tc>
                <a:tc>
                  <a:txBody>
                    <a:bodyPr/>
                    <a:lstStyle/>
                    <a:p>
                      <a:pPr marL="0" indent="-72000">
                        <a:buFont typeface="Arial" panose="020B0604020202020204" pitchFamily="34" charset="0"/>
                        <a:buChar char="•"/>
                      </a:pPr>
                      <a:r>
                        <a:rPr lang="en-GB" sz="800" dirty="0" smtClean="0"/>
                        <a:t>Ash</a:t>
                      </a:r>
                      <a:r>
                        <a:rPr lang="en-GB" sz="800" baseline="0" dirty="0" smtClean="0"/>
                        <a:t> destroyed crops and 1900 farm animals died</a:t>
                      </a:r>
                    </a:p>
                    <a:p>
                      <a:pPr marL="0" indent="-72000">
                        <a:buFont typeface="Arial" panose="020B0604020202020204" pitchFamily="34" charset="0"/>
                        <a:buChar char="•"/>
                      </a:pPr>
                      <a:r>
                        <a:rPr lang="en-GB" sz="800" baseline="0" dirty="0" smtClean="0"/>
                        <a:t>Ash caused flights to be cancelled</a:t>
                      </a:r>
                    </a:p>
                    <a:p>
                      <a:pPr marL="0" indent="-72000">
                        <a:buFont typeface="Arial" panose="020B0604020202020204" pitchFamily="34" charset="0"/>
                        <a:buChar char="•"/>
                      </a:pPr>
                      <a:r>
                        <a:rPr lang="en-GB" sz="800" baseline="0" dirty="0" smtClean="0"/>
                        <a:t>Ash and rock deposited in River </a:t>
                      </a:r>
                      <a:r>
                        <a:rPr lang="en-GB" sz="800" baseline="0" dirty="0" err="1" smtClean="0"/>
                        <a:t>Gendol</a:t>
                      </a:r>
                      <a:endParaRPr lang="en-GB" sz="800" dirty="0"/>
                    </a:p>
                  </a:txBody>
                  <a:tcPr/>
                </a:tc>
                <a:extLst>
                  <a:ext uri="{0D108BD9-81ED-4DB2-BD59-A6C34878D82A}">
                    <a16:rowId xmlns:a16="http://schemas.microsoft.com/office/drawing/2014/main" xmlns="" val="10002"/>
                  </a:ext>
                </a:extLst>
              </a:tr>
              <a:tr h="1146052">
                <a:tc>
                  <a:txBody>
                    <a:bodyPr/>
                    <a:lstStyle/>
                    <a:p>
                      <a:r>
                        <a:rPr lang="en-GB" sz="700" dirty="0" smtClean="0"/>
                        <a:t>Secondary</a:t>
                      </a:r>
                      <a:endParaRPr lang="en-GB" sz="700" dirty="0"/>
                    </a:p>
                  </a:txBody>
                  <a:tcPr vert="vert"/>
                </a:tc>
                <a:tc>
                  <a:txBody>
                    <a:bodyPr/>
                    <a:lstStyle/>
                    <a:p>
                      <a:pPr marL="0" indent="-72000">
                        <a:buFont typeface="Arial" panose="020B0604020202020204" pitchFamily="34" charset="0"/>
                        <a:buChar char="•"/>
                      </a:pPr>
                      <a:r>
                        <a:rPr lang="en-GB" sz="800" dirty="0" smtClean="0"/>
                        <a:t>20km</a:t>
                      </a:r>
                      <a:r>
                        <a:rPr lang="en-GB" sz="800" baseline="0" dirty="0" smtClean="0"/>
                        <a:t> danger zone declared around volcano</a:t>
                      </a:r>
                    </a:p>
                    <a:p>
                      <a:pPr marL="0" indent="-72000">
                        <a:buFont typeface="Arial" panose="020B0604020202020204" pitchFamily="34" charset="0"/>
                        <a:buChar char="•"/>
                      </a:pPr>
                      <a:r>
                        <a:rPr lang="en-GB" sz="800" baseline="0" dirty="0" smtClean="0"/>
                        <a:t>Thousands lived in emergency shelters for weeks</a:t>
                      </a:r>
                    </a:p>
                    <a:p>
                      <a:pPr marL="0" indent="-72000">
                        <a:buFont typeface="Arial" panose="020B0604020202020204" pitchFamily="34" charset="0"/>
                        <a:buChar char="•"/>
                      </a:pPr>
                      <a:r>
                        <a:rPr lang="en-GB" sz="800" baseline="0" dirty="0" smtClean="0"/>
                        <a:t>Not enough toilets or drinking water</a:t>
                      </a:r>
                      <a:endParaRPr lang="en-GB" sz="800" dirty="0"/>
                    </a:p>
                  </a:txBody>
                  <a:tcPr/>
                </a:tc>
                <a:tc>
                  <a:txBody>
                    <a:bodyPr/>
                    <a:lstStyle/>
                    <a:p>
                      <a:pPr marL="0" indent="-72000">
                        <a:buFont typeface="Arial" panose="020B0604020202020204" pitchFamily="34" charset="0"/>
                        <a:buChar char="•"/>
                      </a:pPr>
                      <a:r>
                        <a:rPr lang="en-GB" sz="800" dirty="0" smtClean="0"/>
                        <a:t>1300 ha of farmland abandoned</a:t>
                      </a:r>
                    </a:p>
                    <a:p>
                      <a:pPr marL="0" indent="-72000">
                        <a:buFont typeface="Arial" panose="020B0604020202020204" pitchFamily="34" charset="0"/>
                        <a:buChar char="•"/>
                      </a:pPr>
                      <a:r>
                        <a:rPr lang="en-GB" sz="800" dirty="0" smtClean="0"/>
                        <a:t>Food prices</a:t>
                      </a:r>
                      <a:r>
                        <a:rPr lang="en-GB" sz="800" baseline="0" dirty="0" smtClean="0"/>
                        <a:t> rose – many couldn’t afford food.</a:t>
                      </a:r>
                    </a:p>
                    <a:p>
                      <a:pPr marL="0" indent="-72000">
                        <a:buFont typeface="Arial" panose="020B0604020202020204" pitchFamily="34" charset="0"/>
                        <a:buChar char="•"/>
                      </a:pPr>
                      <a:r>
                        <a:rPr lang="en-GB" sz="800" baseline="0" dirty="0" smtClean="0"/>
                        <a:t>Fewer tourists and lost money from agriculture ($700 million total loss) </a:t>
                      </a:r>
                      <a:endParaRPr lang="en-GB" sz="800" dirty="0"/>
                    </a:p>
                  </a:txBody>
                  <a:tcPr/>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nvPr>
        </p:nvGraphicFramePr>
        <p:xfrm>
          <a:off x="8037095" y="3288144"/>
          <a:ext cx="2630905" cy="2286000"/>
        </p:xfrm>
        <a:graphic>
          <a:graphicData uri="http://schemas.openxmlformats.org/drawingml/2006/table">
            <a:tbl>
              <a:tblPr firstRow="1" bandRow="1">
                <a:tableStyleId>{00A15C55-8517-42AA-B614-E9B94910E393}</a:tableStyleId>
              </a:tblPr>
              <a:tblGrid>
                <a:gridCol w="342759">
                  <a:extLst>
                    <a:ext uri="{9D8B030D-6E8A-4147-A177-3AD203B41FA5}">
                      <a16:colId xmlns:a16="http://schemas.microsoft.com/office/drawing/2014/main" xmlns="" val="20000"/>
                    </a:ext>
                  </a:extLst>
                </a:gridCol>
                <a:gridCol w="1180620">
                  <a:extLst>
                    <a:ext uri="{9D8B030D-6E8A-4147-A177-3AD203B41FA5}">
                      <a16:colId xmlns:a16="http://schemas.microsoft.com/office/drawing/2014/main" xmlns="" val="20001"/>
                    </a:ext>
                  </a:extLst>
                </a:gridCol>
                <a:gridCol w="1107526">
                  <a:extLst>
                    <a:ext uri="{9D8B030D-6E8A-4147-A177-3AD203B41FA5}">
                      <a16:colId xmlns:a16="http://schemas.microsoft.com/office/drawing/2014/main" xmlns="" val="20002"/>
                    </a:ext>
                  </a:extLst>
                </a:gridCol>
              </a:tblGrid>
              <a:tr h="370840">
                <a:tc gridSpan="3">
                  <a:txBody>
                    <a:bodyPr/>
                    <a:lstStyle/>
                    <a:p>
                      <a:r>
                        <a:rPr lang="en-GB" sz="700" b="1" dirty="0" smtClean="0">
                          <a:solidFill>
                            <a:schemeClr val="tx1"/>
                          </a:solidFill>
                        </a:rPr>
                        <a:t>Example of an Earthquake; Italy 2016</a:t>
                      </a:r>
                    </a:p>
                    <a:p>
                      <a:r>
                        <a:rPr lang="en-GB" sz="700" b="0" dirty="0" smtClean="0">
                          <a:solidFill>
                            <a:schemeClr val="tx1"/>
                          </a:solidFill>
                        </a:rPr>
                        <a:t>Measured</a:t>
                      </a:r>
                      <a:r>
                        <a:rPr lang="en-GB" sz="700" b="0" baseline="0" dirty="0" smtClean="0">
                          <a:solidFill>
                            <a:schemeClr val="tx1"/>
                          </a:solidFill>
                        </a:rPr>
                        <a:t> 6.2 on the Richter scale and struck in central Italy at 03:36 am on 24</a:t>
                      </a:r>
                      <a:r>
                        <a:rPr lang="en-GB" sz="700" b="0" baseline="30000" dirty="0" smtClean="0">
                          <a:solidFill>
                            <a:schemeClr val="tx1"/>
                          </a:solidFill>
                        </a:rPr>
                        <a:t>th</a:t>
                      </a:r>
                      <a:r>
                        <a:rPr lang="en-GB" sz="700" b="0" baseline="0" dirty="0" smtClean="0">
                          <a:solidFill>
                            <a:schemeClr val="tx1"/>
                          </a:solidFill>
                        </a:rPr>
                        <a:t> August 2016. Caused by collision of African and Eurasian plates. The focus was at a shallow depth of 6km</a:t>
                      </a:r>
                      <a:endParaRPr lang="en-GB" sz="1600" b="0"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296569">
                <a:tc>
                  <a:txBody>
                    <a:bodyPr/>
                    <a:lstStyle/>
                    <a:p>
                      <a:r>
                        <a:rPr lang="en-GB" sz="600" dirty="0" smtClean="0"/>
                        <a:t>Impacts</a:t>
                      </a:r>
                      <a:endParaRPr lang="en-GB" sz="600" dirty="0"/>
                    </a:p>
                  </a:txBody>
                  <a:tcPr/>
                </a:tc>
                <a:tc>
                  <a:txBody>
                    <a:bodyPr/>
                    <a:lstStyle/>
                    <a:p>
                      <a:r>
                        <a:rPr lang="en-GB" sz="700" dirty="0" smtClean="0"/>
                        <a:t>Social</a:t>
                      </a:r>
                      <a:endParaRPr lang="en-GB" sz="700" dirty="0"/>
                    </a:p>
                  </a:txBody>
                  <a:tcPr/>
                </a:tc>
                <a:tc>
                  <a:txBody>
                    <a:bodyPr/>
                    <a:lstStyle/>
                    <a:p>
                      <a:r>
                        <a:rPr lang="en-GB" sz="700" dirty="0" smtClean="0"/>
                        <a:t>Economic</a:t>
                      </a:r>
                      <a:r>
                        <a:rPr lang="en-GB" sz="700" baseline="0" dirty="0" smtClean="0"/>
                        <a:t> &amp; Environmental</a:t>
                      </a:r>
                      <a:endParaRPr lang="en-GB" sz="700" dirty="0"/>
                    </a:p>
                  </a:txBody>
                  <a:tcPr/>
                </a:tc>
                <a:extLst>
                  <a:ext uri="{0D108BD9-81ED-4DB2-BD59-A6C34878D82A}">
                    <a16:rowId xmlns:a16="http://schemas.microsoft.com/office/drawing/2014/main" xmlns="" val="10001"/>
                  </a:ext>
                </a:extLst>
              </a:tr>
              <a:tr h="370840">
                <a:tc>
                  <a:txBody>
                    <a:bodyPr/>
                    <a:lstStyle/>
                    <a:p>
                      <a:r>
                        <a:rPr lang="en-GB" sz="700" dirty="0" smtClean="0"/>
                        <a:t>Primary</a:t>
                      </a:r>
                      <a:endParaRPr lang="en-GB" sz="700" dirty="0"/>
                    </a:p>
                  </a:txBody>
                  <a:tcPr vert="vert"/>
                </a:tc>
                <a:tc>
                  <a:txBody>
                    <a:bodyPr/>
                    <a:lstStyle/>
                    <a:p>
                      <a:pPr marL="0" indent="-36000">
                        <a:buFont typeface="Arial" panose="020B0604020202020204" pitchFamily="34" charset="0"/>
                        <a:buChar char="•"/>
                      </a:pPr>
                      <a:r>
                        <a:rPr lang="en-GB" sz="700" dirty="0" smtClean="0"/>
                        <a:t>295 deaths and 400 injured</a:t>
                      </a:r>
                    </a:p>
                    <a:p>
                      <a:pPr marL="0" indent="-36000">
                        <a:buFont typeface="Arial" panose="020B0604020202020204" pitchFamily="34" charset="0"/>
                        <a:buChar char="•"/>
                      </a:pPr>
                      <a:r>
                        <a:rPr lang="en-GB" sz="700" dirty="0" smtClean="0"/>
                        <a:t>It hit during summer holiday season so population of</a:t>
                      </a:r>
                      <a:r>
                        <a:rPr lang="en-GB" sz="700" baseline="0" dirty="0" smtClean="0"/>
                        <a:t> the area was higher due to tourists</a:t>
                      </a:r>
                      <a:endParaRPr lang="en-GB" sz="700" dirty="0"/>
                    </a:p>
                  </a:txBody>
                  <a:tcPr/>
                </a:tc>
                <a:tc>
                  <a:txBody>
                    <a:bodyPr/>
                    <a:lstStyle/>
                    <a:p>
                      <a:pPr marL="0" indent="-36000">
                        <a:buFont typeface="Arial" panose="020B0604020202020204" pitchFamily="34" charset="0"/>
                        <a:buChar char="•"/>
                      </a:pPr>
                      <a:r>
                        <a:rPr lang="en-GB" sz="700" dirty="0" smtClean="0"/>
                        <a:t>$11bn was the cost of repairs</a:t>
                      </a:r>
                    </a:p>
                    <a:p>
                      <a:pPr marL="0" indent="-36000">
                        <a:buFont typeface="Arial" panose="020B0604020202020204" pitchFamily="34" charset="0"/>
                        <a:buChar char="•"/>
                      </a:pPr>
                      <a:r>
                        <a:rPr lang="en-GB" sz="700" dirty="0" smtClean="0"/>
                        <a:t>A 4.6 magnitude earthquake</a:t>
                      </a:r>
                      <a:r>
                        <a:rPr lang="en-GB" sz="700" baseline="0" dirty="0" smtClean="0"/>
                        <a:t> followed 2 days later causing more damage</a:t>
                      </a:r>
                      <a:endParaRPr lang="en-GB" sz="700" dirty="0"/>
                    </a:p>
                  </a:txBody>
                  <a:tcPr/>
                </a:tc>
                <a:extLst>
                  <a:ext uri="{0D108BD9-81ED-4DB2-BD59-A6C34878D82A}">
                    <a16:rowId xmlns:a16="http://schemas.microsoft.com/office/drawing/2014/main" xmlns="" val="10002"/>
                  </a:ext>
                </a:extLst>
              </a:tr>
              <a:tr h="370840">
                <a:tc>
                  <a:txBody>
                    <a:bodyPr/>
                    <a:lstStyle/>
                    <a:p>
                      <a:r>
                        <a:rPr lang="en-GB" sz="700" dirty="0" smtClean="0"/>
                        <a:t>Secondary</a:t>
                      </a:r>
                      <a:endParaRPr lang="en-GB" sz="700" dirty="0"/>
                    </a:p>
                  </a:txBody>
                  <a:tcPr vert="vert"/>
                </a:tc>
                <a:tc>
                  <a:txBody>
                    <a:bodyPr/>
                    <a:lstStyle/>
                    <a:p>
                      <a:pPr marL="0" indent="-36000">
                        <a:buFont typeface="Arial" panose="020B0604020202020204" pitchFamily="34" charset="0"/>
                        <a:buChar char="•"/>
                      </a:pPr>
                      <a:r>
                        <a:rPr lang="en-GB" sz="700" dirty="0" smtClean="0"/>
                        <a:t>Over 500 aftershocks left 2500 homeless</a:t>
                      </a:r>
                    </a:p>
                    <a:p>
                      <a:pPr marL="0" indent="-36000">
                        <a:buFont typeface="Arial" panose="020B0604020202020204" pitchFamily="34" charset="0"/>
                        <a:buChar char="•"/>
                      </a:pPr>
                      <a:r>
                        <a:rPr lang="en-GB" sz="700" dirty="0" smtClean="0"/>
                        <a:t>In </a:t>
                      </a:r>
                      <a:r>
                        <a:rPr lang="en-GB" sz="700" dirty="0" err="1" smtClean="0"/>
                        <a:t>Amatrice</a:t>
                      </a:r>
                      <a:r>
                        <a:rPr lang="en-GB" sz="700" dirty="0" smtClean="0"/>
                        <a:t> village over half the buildings were destroyed</a:t>
                      </a:r>
                      <a:endParaRPr lang="en-GB" sz="700" dirty="0"/>
                    </a:p>
                  </a:txBody>
                  <a:tcPr/>
                </a:tc>
                <a:tc>
                  <a:txBody>
                    <a:bodyPr/>
                    <a:lstStyle/>
                    <a:p>
                      <a:pPr marL="0" indent="-36000">
                        <a:buFont typeface="Arial" panose="020B0604020202020204" pitchFamily="34" charset="0"/>
                        <a:buChar char="•"/>
                      </a:pPr>
                      <a:r>
                        <a:rPr lang="en-GB" sz="700" dirty="0" smtClean="0"/>
                        <a:t>Tourist industry will take years to recover</a:t>
                      </a:r>
                    </a:p>
                    <a:p>
                      <a:pPr marL="0" indent="-36000">
                        <a:buFont typeface="Arial" panose="020B0604020202020204" pitchFamily="34" charset="0"/>
                        <a:buChar char="•"/>
                      </a:pPr>
                      <a:r>
                        <a:rPr lang="en-GB" sz="700" dirty="0" smtClean="0"/>
                        <a:t>Italian press criticised government as historic towns do not have anti</a:t>
                      </a:r>
                      <a:r>
                        <a:rPr lang="en-GB" sz="700" baseline="0" dirty="0" smtClean="0"/>
                        <a:t> earthquake building laws</a:t>
                      </a:r>
                      <a:endParaRPr lang="en-GB" sz="700" dirty="0"/>
                    </a:p>
                  </a:txBody>
                  <a:tcPr/>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nvPr>
        </p:nvGraphicFramePr>
        <p:xfrm>
          <a:off x="8037094" y="5546616"/>
          <a:ext cx="2630906" cy="1280160"/>
        </p:xfrm>
        <a:graphic>
          <a:graphicData uri="http://schemas.openxmlformats.org/drawingml/2006/table">
            <a:tbl>
              <a:tblPr firstRow="1" bandRow="1">
                <a:tableStyleId>{00A15C55-8517-42AA-B614-E9B94910E393}</a:tableStyleId>
              </a:tblPr>
              <a:tblGrid>
                <a:gridCol w="1710156">
                  <a:extLst>
                    <a:ext uri="{9D8B030D-6E8A-4147-A177-3AD203B41FA5}">
                      <a16:colId xmlns:a16="http://schemas.microsoft.com/office/drawing/2014/main" xmlns="" val="20000"/>
                    </a:ext>
                  </a:extLst>
                </a:gridCol>
                <a:gridCol w="920750">
                  <a:extLst>
                    <a:ext uri="{9D8B030D-6E8A-4147-A177-3AD203B41FA5}">
                      <a16:colId xmlns:a16="http://schemas.microsoft.com/office/drawing/2014/main" xmlns="" val="20001"/>
                    </a:ext>
                  </a:extLst>
                </a:gridCol>
              </a:tblGrid>
              <a:tr h="168384">
                <a:tc gridSpan="2">
                  <a:txBody>
                    <a:bodyPr/>
                    <a:lstStyle/>
                    <a:p>
                      <a:r>
                        <a:rPr lang="en-GB" sz="600" dirty="0" smtClean="0"/>
                        <a:t>Example of a hazard map – Soufriere Hills Volcano,</a:t>
                      </a:r>
                      <a:r>
                        <a:rPr lang="en-GB" sz="600" baseline="0" dirty="0" smtClean="0"/>
                        <a:t> Montserrat</a:t>
                      </a:r>
                      <a:endParaRPr lang="en-GB" sz="600" dirty="0"/>
                    </a:p>
                  </a:txBody>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r>
                        <a:rPr lang="en-GB" sz="600" dirty="0" smtClean="0"/>
                        <a:t>This hazard map divides the island into 6 zones. Access is</a:t>
                      </a:r>
                      <a:r>
                        <a:rPr lang="en-GB" sz="600" baseline="0" dirty="0" smtClean="0"/>
                        <a:t> restricted depending on how active the volcano is;</a:t>
                      </a:r>
                    </a:p>
                    <a:p>
                      <a:pPr marL="0" indent="0">
                        <a:buFont typeface="Arial" panose="020B0604020202020204" pitchFamily="34" charset="0"/>
                        <a:buChar char="•"/>
                      </a:pPr>
                      <a:r>
                        <a:rPr lang="en-GB" sz="600" baseline="0" dirty="0" smtClean="0"/>
                        <a:t>Zone V – out of bounds to all except scientists</a:t>
                      </a:r>
                    </a:p>
                    <a:p>
                      <a:pPr marL="0" indent="0">
                        <a:buFont typeface="Arial" panose="020B0604020202020204" pitchFamily="34" charset="0"/>
                        <a:buChar char="•"/>
                      </a:pPr>
                      <a:r>
                        <a:rPr lang="en-GB" sz="600" baseline="0" dirty="0" smtClean="0"/>
                        <a:t>Zones A-C and E; residents on high alert, have rapid means of exit &amp; own hard hats and dust masks</a:t>
                      </a:r>
                    </a:p>
                    <a:p>
                      <a:pPr marL="0" indent="0">
                        <a:buFont typeface="Arial" panose="020B0604020202020204" pitchFamily="34" charset="0"/>
                        <a:buChar char="•"/>
                      </a:pPr>
                      <a:r>
                        <a:rPr lang="en-GB" sz="600" baseline="0" dirty="0" smtClean="0"/>
                        <a:t>The northern zone – lower risk, suitable for residential and commercial development</a:t>
                      </a:r>
                    </a:p>
                    <a:p>
                      <a:pPr marL="0" indent="0">
                        <a:buFont typeface="Arial" panose="020B0604020202020204" pitchFamily="34" charset="0"/>
                        <a:buChar char="•"/>
                      </a:pPr>
                      <a:r>
                        <a:rPr lang="en-GB" sz="600" baseline="0" dirty="0" smtClean="0"/>
                        <a:t>E&amp;W (maritime exclusion zone – exist because pyroclastic flow travels out to sea.</a:t>
                      </a:r>
                    </a:p>
                  </a:txBody>
                  <a:tcPr/>
                </a:tc>
                <a:tc>
                  <a:txBody>
                    <a:bodyPr/>
                    <a:lstStyle/>
                    <a:p>
                      <a:endParaRPr lang="en-GB" sz="600" dirty="0"/>
                    </a:p>
                  </a:txBody>
                  <a:tcPr/>
                </a:tc>
                <a:extLst>
                  <a:ext uri="{0D108BD9-81ED-4DB2-BD59-A6C34878D82A}">
                    <a16:rowId xmlns:a16="http://schemas.microsoft.com/office/drawing/2014/main" xmlns="" val="10001"/>
                  </a:ext>
                </a:extLst>
              </a:tr>
            </a:tbl>
          </a:graphicData>
        </a:graphic>
      </p:graphicFrame>
      <p:pic>
        <p:nvPicPr>
          <p:cNvPr id="12" name="Picture 11"/>
          <p:cNvPicPr>
            <a:picLocks noChangeAspect="1"/>
          </p:cNvPicPr>
          <p:nvPr/>
        </p:nvPicPr>
        <p:blipFill rotWithShape="1">
          <a:blip r:embed="rId2"/>
          <a:srcRect r="5249" b="23901"/>
          <a:stretch/>
        </p:blipFill>
        <p:spPr>
          <a:xfrm>
            <a:off x="9804648" y="5752710"/>
            <a:ext cx="792165" cy="107406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712" y="6110920"/>
            <a:ext cx="965734" cy="6436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091" y="6076969"/>
            <a:ext cx="1510262" cy="73648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732" y="2050921"/>
            <a:ext cx="493375" cy="32437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4732" y="2446560"/>
            <a:ext cx="480293" cy="306987"/>
          </a:xfrm>
          <a:prstGeom prst="rect">
            <a:avLst/>
          </a:prstGeom>
        </p:spPr>
      </p:pic>
      <p:sp>
        <p:nvSpPr>
          <p:cNvPr id="18" name="AutoShape 2" descr="http://i.telegraph.co.uk/multimedia/archive/01637/ash-cloud_1637785c.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4" descr="http://i.telegraph.co.uk/multimedia/archive/01637/ash-cloud_1637785c.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8" descr="http://i.telegraph.co.uk/multimedia/archive/03111/Eyjafjallajokull_3111951b.jpg"/>
          <p:cNvSpPr>
            <a:spLocks noChangeAspect="1" noChangeArrowheads="1"/>
          </p:cNvSpPr>
          <p:nvPr/>
        </p:nvSpPr>
        <p:spPr bwMode="auto">
          <a:xfrm>
            <a:off x="1892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6923" y="3026974"/>
            <a:ext cx="641184" cy="34166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9364" y="3625466"/>
            <a:ext cx="575660" cy="323809"/>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9623" t="13048" r="26646" b="11796"/>
          <a:stretch/>
        </p:blipFill>
        <p:spPr>
          <a:xfrm>
            <a:off x="7668796" y="5105342"/>
            <a:ext cx="368300" cy="475226"/>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6492" y="5901212"/>
            <a:ext cx="419415" cy="419415"/>
          </a:xfrm>
          <a:prstGeom prst="rect">
            <a:avLst/>
          </a:prstGeom>
        </p:spPr>
      </p:pic>
    </p:spTree>
    <p:extLst>
      <p:ext uri="{BB962C8B-B14F-4D97-AF65-F5344CB8AC3E}">
        <p14:creationId xmlns:p14="http://schemas.microsoft.com/office/powerpoint/2010/main" val="4057730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1907</Words>
  <Application>Microsoft Office PowerPoint</Application>
  <PresentationFormat>Widescreen</PresentationFormat>
  <Paragraphs>203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Houghton</dc:creator>
  <cp:lastModifiedBy>Alex Houghton</cp:lastModifiedBy>
  <cp:revision>2</cp:revision>
  <dcterms:created xsi:type="dcterms:W3CDTF">2019-03-12T10:57:09Z</dcterms:created>
  <dcterms:modified xsi:type="dcterms:W3CDTF">2019-03-12T11:01:48Z</dcterms:modified>
</cp:coreProperties>
</file>