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7" r:id="rId2"/>
    <p:sldId id="258"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F5C41F-34BD-484F-B967-C2C35F049BB0}" type="datetimeFigureOut">
              <a:rPr lang="en-GB" smtClean="0"/>
              <a:t>12/03/2019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B9B12B-9502-4E90-BA42-93DF9264D4F9}" type="slidenum">
              <a:rPr lang="en-GB" smtClean="0"/>
              <a:t>‹#›</a:t>
            </a:fld>
            <a:endParaRPr lang="en-GB"/>
          </a:p>
        </p:txBody>
      </p:sp>
    </p:spTree>
    <p:extLst>
      <p:ext uri="{BB962C8B-B14F-4D97-AF65-F5344CB8AC3E}">
        <p14:creationId xmlns:p14="http://schemas.microsoft.com/office/powerpoint/2010/main" val="443445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D4D5252-04D1-435A-88EF-C96C6FB2E982}" type="slidenum">
              <a:rPr lang="en-GB" smtClean="0"/>
              <a:t>1</a:t>
            </a:fld>
            <a:endParaRPr lang="en-GB"/>
          </a:p>
        </p:txBody>
      </p:sp>
    </p:spTree>
    <p:extLst>
      <p:ext uri="{BB962C8B-B14F-4D97-AF65-F5344CB8AC3E}">
        <p14:creationId xmlns:p14="http://schemas.microsoft.com/office/powerpoint/2010/main" val="3340528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DE912C9-D1A8-46D3-92CE-39E8EC46ABBE}" type="datetimeFigureOut">
              <a:rPr lang="en-GB" smtClean="0"/>
              <a:t>12/03/2019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2EA2E7-DB38-4F74-90DE-006239FD7ED5}" type="slidenum">
              <a:rPr lang="en-GB" smtClean="0"/>
              <a:t>‹#›</a:t>
            </a:fld>
            <a:endParaRPr lang="en-GB"/>
          </a:p>
        </p:txBody>
      </p:sp>
    </p:spTree>
    <p:extLst>
      <p:ext uri="{BB962C8B-B14F-4D97-AF65-F5344CB8AC3E}">
        <p14:creationId xmlns:p14="http://schemas.microsoft.com/office/powerpoint/2010/main" val="1311431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DE912C9-D1A8-46D3-92CE-39E8EC46ABBE}" type="datetimeFigureOut">
              <a:rPr lang="en-GB" smtClean="0"/>
              <a:t>12/03/2019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2EA2E7-DB38-4F74-90DE-006239FD7ED5}" type="slidenum">
              <a:rPr lang="en-GB" smtClean="0"/>
              <a:t>‹#›</a:t>
            </a:fld>
            <a:endParaRPr lang="en-GB"/>
          </a:p>
        </p:txBody>
      </p:sp>
    </p:spTree>
    <p:extLst>
      <p:ext uri="{BB962C8B-B14F-4D97-AF65-F5344CB8AC3E}">
        <p14:creationId xmlns:p14="http://schemas.microsoft.com/office/powerpoint/2010/main" val="3644738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DE912C9-D1A8-46D3-92CE-39E8EC46ABBE}" type="datetimeFigureOut">
              <a:rPr lang="en-GB" smtClean="0"/>
              <a:t>12/03/2019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2EA2E7-DB38-4F74-90DE-006239FD7ED5}" type="slidenum">
              <a:rPr lang="en-GB" smtClean="0"/>
              <a:t>‹#›</a:t>
            </a:fld>
            <a:endParaRPr lang="en-GB"/>
          </a:p>
        </p:txBody>
      </p:sp>
    </p:spTree>
    <p:extLst>
      <p:ext uri="{BB962C8B-B14F-4D97-AF65-F5344CB8AC3E}">
        <p14:creationId xmlns:p14="http://schemas.microsoft.com/office/powerpoint/2010/main" val="1537249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DE912C9-D1A8-46D3-92CE-39E8EC46ABBE}" type="datetimeFigureOut">
              <a:rPr lang="en-GB" smtClean="0"/>
              <a:t>12/03/2019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2EA2E7-DB38-4F74-90DE-006239FD7ED5}" type="slidenum">
              <a:rPr lang="en-GB" smtClean="0"/>
              <a:t>‹#›</a:t>
            </a:fld>
            <a:endParaRPr lang="en-GB"/>
          </a:p>
        </p:txBody>
      </p:sp>
    </p:spTree>
    <p:extLst>
      <p:ext uri="{BB962C8B-B14F-4D97-AF65-F5344CB8AC3E}">
        <p14:creationId xmlns:p14="http://schemas.microsoft.com/office/powerpoint/2010/main" val="2851767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E912C9-D1A8-46D3-92CE-39E8EC46ABBE}" type="datetimeFigureOut">
              <a:rPr lang="en-GB" smtClean="0"/>
              <a:t>12/03/2019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2EA2E7-DB38-4F74-90DE-006239FD7ED5}" type="slidenum">
              <a:rPr lang="en-GB" smtClean="0"/>
              <a:t>‹#›</a:t>
            </a:fld>
            <a:endParaRPr lang="en-GB"/>
          </a:p>
        </p:txBody>
      </p:sp>
    </p:spTree>
    <p:extLst>
      <p:ext uri="{BB962C8B-B14F-4D97-AF65-F5344CB8AC3E}">
        <p14:creationId xmlns:p14="http://schemas.microsoft.com/office/powerpoint/2010/main" val="3882449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DE912C9-D1A8-46D3-92CE-39E8EC46ABBE}" type="datetimeFigureOut">
              <a:rPr lang="en-GB" smtClean="0"/>
              <a:t>12/03/2019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62EA2E7-DB38-4F74-90DE-006239FD7ED5}" type="slidenum">
              <a:rPr lang="en-GB" smtClean="0"/>
              <a:t>‹#›</a:t>
            </a:fld>
            <a:endParaRPr lang="en-GB"/>
          </a:p>
        </p:txBody>
      </p:sp>
    </p:spTree>
    <p:extLst>
      <p:ext uri="{BB962C8B-B14F-4D97-AF65-F5344CB8AC3E}">
        <p14:creationId xmlns:p14="http://schemas.microsoft.com/office/powerpoint/2010/main" val="1015219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DE912C9-D1A8-46D3-92CE-39E8EC46ABBE}" type="datetimeFigureOut">
              <a:rPr lang="en-GB" smtClean="0"/>
              <a:t>12/03/2019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62EA2E7-DB38-4F74-90DE-006239FD7ED5}" type="slidenum">
              <a:rPr lang="en-GB" smtClean="0"/>
              <a:t>‹#›</a:t>
            </a:fld>
            <a:endParaRPr lang="en-GB"/>
          </a:p>
        </p:txBody>
      </p:sp>
    </p:spTree>
    <p:extLst>
      <p:ext uri="{BB962C8B-B14F-4D97-AF65-F5344CB8AC3E}">
        <p14:creationId xmlns:p14="http://schemas.microsoft.com/office/powerpoint/2010/main" val="2622164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DE912C9-D1A8-46D3-92CE-39E8EC46ABBE}" type="datetimeFigureOut">
              <a:rPr lang="en-GB" smtClean="0"/>
              <a:t>12/03/2019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62EA2E7-DB38-4F74-90DE-006239FD7ED5}" type="slidenum">
              <a:rPr lang="en-GB" smtClean="0"/>
              <a:t>‹#›</a:t>
            </a:fld>
            <a:endParaRPr lang="en-GB"/>
          </a:p>
        </p:txBody>
      </p:sp>
    </p:spTree>
    <p:extLst>
      <p:ext uri="{BB962C8B-B14F-4D97-AF65-F5344CB8AC3E}">
        <p14:creationId xmlns:p14="http://schemas.microsoft.com/office/powerpoint/2010/main" val="3590017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E912C9-D1A8-46D3-92CE-39E8EC46ABBE}" type="datetimeFigureOut">
              <a:rPr lang="en-GB" smtClean="0"/>
              <a:t>12/03/2019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62EA2E7-DB38-4F74-90DE-006239FD7ED5}" type="slidenum">
              <a:rPr lang="en-GB" smtClean="0"/>
              <a:t>‹#›</a:t>
            </a:fld>
            <a:endParaRPr lang="en-GB"/>
          </a:p>
        </p:txBody>
      </p:sp>
    </p:spTree>
    <p:extLst>
      <p:ext uri="{BB962C8B-B14F-4D97-AF65-F5344CB8AC3E}">
        <p14:creationId xmlns:p14="http://schemas.microsoft.com/office/powerpoint/2010/main" val="3806238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E912C9-D1A8-46D3-92CE-39E8EC46ABBE}" type="datetimeFigureOut">
              <a:rPr lang="en-GB" smtClean="0"/>
              <a:t>12/03/2019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62EA2E7-DB38-4F74-90DE-006239FD7ED5}" type="slidenum">
              <a:rPr lang="en-GB" smtClean="0"/>
              <a:t>‹#›</a:t>
            </a:fld>
            <a:endParaRPr lang="en-GB"/>
          </a:p>
        </p:txBody>
      </p:sp>
    </p:spTree>
    <p:extLst>
      <p:ext uri="{BB962C8B-B14F-4D97-AF65-F5344CB8AC3E}">
        <p14:creationId xmlns:p14="http://schemas.microsoft.com/office/powerpoint/2010/main" val="35335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E912C9-D1A8-46D3-92CE-39E8EC46ABBE}" type="datetimeFigureOut">
              <a:rPr lang="en-GB" smtClean="0"/>
              <a:t>12/03/2019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62EA2E7-DB38-4F74-90DE-006239FD7ED5}" type="slidenum">
              <a:rPr lang="en-GB" smtClean="0"/>
              <a:t>‹#›</a:t>
            </a:fld>
            <a:endParaRPr lang="en-GB"/>
          </a:p>
        </p:txBody>
      </p:sp>
    </p:spTree>
    <p:extLst>
      <p:ext uri="{BB962C8B-B14F-4D97-AF65-F5344CB8AC3E}">
        <p14:creationId xmlns:p14="http://schemas.microsoft.com/office/powerpoint/2010/main" val="3238951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E912C9-D1A8-46D3-92CE-39E8EC46ABBE}" type="datetimeFigureOut">
              <a:rPr lang="en-GB" smtClean="0"/>
              <a:t>12/03/2019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2EA2E7-DB38-4F74-90DE-006239FD7ED5}" type="slidenum">
              <a:rPr lang="en-GB" smtClean="0"/>
              <a:t>‹#›</a:t>
            </a:fld>
            <a:endParaRPr lang="en-GB"/>
          </a:p>
        </p:txBody>
      </p:sp>
    </p:spTree>
    <p:extLst>
      <p:ext uri="{BB962C8B-B14F-4D97-AF65-F5344CB8AC3E}">
        <p14:creationId xmlns:p14="http://schemas.microsoft.com/office/powerpoint/2010/main" val="17712995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emf"/><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png"/><Relationship Id="rId3" Type="http://schemas.openxmlformats.org/officeDocument/2006/relationships/image" Target="../media/image7.emf"/><Relationship Id="rId7" Type="http://schemas.openxmlformats.org/officeDocument/2006/relationships/image" Target="../media/image11.jpeg"/><Relationship Id="rId12" Type="http://schemas.openxmlformats.org/officeDocument/2006/relationships/image" Target="../media/image16.png"/><Relationship Id="rId2" Type="http://schemas.openxmlformats.org/officeDocument/2006/relationships/image" Target="../media/image6.emf"/><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png"/><Relationship Id="rId5" Type="http://schemas.openxmlformats.org/officeDocument/2006/relationships/image" Target="../media/image9.emf"/><Relationship Id="rId15" Type="http://schemas.openxmlformats.org/officeDocument/2006/relationships/image" Target="../media/image1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 Id="rId1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le 16"/>
          <p:cNvGraphicFramePr>
            <a:graphicFrameLocks noGrp="1"/>
          </p:cNvGraphicFramePr>
          <p:nvPr>
            <p:extLst/>
          </p:nvPr>
        </p:nvGraphicFramePr>
        <p:xfrm>
          <a:off x="6520732" y="3200401"/>
          <a:ext cx="4185154" cy="3620829"/>
        </p:xfrm>
        <a:graphic>
          <a:graphicData uri="http://schemas.openxmlformats.org/drawingml/2006/table">
            <a:tbl>
              <a:tblPr firstRow="1" bandRow="1">
                <a:tableStyleId>{21E4AEA4-8DFA-4A89-87EB-49C32662AFE0}</a:tableStyleId>
              </a:tblPr>
              <a:tblGrid>
                <a:gridCol w="2092577">
                  <a:extLst>
                    <a:ext uri="{9D8B030D-6E8A-4147-A177-3AD203B41FA5}">
                      <a16:colId xmlns:a16="http://schemas.microsoft.com/office/drawing/2014/main" xmlns="" val="20000"/>
                    </a:ext>
                  </a:extLst>
                </a:gridCol>
                <a:gridCol w="2092577">
                  <a:extLst>
                    <a:ext uri="{9D8B030D-6E8A-4147-A177-3AD203B41FA5}">
                      <a16:colId xmlns:a16="http://schemas.microsoft.com/office/drawing/2014/main" xmlns="" val="20001"/>
                    </a:ext>
                  </a:extLst>
                </a:gridCol>
              </a:tblGrid>
              <a:tr h="2152002">
                <a:tc>
                  <a:txBody>
                    <a:bodyPr/>
                    <a:lstStyle/>
                    <a:p>
                      <a:endParaRPr lang="en-GB" dirty="0"/>
                    </a:p>
                  </a:txBody>
                  <a:tcPr/>
                </a:tc>
                <a:tc>
                  <a:txBody>
                    <a:bodyPr/>
                    <a:lstStyle/>
                    <a:p>
                      <a:r>
                        <a:rPr lang="en-GB" sz="800" b="0" dirty="0" smtClean="0">
                          <a:solidFill>
                            <a:schemeClr val="tx1"/>
                          </a:solidFill>
                        </a:rPr>
                        <a:t>Example of a low pressure hazard:</a:t>
                      </a:r>
                      <a:r>
                        <a:rPr lang="en-GB" sz="800" b="0" baseline="0" dirty="0" smtClean="0">
                          <a:solidFill>
                            <a:schemeClr val="tx1"/>
                          </a:solidFill>
                        </a:rPr>
                        <a:t> Tropical Cyclone Pam. Hit the island chain of </a:t>
                      </a:r>
                      <a:r>
                        <a:rPr lang="en-GB" sz="800" b="0" baseline="0" dirty="0" err="1" smtClean="0">
                          <a:solidFill>
                            <a:schemeClr val="tx1"/>
                          </a:solidFill>
                        </a:rPr>
                        <a:t>Vanatu</a:t>
                      </a:r>
                      <a:r>
                        <a:rPr lang="en-GB" sz="800" b="0" baseline="0" dirty="0" smtClean="0">
                          <a:solidFill>
                            <a:schemeClr val="tx1"/>
                          </a:solidFill>
                        </a:rPr>
                        <a:t> in the South Pacific – March 2015</a:t>
                      </a:r>
                    </a:p>
                    <a:p>
                      <a:r>
                        <a:rPr lang="en-GB" sz="800" b="0" baseline="0" dirty="0" smtClean="0">
                          <a:solidFill>
                            <a:schemeClr val="tx1"/>
                          </a:solidFill>
                        </a:rPr>
                        <a:t>Social, environmental, economic effects</a:t>
                      </a:r>
                    </a:p>
                    <a:p>
                      <a:pPr marL="228600" indent="-228600">
                        <a:buFont typeface="+mj-lt"/>
                        <a:buAutoNum type="arabicPeriod"/>
                      </a:pPr>
                      <a:r>
                        <a:rPr lang="en-GB" sz="800" b="0" baseline="0" dirty="0" smtClean="0">
                          <a:solidFill>
                            <a:schemeClr val="tx1"/>
                          </a:solidFill>
                        </a:rPr>
                        <a:t>11 people died</a:t>
                      </a:r>
                    </a:p>
                    <a:p>
                      <a:pPr marL="228600" indent="-228600">
                        <a:buFont typeface="+mj-lt"/>
                        <a:buAutoNum type="arabicPeriod"/>
                      </a:pPr>
                      <a:r>
                        <a:rPr lang="en-GB" sz="800" b="0" baseline="0" dirty="0" smtClean="0">
                          <a:solidFill>
                            <a:schemeClr val="tx1"/>
                          </a:solidFill>
                        </a:rPr>
                        <a:t>90000 homeless</a:t>
                      </a:r>
                    </a:p>
                    <a:p>
                      <a:pPr marL="228600" indent="-228600">
                        <a:buFont typeface="+mj-lt"/>
                        <a:buAutoNum type="arabicPeriod"/>
                      </a:pPr>
                      <a:r>
                        <a:rPr lang="en-GB" sz="800" b="0" baseline="0" dirty="0" smtClean="0">
                          <a:solidFill>
                            <a:schemeClr val="tx1"/>
                          </a:solidFill>
                        </a:rPr>
                        <a:t>Hospitals and schools destroyed</a:t>
                      </a:r>
                    </a:p>
                    <a:p>
                      <a:pPr marL="228600" indent="-228600">
                        <a:buFont typeface="+mj-lt"/>
                        <a:buAutoNum type="arabicPeriod"/>
                      </a:pPr>
                      <a:r>
                        <a:rPr lang="en-GB" sz="800" b="0" baseline="0" dirty="0" err="1" smtClean="0">
                          <a:solidFill>
                            <a:schemeClr val="tx1"/>
                          </a:solidFill>
                        </a:rPr>
                        <a:t>Stormsurge</a:t>
                      </a:r>
                      <a:r>
                        <a:rPr lang="en-GB" sz="800" b="0" baseline="0" dirty="0" smtClean="0">
                          <a:solidFill>
                            <a:schemeClr val="tx1"/>
                          </a:solidFill>
                        </a:rPr>
                        <a:t> flooded coastal areas and contaminated freshwater supplies</a:t>
                      </a:r>
                    </a:p>
                    <a:p>
                      <a:pPr marL="0" indent="0">
                        <a:buFont typeface="+mj-lt"/>
                        <a:buNone/>
                      </a:pPr>
                      <a:r>
                        <a:rPr lang="en-GB" sz="800" b="0" baseline="0" dirty="0" smtClean="0">
                          <a:solidFill>
                            <a:schemeClr val="tx1"/>
                          </a:solidFill>
                        </a:rPr>
                        <a:t>Responses</a:t>
                      </a:r>
                    </a:p>
                    <a:p>
                      <a:pPr marL="228600" indent="-228600">
                        <a:buFont typeface="+mj-lt"/>
                        <a:buAutoNum type="arabicPeriod"/>
                      </a:pPr>
                      <a:r>
                        <a:rPr lang="en-GB" sz="800" b="0" baseline="0" dirty="0" smtClean="0">
                          <a:solidFill>
                            <a:schemeClr val="tx1"/>
                          </a:solidFill>
                        </a:rPr>
                        <a:t>Emergency aid sent by Australia, Fiji, New Zealand and UK</a:t>
                      </a:r>
                    </a:p>
                    <a:p>
                      <a:pPr marL="228600" indent="-228600">
                        <a:buFont typeface="+mj-lt"/>
                        <a:buAutoNum type="arabicPeriod"/>
                      </a:pPr>
                      <a:r>
                        <a:rPr lang="en-GB" sz="800" b="0" baseline="0" dirty="0" smtClean="0">
                          <a:solidFill>
                            <a:schemeClr val="tx1"/>
                          </a:solidFill>
                        </a:rPr>
                        <a:t>153 temporary school</a:t>
                      </a:r>
                    </a:p>
                    <a:p>
                      <a:pPr marL="228600" indent="-228600">
                        <a:buFont typeface="+mj-lt"/>
                        <a:buAutoNum type="arabicPeriod"/>
                      </a:pPr>
                      <a:r>
                        <a:rPr lang="en-GB" sz="800" b="0" baseline="0" dirty="0" smtClean="0">
                          <a:solidFill>
                            <a:schemeClr val="tx1"/>
                          </a:solidFill>
                        </a:rPr>
                        <a:t>Repairs provided safe drinking water</a:t>
                      </a:r>
                    </a:p>
                    <a:p>
                      <a:pPr marL="228600" indent="-228600">
                        <a:buFont typeface="+mj-lt"/>
                        <a:buAutoNum type="arabicPeriod"/>
                      </a:pPr>
                      <a:r>
                        <a:rPr lang="en-GB" sz="800" b="0" baseline="0" dirty="0" smtClean="0">
                          <a:solidFill>
                            <a:schemeClr val="tx1"/>
                          </a:solidFill>
                        </a:rPr>
                        <a:t>Blankets given to those made homeless</a:t>
                      </a:r>
                    </a:p>
                  </a:txBody>
                  <a:tcPr/>
                </a:tc>
                <a:extLst>
                  <a:ext uri="{0D108BD9-81ED-4DB2-BD59-A6C34878D82A}">
                    <a16:rowId xmlns:a16="http://schemas.microsoft.com/office/drawing/2014/main" xmlns="" val="10000"/>
                  </a:ext>
                </a:extLst>
              </a:tr>
              <a:tr h="1468827">
                <a:tc gridSpan="2">
                  <a:txBody>
                    <a:bodyPr/>
                    <a:lstStyle/>
                    <a:p>
                      <a:r>
                        <a:rPr lang="en-GB" sz="800" dirty="0" smtClean="0"/>
                        <a:t>High pressure systems cause far more settled weather</a:t>
                      </a:r>
                      <a:r>
                        <a:rPr lang="en-GB" sz="800" baseline="0" dirty="0" smtClean="0"/>
                        <a:t> but can also bring problems. They tend to bring light winds, with dry conditions but also sometimes result in droughts and heatwaves. Drought  is often a result of;</a:t>
                      </a:r>
                    </a:p>
                    <a:p>
                      <a:pPr marL="171450" indent="-171450">
                        <a:buFont typeface="Arial" panose="020B0604020202020204" pitchFamily="34" charset="0"/>
                        <a:buChar char="•"/>
                      </a:pPr>
                      <a:r>
                        <a:rPr lang="en-GB" sz="800" baseline="0" dirty="0" smtClean="0"/>
                        <a:t>A lack of rainfall</a:t>
                      </a:r>
                    </a:p>
                    <a:p>
                      <a:pPr marL="171450" indent="-171450">
                        <a:buFont typeface="Arial" panose="020B0604020202020204" pitchFamily="34" charset="0"/>
                        <a:buChar char="•"/>
                      </a:pPr>
                      <a:r>
                        <a:rPr lang="en-GB" sz="800" baseline="0" dirty="0" smtClean="0"/>
                        <a:t>An environment that is poor at storing or retaining water</a:t>
                      </a:r>
                    </a:p>
                    <a:p>
                      <a:pPr marL="171450" indent="-171450">
                        <a:buFont typeface="Arial" panose="020B0604020202020204" pitchFamily="34" charset="0"/>
                        <a:buChar char="•"/>
                      </a:pPr>
                      <a:r>
                        <a:rPr lang="en-GB" sz="800" baseline="0" dirty="0" smtClean="0"/>
                        <a:t>Hot weather that increases evaporation of water.</a:t>
                      </a:r>
                    </a:p>
                    <a:p>
                      <a:pPr marL="0" indent="0">
                        <a:buFont typeface="Arial" panose="020B0604020202020204" pitchFamily="34" charset="0"/>
                        <a:buNone/>
                      </a:pPr>
                      <a:r>
                        <a:rPr lang="en-GB" sz="800" dirty="0" smtClean="0"/>
                        <a:t>Heatwaves are an extended</a:t>
                      </a:r>
                      <a:r>
                        <a:rPr lang="en-GB" sz="800" baseline="0" dirty="0" smtClean="0"/>
                        <a:t> period of hot weather (which is not the normal conditions). It is also associated with high pressure that has remained stationary over a particular area.</a:t>
                      </a:r>
                    </a:p>
                    <a:p>
                      <a:pPr marL="0" indent="0">
                        <a:buFont typeface="Arial" panose="020B0604020202020204" pitchFamily="34" charset="0"/>
                        <a:buNone/>
                      </a:pPr>
                      <a:r>
                        <a:rPr lang="en-GB" sz="800" baseline="0" dirty="0" smtClean="0"/>
                        <a:t>Heatwaves are 10 times more likely than they were before 2000. Climate change will also lead to more droughts.</a:t>
                      </a:r>
                      <a:endParaRPr lang="en-GB" sz="800" dirty="0"/>
                    </a:p>
                  </a:txBody>
                  <a:tcPr/>
                </a:tc>
                <a:tc hMerge="1">
                  <a:txBody>
                    <a:bodyPr/>
                    <a:lstStyle/>
                    <a:p>
                      <a:endParaRPr lang="en-GB" dirty="0"/>
                    </a:p>
                  </a:txBody>
                  <a:tcPr/>
                </a:tc>
                <a:extLst>
                  <a:ext uri="{0D108BD9-81ED-4DB2-BD59-A6C34878D82A}">
                    <a16:rowId xmlns:a16="http://schemas.microsoft.com/office/drawing/2014/main" xmlns="" val="10001"/>
                  </a:ext>
                </a:extLst>
              </a:tr>
            </a:tbl>
          </a:graphicData>
        </a:graphic>
      </p:graphicFrame>
      <p:sp>
        <p:nvSpPr>
          <p:cNvPr id="15" name="TextBox 14"/>
          <p:cNvSpPr txBox="1"/>
          <p:nvPr/>
        </p:nvSpPr>
        <p:spPr>
          <a:xfrm>
            <a:off x="3606085" y="3174818"/>
            <a:ext cx="1003801" cy="369332"/>
          </a:xfrm>
          <a:prstGeom prst="rect">
            <a:avLst/>
          </a:prstGeom>
          <a:noFill/>
        </p:spPr>
        <p:txBody>
          <a:bodyPr wrap="none" rtlCol="0">
            <a:spAutoFit/>
          </a:bodyPr>
          <a:lstStyle/>
          <a:p>
            <a:r>
              <a:rPr lang="en-GB"/>
              <a:t>Theme </a:t>
            </a:r>
            <a:r>
              <a:rPr lang="en-GB"/>
              <a:t>5</a:t>
            </a:r>
            <a:endParaRPr lang="en-GB" dirty="0"/>
          </a:p>
        </p:txBody>
      </p:sp>
      <p:sp>
        <p:nvSpPr>
          <p:cNvPr id="49" name="TextBox 48"/>
          <p:cNvSpPr txBox="1"/>
          <p:nvPr/>
        </p:nvSpPr>
        <p:spPr>
          <a:xfrm>
            <a:off x="4543210" y="3139318"/>
            <a:ext cx="4059606" cy="400110"/>
          </a:xfrm>
          <a:prstGeom prst="rect">
            <a:avLst/>
          </a:prstGeom>
          <a:solidFill>
            <a:schemeClr val="bg1"/>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2000" b="1" dirty="0">
                <a:solidFill>
                  <a:schemeClr val="accent2"/>
                </a:solidFill>
                <a:effectLst>
                  <a:outerShdw blurRad="38100" dist="38100" dir="2700000" algn="tl">
                    <a:srgbClr val="000000">
                      <a:alpha val="43137"/>
                    </a:srgbClr>
                  </a:outerShdw>
                </a:effectLst>
              </a:rPr>
              <a:t>Environment and Development</a:t>
            </a:r>
            <a:endParaRPr lang="en-GB" sz="2000" b="1" dirty="0">
              <a:solidFill>
                <a:schemeClr val="accent2"/>
              </a:solidFill>
              <a:effectLst>
                <a:outerShdw blurRad="38100" dist="38100" dir="2700000" algn="tl">
                  <a:srgbClr val="000000">
                    <a:alpha val="43137"/>
                  </a:srgbClr>
                </a:outerShdw>
              </a:effectLst>
            </a:endParaRPr>
          </a:p>
        </p:txBody>
      </p:sp>
      <p:graphicFrame>
        <p:nvGraphicFramePr>
          <p:cNvPr id="6" name="Table 5"/>
          <p:cNvGraphicFramePr>
            <a:graphicFrameLocks noGrp="1"/>
          </p:cNvGraphicFramePr>
          <p:nvPr>
            <p:extLst/>
          </p:nvPr>
        </p:nvGraphicFramePr>
        <p:xfrm>
          <a:off x="1524001" y="0"/>
          <a:ext cx="2082085" cy="3251200"/>
        </p:xfrm>
        <a:graphic>
          <a:graphicData uri="http://schemas.openxmlformats.org/drawingml/2006/table">
            <a:tbl>
              <a:tblPr firstRow="1" bandRow="1">
                <a:tableStyleId>{21E4AEA4-8DFA-4A89-87EB-49C32662AFE0}</a:tableStyleId>
              </a:tblPr>
              <a:tblGrid>
                <a:gridCol w="2082085">
                  <a:extLst>
                    <a:ext uri="{9D8B030D-6E8A-4147-A177-3AD203B41FA5}">
                      <a16:colId xmlns:a16="http://schemas.microsoft.com/office/drawing/2014/main" xmlns="" val="20000"/>
                    </a:ext>
                  </a:extLst>
                </a:gridCol>
              </a:tblGrid>
              <a:tr h="370840">
                <a:tc>
                  <a:txBody>
                    <a:bodyPr/>
                    <a:lstStyle/>
                    <a:p>
                      <a:r>
                        <a:rPr lang="en-GB" sz="900" dirty="0" smtClean="0"/>
                        <a:t>Climate Change during the Quaternary Period</a:t>
                      </a:r>
                      <a:endParaRPr lang="en-GB" sz="900" dirty="0"/>
                    </a:p>
                  </a:txBody>
                  <a:tcPr/>
                </a:tc>
                <a:extLst>
                  <a:ext uri="{0D108BD9-81ED-4DB2-BD59-A6C34878D82A}">
                    <a16:rowId xmlns:a16="http://schemas.microsoft.com/office/drawing/2014/main" xmlns="" val="10000"/>
                  </a:ext>
                </a:extLst>
              </a:tr>
              <a:tr h="370840">
                <a:tc>
                  <a:txBody>
                    <a:bodyPr/>
                    <a:lstStyle/>
                    <a:p>
                      <a:r>
                        <a:rPr lang="en-GB" sz="900" dirty="0" smtClean="0"/>
                        <a:t>Climate is the average weather conditions</a:t>
                      </a:r>
                      <a:r>
                        <a:rPr lang="en-GB" sz="900" baseline="0" dirty="0" smtClean="0"/>
                        <a:t> over a long period of time. Climate change is the change in the earths temperature over the last 11,000 years.</a:t>
                      </a:r>
                      <a:endParaRPr lang="en-GB" sz="900" dirty="0"/>
                    </a:p>
                  </a:txBody>
                  <a:tcPr/>
                </a:tc>
                <a:extLst>
                  <a:ext uri="{0D108BD9-81ED-4DB2-BD59-A6C34878D82A}">
                    <a16:rowId xmlns:a16="http://schemas.microsoft.com/office/drawing/2014/main" xmlns="" val="10001"/>
                  </a:ext>
                </a:extLst>
              </a:tr>
              <a:tr h="1028450">
                <a:tc>
                  <a:txBody>
                    <a:bodyPr/>
                    <a:lstStyle/>
                    <a:p>
                      <a:endParaRPr lang="en-GB" sz="900" dirty="0" smtClean="0"/>
                    </a:p>
                    <a:p>
                      <a:endParaRPr lang="en-GB" sz="900" dirty="0" smtClean="0"/>
                    </a:p>
                    <a:p>
                      <a:endParaRPr lang="en-GB" sz="900" dirty="0" smtClean="0"/>
                    </a:p>
                    <a:p>
                      <a:endParaRPr lang="en-GB" sz="900" dirty="0" smtClean="0"/>
                    </a:p>
                    <a:p>
                      <a:endParaRPr lang="en-GB" sz="900" dirty="0" smtClean="0"/>
                    </a:p>
                    <a:p>
                      <a:endParaRPr lang="en-GB" sz="900" dirty="0" smtClean="0"/>
                    </a:p>
                    <a:p>
                      <a:endParaRPr lang="en-GB" sz="900" dirty="0" smtClean="0"/>
                    </a:p>
                  </a:txBody>
                  <a:tcPr/>
                </a:tc>
                <a:extLst>
                  <a:ext uri="{0D108BD9-81ED-4DB2-BD59-A6C34878D82A}">
                    <a16:rowId xmlns:a16="http://schemas.microsoft.com/office/drawing/2014/main" xmlns="" val="10002"/>
                  </a:ext>
                </a:extLst>
              </a:tr>
              <a:tr h="370840">
                <a:tc>
                  <a:txBody>
                    <a:bodyPr/>
                    <a:lstStyle/>
                    <a:p>
                      <a:r>
                        <a:rPr lang="en-GB" sz="900" dirty="0" smtClean="0"/>
                        <a:t>Over a longer period of time</a:t>
                      </a:r>
                      <a:r>
                        <a:rPr lang="en-GB" sz="900" baseline="0" dirty="0" smtClean="0"/>
                        <a:t> (the last 400,000 years) there have been natural cycles of cooling and warming. The periods of time the average global temperature was below 15</a:t>
                      </a:r>
                      <a:r>
                        <a:rPr lang="en-GB" sz="900" baseline="30000" dirty="0" smtClean="0"/>
                        <a:t>o</a:t>
                      </a:r>
                      <a:r>
                        <a:rPr lang="en-GB" sz="900" baseline="0" dirty="0" smtClean="0"/>
                        <a:t>C are known as </a:t>
                      </a:r>
                      <a:r>
                        <a:rPr lang="en-GB" sz="900" baseline="0" dirty="0" err="1" smtClean="0"/>
                        <a:t>glacials</a:t>
                      </a:r>
                      <a:r>
                        <a:rPr lang="en-GB" sz="900" baseline="0" dirty="0" smtClean="0"/>
                        <a:t>, and periods of warmth are known as </a:t>
                      </a:r>
                      <a:r>
                        <a:rPr lang="en-GB" sz="900" baseline="0" dirty="0" err="1" smtClean="0"/>
                        <a:t>interglacials</a:t>
                      </a:r>
                      <a:r>
                        <a:rPr lang="en-GB" sz="900" baseline="0" dirty="0" smtClean="0"/>
                        <a:t>.</a:t>
                      </a:r>
                      <a:endParaRPr lang="en-GB" sz="900" dirty="0"/>
                    </a:p>
                  </a:txBody>
                  <a:tcPr/>
                </a:tc>
                <a:extLst>
                  <a:ext uri="{0D108BD9-81ED-4DB2-BD59-A6C34878D82A}">
                    <a16:rowId xmlns:a16="http://schemas.microsoft.com/office/drawing/2014/main" xmlns="" val="10003"/>
                  </a:ext>
                </a:extLst>
              </a:tr>
            </a:tbl>
          </a:graphicData>
        </a:graphic>
      </p:graphicFrame>
      <p:graphicFrame>
        <p:nvGraphicFramePr>
          <p:cNvPr id="7" name="Table 6"/>
          <p:cNvGraphicFramePr>
            <a:graphicFrameLocks noGrp="1"/>
          </p:cNvGraphicFramePr>
          <p:nvPr>
            <p:extLst/>
          </p:nvPr>
        </p:nvGraphicFramePr>
        <p:xfrm>
          <a:off x="1524001" y="3243491"/>
          <a:ext cx="2082085" cy="2225040"/>
        </p:xfrm>
        <a:graphic>
          <a:graphicData uri="http://schemas.openxmlformats.org/drawingml/2006/table">
            <a:tbl>
              <a:tblPr firstRow="1" bandRow="1">
                <a:tableStyleId>{21E4AEA4-8DFA-4A89-87EB-49C32662AFE0}</a:tableStyleId>
              </a:tblPr>
              <a:tblGrid>
                <a:gridCol w="2082085">
                  <a:extLst>
                    <a:ext uri="{9D8B030D-6E8A-4147-A177-3AD203B41FA5}">
                      <a16:colId xmlns:a16="http://schemas.microsoft.com/office/drawing/2014/main" xmlns="" val="20000"/>
                    </a:ext>
                  </a:extLst>
                </a:gridCol>
              </a:tblGrid>
              <a:tr h="204846">
                <a:tc>
                  <a:txBody>
                    <a:bodyPr/>
                    <a:lstStyle/>
                    <a:p>
                      <a:r>
                        <a:rPr lang="en-GB" sz="800" dirty="0" smtClean="0"/>
                        <a:t>Evidence for climate change</a:t>
                      </a:r>
                      <a:endParaRPr lang="en-GB" sz="800" dirty="0"/>
                    </a:p>
                  </a:txBody>
                  <a:tcPr/>
                </a:tc>
                <a:extLst>
                  <a:ext uri="{0D108BD9-81ED-4DB2-BD59-A6C34878D82A}">
                    <a16:rowId xmlns:a16="http://schemas.microsoft.com/office/drawing/2014/main" xmlns="" val="10000"/>
                  </a:ext>
                </a:extLst>
              </a:tr>
              <a:tr h="370840">
                <a:tc>
                  <a:txBody>
                    <a:bodyPr/>
                    <a:lstStyle/>
                    <a:p>
                      <a:pPr marL="285750" indent="-285750">
                        <a:buFont typeface="Arial" panose="020B0604020202020204" pitchFamily="34" charset="0"/>
                        <a:buChar char="•"/>
                      </a:pPr>
                      <a:r>
                        <a:rPr lang="en-GB" sz="800" dirty="0" smtClean="0"/>
                        <a:t>Ice cores from the Antarctic show the amount of CO</a:t>
                      </a:r>
                      <a:r>
                        <a:rPr lang="en-GB" sz="800" baseline="-25000" dirty="0" smtClean="0"/>
                        <a:t>2 </a:t>
                      </a:r>
                      <a:r>
                        <a:rPr lang="en-GB" sz="800" baseline="0" dirty="0" smtClean="0"/>
                        <a:t>and methane in the atmosphere have changed over the last 420,000 years</a:t>
                      </a:r>
                    </a:p>
                    <a:p>
                      <a:pPr marL="285750" indent="-285750">
                        <a:buFont typeface="Arial" panose="020B0604020202020204" pitchFamily="34" charset="0"/>
                        <a:buChar char="•"/>
                      </a:pPr>
                      <a:r>
                        <a:rPr lang="en-GB" sz="800" baseline="0" dirty="0" smtClean="0"/>
                        <a:t>Glaciation in some places is now free of ice</a:t>
                      </a:r>
                    </a:p>
                    <a:p>
                      <a:pPr marL="285750" indent="-285750">
                        <a:buFont typeface="Arial" panose="020B0604020202020204" pitchFamily="34" charset="0"/>
                        <a:buChar char="•"/>
                      </a:pPr>
                      <a:r>
                        <a:rPr lang="en-GB" sz="800" baseline="0" dirty="0" smtClean="0"/>
                        <a:t>Historical records, such as diary extracts</a:t>
                      </a:r>
                      <a:endParaRPr lang="en-GB" sz="800" baseline="-25000" dirty="0"/>
                    </a:p>
                  </a:txBody>
                  <a:tcPr/>
                </a:tc>
                <a:extLst>
                  <a:ext uri="{0D108BD9-81ED-4DB2-BD59-A6C34878D82A}">
                    <a16:rowId xmlns:a16="http://schemas.microsoft.com/office/drawing/2014/main" xmlns="" val="10001"/>
                  </a:ext>
                </a:extLst>
              </a:tr>
              <a:tr h="370840">
                <a:tc>
                  <a:txBody>
                    <a:bodyPr/>
                    <a:lstStyle/>
                    <a:p>
                      <a:r>
                        <a:rPr lang="en-GB" sz="800" dirty="0" smtClean="0"/>
                        <a:t>More recent evidence</a:t>
                      </a:r>
                    </a:p>
                    <a:p>
                      <a:pPr marL="285750" indent="-285750">
                        <a:buFont typeface="Arial" panose="020B0604020202020204" pitchFamily="34" charset="0"/>
                        <a:buChar char="•"/>
                      </a:pPr>
                      <a:r>
                        <a:rPr lang="en-GB" sz="800" dirty="0" smtClean="0"/>
                        <a:t>CO</a:t>
                      </a:r>
                      <a:r>
                        <a:rPr lang="en-GB" sz="800" baseline="-25000" dirty="0" smtClean="0"/>
                        <a:t>2</a:t>
                      </a:r>
                      <a:r>
                        <a:rPr lang="en-GB" sz="800" dirty="0" smtClean="0"/>
                        <a:t> levels in the atmosphere</a:t>
                      </a:r>
                    </a:p>
                    <a:p>
                      <a:pPr marL="285750" indent="-285750">
                        <a:buFont typeface="Arial" panose="020B0604020202020204" pitchFamily="34" charset="0"/>
                        <a:buChar char="•"/>
                      </a:pPr>
                      <a:r>
                        <a:rPr lang="en-GB" sz="800" dirty="0" smtClean="0"/>
                        <a:t>Glaciers and ice sheets melting and retreating</a:t>
                      </a:r>
                    </a:p>
                    <a:p>
                      <a:pPr marL="285750" indent="-285750">
                        <a:buFont typeface="Arial" panose="020B0604020202020204" pitchFamily="34" charset="0"/>
                        <a:buChar char="•"/>
                      </a:pPr>
                      <a:r>
                        <a:rPr lang="en-GB" sz="800" dirty="0" smtClean="0"/>
                        <a:t>Measurements by the met office show temperature has increased by 0.6</a:t>
                      </a:r>
                      <a:r>
                        <a:rPr lang="en-GB" sz="800" baseline="30000" dirty="0" smtClean="0"/>
                        <a:t>o</a:t>
                      </a:r>
                      <a:r>
                        <a:rPr lang="en-GB" sz="800" dirty="0" smtClean="0"/>
                        <a:t>C over the past 100 years.</a:t>
                      </a:r>
                      <a:endParaRPr lang="en-GB" sz="800" dirty="0"/>
                    </a:p>
                  </a:txBody>
                  <a:tcPr/>
                </a:tc>
                <a:extLst>
                  <a:ext uri="{0D108BD9-81ED-4DB2-BD59-A6C34878D82A}">
                    <a16:rowId xmlns:a16="http://schemas.microsoft.com/office/drawing/2014/main" xmlns="" val="10002"/>
                  </a:ext>
                </a:extLst>
              </a:tr>
            </a:tbl>
          </a:graphicData>
        </a:graphic>
      </p:graphicFrame>
      <p:graphicFrame>
        <p:nvGraphicFramePr>
          <p:cNvPr id="8" name="Table 7"/>
          <p:cNvGraphicFramePr>
            <a:graphicFrameLocks noGrp="1"/>
          </p:cNvGraphicFramePr>
          <p:nvPr>
            <p:extLst/>
          </p:nvPr>
        </p:nvGraphicFramePr>
        <p:xfrm>
          <a:off x="1511123" y="5479620"/>
          <a:ext cx="2094963" cy="792480"/>
        </p:xfrm>
        <a:graphic>
          <a:graphicData uri="http://schemas.openxmlformats.org/drawingml/2006/table">
            <a:tbl>
              <a:tblPr firstRow="1" bandRow="1">
                <a:tableStyleId>{21E4AEA4-8DFA-4A89-87EB-49C32662AFE0}</a:tableStyleId>
              </a:tblPr>
              <a:tblGrid>
                <a:gridCol w="2094963">
                  <a:extLst>
                    <a:ext uri="{9D8B030D-6E8A-4147-A177-3AD203B41FA5}">
                      <a16:colId xmlns:a16="http://schemas.microsoft.com/office/drawing/2014/main" xmlns="" val="20000"/>
                    </a:ext>
                  </a:extLst>
                </a:gridCol>
              </a:tblGrid>
              <a:tr h="130577">
                <a:tc>
                  <a:txBody>
                    <a:bodyPr/>
                    <a:lstStyle/>
                    <a:p>
                      <a:r>
                        <a:rPr lang="en-GB" sz="800" dirty="0" smtClean="0"/>
                        <a:t>Natural</a:t>
                      </a:r>
                      <a:r>
                        <a:rPr lang="en-GB" sz="800" baseline="0" dirty="0" smtClean="0"/>
                        <a:t> Causes of Climate change</a:t>
                      </a:r>
                      <a:endParaRPr lang="en-GB" sz="800" dirty="0"/>
                    </a:p>
                  </a:txBody>
                  <a:tcPr/>
                </a:tc>
                <a:extLst>
                  <a:ext uri="{0D108BD9-81ED-4DB2-BD59-A6C34878D82A}">
                    <a16:rowId xmlns:a16="http://schemas.microsoft.com/office/drawing/2014/main" xmlns="" val="10000"/>
                  </a:ext>
                </a:extLst>
              </a:tr>
              <a:tr h="370840">
                <a:tc>
                  <a:txBody>
                    <a:bodyPr/>
                    <a:lstStyle/>
                    <a:p>
                      <a:pPr marL="342900" indent="-342900">
                        <a:buFont typeface="+mj-lt"/>
                        <a:buAutoNum type="arabicPeriod"/>
                      </a:pPr>
                      <a:r>
                        <a:rPr lang="en-GB" sz="800" dirty="0" smtClean="0"/>
                        <a:t>Changes in the earths orbit</a:t>
                      </a:r>
                    </a:p>
                    <a:p>
                      <a:pPr marL="342900" indent="-342900">
                        <a:buFont typeface="+mj-lt"/>
                        <a:buAutoNum type="arabicPeriod"/>
                      </a:pPr>
                      <a:r>
                        <a:rPr lang="en-GB" sz="800" dirty="0" smtClean="0"/>
                        <a:t>Changes in the tilt of the earth</a:t>
                      </a:r>
                    </a:p>
                    <a:p>
                      <a:pPr marL="342900" indent="-342900">
                        <a:buFont typeface="+mj-lt"/>
                        <a:buAutoNum type="arabicPeriod"/>
                      </a:pPr>
                      <a:r>
                        <a:rPr lang="en-GB" sz="800" dirty="0" smtClean="0"/>
                        <a:t>Changes in solar output</a:t>
                      </a:r>
                    </a:p>
                    <a:p>
                      <a:pPr marL="342900" indent="-342900">
                        <a:buFont typeface="+mj-lt"/>
                        <a:buAutoNum type="arabicPeriod"/>
                      </a:pPr>
                      <a:r>
                        <a:rPr lang="en-GB" sz="800" dirty="0" smtClean="0"/>
                        <a:t>Volcanic activity</a:t>
                      </a:r>
                      <a:endParaRPr lang="en-GB" sz="800" dirty="0"/>
                    </a:p>
                  </a:txBody>
                  <a:tcPr/>
                </a:tc>
                <a:extLst>
                  <a:ext uri="{0D108BD9-81ED-4DB2-BD59-A6C34878D82A}">
                    <a16:rowId xmlns:a16="http://schemas.microsoft.com/office/drawing/2014/main" xmlns="" val="10001"/>
                  </a:ext>
                </a:extLst>
              </a:tr>
            </a:tbl>
          </a:graphicData>
        </a:graphic>
      </p:graphicFrame>
      <p:graphicFrame>
        <p:nvGraphicFramePr>
          <p:cNvPr id="9" name="Table 8"/>
          <p:cNvGraphicFramePr>
            <a:graphicFrameLocks noGrp="1"/>
          </p:cNvGraphicFramePr>
          <p:nvPr>
            <p:extLst/>
          </p:nvPr>
        </p:nvGraphicFramePr>
        <p:xfrm>
          <a:off x="1511123" y="6217920"/>
          <a:ext cx="2094963" cy="640080"/>
        </p:xfrm>
        <a:graphic>
          <a:graphicData uri="http://schemas.openxmlformats.org/drawingml/2006/table">
            <a:tbl>
              <a:tblPr firstRow="1" bandRow="1">
                <a:tableStyleId>{21E4AEA4-8DFA-4A89-87EB-49C32662AFE0}</a:tableStyleId>
              </a:tblPr>
              <a:tblGrid>
                <a:gridCol w="2094963">
                  <a:extLst>
                    <a:ext uri="{9D8B030D-6E8A-4147-A177-3AD203B41FA5}">
                      <a16:colId xmlns:a16="http://schemas.microsoft.com/office/drawing/2014/main" xmlns="" val="20000"/>
                    </a:ext>
                  </a:extLst>
                </a:gridCol>
              </a:tblGrid>
              <a:tr h="370840">
                <a:tc>
                  <a:txBody>
                    <a:bodyPr/>
                    <a:lstStyle/>
                    <a:p>
                      <a:r>
                        <a:rPr lang="en-GB" sz="900" b="0" dirty="0" smtClean="0">
                          <a:solidFill>
                            <a:schemeClr val="tx1"/>
                          </a:solidFill>
                        </a:rPr>
                        <a:t>Human causes of climate change involve altering the carbon cycle. This is the flow of carbon between stores in the environment around us.</a:t>
                      </a:r>
                      <a:endParaRPr lang="en-GB" sz="9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bl>
          </a:graphicData>
        </a:graphic>
      </p:graphicFrame>
      <p:sp>
        <p:nvSpPr>
          <p:cNvPr id="10" name="TextBox 9"/>
          <p:cNvSpPr txBox="1"/>
          <p:nvPr/>
        </p:nvSpPr>
        <p:spPr>
          <a:xfrm>
            <a:off x="2000518" y="1575283"/>
            <a:ext cx="1373646" cy="369332"/>
          </a:xfrm>
          <a:prstGeom prst="rect">
            <a:avLst/>
          </a:prstGeom>
          <a:noFill/>
        </p:spPr>
        <p:txBody>
          <a:bodyPr wrap="none" rtlCol="0">
            <a:spAutoFit/>
          </a:bodyPr>
          <a:lstStyle/>
          <a:p>
            <a:r>
              <a:rPr lang="en-GB" dirty="0"/>
              <a:t>Page 74 fig 1</a:t>
            </a:r>
            <a:endParaRPr lang="en-GB" dirty="0"/>
          </a:p>
        </p:txBody>
      </p:sp>
      <p:sp>
        <p:nvSpPr>
          <p:cNvPr id="11" name="TextBox 10"/>
          <p:cNvSpPr txBox="1"/>
          <p:nvPr/>
        </p:nvSpPr>
        <p:spPr>
          <a:xfrm>
            <a:off x="3966251" y="747527"/>
            <a:ext cx="2194319" cy="369332"/>
          </a:xfrm>
          <a:prstGeom prst="rect">
            <a:avLst/>
          </a:prstGeom>
          <a:noFill/>
        </p:spPr>
        <p:txBody>
          <a:bodyPr wrap="none" rtlCol="0">
            <a:spAutoFit/>
          </a:bodyPr>
          <a:lstStyle/>
          <a:p>
            <a:r>
              <a:rPr lang="en-GB" dirty="0"/>
              <a:t>Page 77 carbon cycle </a:t>
            </a:r>
            <a:endParaRPr lang="en-GB" dirty="0"/>
          </a:p>
        </p:txBody>
      </p:sp>
      <p:graphicFrame>
        <p:nvGraphicFramePr>
          <p:cNvPr id="51" name="Table 50"/>
          <p:cNvGraphicFramePr>
            <a:graphicFrameLocks noGrp="1"/>
          </p:cNvGraphicFramePr>
          <p:nvPr>
            <p:extLst/>
          </p:nvPr>
        </p:nvGraphicFramePr>
        <p:xfrm>
          <a:off x="3606084" y="3580560"/>
          <a:ext cx="2914650" cy="3278710"/>
        </p:xfrm>
        <a:graphic>
          <a:graphicData uri="http://schemas.openxmlformats.org/drawingml/2006/table">
            <a:tbl>
              <a:tblPr firstRow="1" bandRow="1">
                <a:tableStyleId>{5C22544A-7EE6-4342-B048-85BDC9FD1C3A}</a:tableStyleId>
              </a:tblPr>
              <a:tblGrid>
                <a:gridCol w="2914650">
                  <a:extLst>
                    <a:ext uri="{9D8B030D-6E8A-4147-A177-3AD203B41FA5}">
                      <a16:colId xmlns:a16="http://schemas.microsoft.com/office/drawing/2014/main" xmlns="" val="20000"/>
                    </a:ext>
                  </a:extLst>
                </a:gridCol>
              </a:tblGrid>
              <a:tr h="2089990">
                <a:tc>
                  <a:txBody>
                    <a:bodyPr/>
                    <a:lstStyle/>
                    <a:p>
                      <a:r>
                        <a:rPr lang="en-GB" sz="800" b="0" dirty="0" smtClean="0">
                          <a:solidFill>
                            <a:schemeClr val="tx1"/>
                          </a:solidFill>
                        </a:rPr>
                        <a:t>The greenhouse effect is the natural way by which the atmosphere warms up.</a:t>
                      </a:r>
                    </a:p>
                    <a:p>
                      <a:endParaRPr lang="en-GB" sz="800" b="0" dirty="0" smtClean="0">
                        <a:solidFill>
                          <a:schemeClr val="tx1"/>
                        </a:solidFill>
                      </a:endParaRPr>
                    </a:p>
                    <a:p>
                      <a:endParaRPr lang="en-GB" sz="800" b="0" dirty="0" smtClean="0">
                        <a:solidFill>
                          <a:schemeClr val="tx1"/>
                        </a:solidFill>
                      </a:endParaRPr>
                    </a:p>
                    <a:p>
                      <a:endParaRPr lang="en-GB" sz="800" b="0" dirty="0" smtClean="0">
                        <a:solidFill>
                          <a:schemeClr val="tx1"/>
                        </a:solidFill>
                      </a:endParaRPr>
                    </a:p>
                    <a:p>
                      <a:endParaRPr lang="en-GB" sz="800" b="0" dirty="0" smtClean="0">
                        <a:solidFill>
                          <a:schemeClr val="tx1"/>
                        </a:solidFill>
                      </a:endParaRPr>
                    </a:p>
                    <a:p>
                      <a:endParaRPr lang="en-GB" sz="800" b="0" dirty="0" smtClean="0">
                        <a:solidFill>
                          <a:schemeClr val="tx1"/>
                        </a:solidFill>
                      </a:endParaRPr>
                    </a:p>
                    <a:p>
                      <a:endParaRPr lang="en-GB" sz="800" b="0" dirty="0" smtClean="0">
                        <a:solidFill>
                          <a:schemeClr val="tx1"/>
                        </a:solidFill>
                      </a:endParaRPr>
                    </a:p>
                    <a:p>
                      <a:endParaRPr lang="en-GB" sz="800" b="0" dirty="0" smtClean="0">
                        <a:solidFill>
                          <a:schemeClr val="tx1"/>
                        </a:solidFill>
                      </a:endParaRPr>
                    </a:p>
                    <a:p>
                      <a:endParaRPr lang="en-GB" sz="800" b="0" dirty="0" smtClean="0">
                        <a:solidFill>
                          <a:schemeClr val="tx1"/>
                        </a:solidFill>
                      </a:endParaRPr>
                    </a:p>
                    <a:p>
                      <a:endParaRPr lang="en-GB" sz="800" b="0" dirty="0" smtClean="0">
                        <a:solidFill>
                          <a:schemeClr val="tx1"/>
                        </a:solidFill>
                      </a:endParaRPr>
                    </a:p>
                    <a:p>
                      <a:endParaRPr lang="en-GB" sz="800" b="0" dirty="0" smtClean="0">
                        <a:solidFill>
                          <a:schemeClr val="tx1"/>
                        </a:solidFill>
                      </a:endParaRPr>
                    </a:p>
                    <a:p>
                      <a:endParaRPr lang="en-GB" sz="800" b="0" dirty="0" smtClean="0">
                        <a:solidFill>
                          <a:schemeClr val="tx1"/>
                        </a:solidFill>
                      </a:endParaRPr>
                    </a:p>
                    <a:p>
                      <a:endParaRPr lang="en-GB" sz="800" b="0" dirty="0" smtClean="0">
                        <a:solidFill>
                          <a:schemeClr val="tx1"/>
                        </a:solidFill>
                      </a:endParaRPr>
                    </a:p>
                    <a:p>
                      <a:endParaRPr lang="en-GB" sz="800" b="0" dirty="0" smtClean="0">
                        <a:solidFill>
                          <a:schemeClr val="tx1"/>
                        </a:solidFill>
                      </a:endParaRPr>
                    </a:p>
                  </a:txBody>
                  <a:tcPr>
                    <a:solidFill>
                      <a:schemeClr val="accent2">
                        <a:lumMod val="40000"/>
                        <a:lumOff val="60000"/>
                      </a:schemeClr>
                    </a:solidFill>
                  </a:tcPr>
                </a:tc>
                <a:extLst>
                  <a:ext uri="{0D108BD9-81ED-4DB2-BD59-A6C34878D82A}">
                    <a16:rowId xmlns:a16="http://schemas.microsoft.com/office/drawing/2014/main" xmlns="" val="10000"/>
                  </a:ext>
                </a:extLst>
              </a:tr>
              <a:tr h="370840">
                <a:tc>
                  <a:txBody>
                    <a:bodyPr/>
                    <a:lstStyle/>
                    <a:p>
                      <a:r>
                        <a:rPr lang="en-GB" sz="800" b="0" dirty="0" smtClean="0">
                          <a:solidFill>
                            <a:schemeClr val="tx1"/>
                          </a:solidFill>
                        </a:rPr>
                        <a:t>However, human activity is increasing the amount of greenhouse gasses in the</a:t>
                      </a:r>
                      <a:r>
                        <a:rPr lang="en-GB" sz="800" b="0" baseline="0" dirty="0" smtClean="0">
                          <a:solidFill>
                            <a:schemeClr val="tx1"/>
                          </a:solidFill>
                        </a:rPr>
                        <a:t> atmosphere through;</a:t>
                      </a:r>
                    </a:p>
                    <a:p>
                      <a:pPr marL="171450" indent="-171450">
                        <a:buFont typeface="Arial" panose="020B0604020202020204" pitchFamily="34" charset="0"/>
                        <a:buChar char="•"/>
                      </a:pPr>
                      <a:r>
                        <a:rPr lang="en-GB" sz="800" b="0" baseline="0" dirty="0" smtClean="0">
                          <a:solidFill>
                            <a:schemeClr val="tx1"/>
                          </a:solidFill>
                        </a:rPr>
                        <a:t>Burning fossil fuels (coal, oil, gas) which release CO</a:t>
                      </a:r>
                      <a:r>
                        <a:rPr lang="en-GB" sz="800" b="0" baseline="-25000" dirty="0" smtClean="0">
                          <a:solidFill>
                            <a:schemeClr val="tx1"/>
                          </a:solidFill>
                        </a:rPr>
                        <a:t>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b="0" baseline="0" dirty="0" smtClean="0">
                          <a:solidFill>
                            <a:schemeClr val="tx1"/>
                          </a:solidFill>
                        </a:rPr>
                        <a:t>Deforestation (trees absorb CO</a:t>
                      </a:r>
                      <a:r>
                        <a:rPr lang="en-GB" sz="800" b="0" baseline="-25000" dirty="0" smtClean="0">
                          <a:solidFill>
                            <a:schemeClr val="tx1"/>
                          </a:solidFill>
                        </a:rPr>
                        <a:t>2</a:t>
                      </a:r>
                      <a:r>
                        <a:rPr lang="en-GB" sz="800" b="0" baseline="0" dirty="0" smtClean="0">
                          <a:solidFill>
                            <a:schemeClr val="tx1"/>
                          </a:solidFill>
                        </a:rPr>
                        <a:t> during photosynthesis)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b="0" baseline="0" dirty="0" smtClean="0">
                          <a:solidFill>
                            <a:schemeClr val="tx1"/>
                          </a:solidFill>
                        </a:rPr>
                        <a:t>Farming releases methane (e.g. from cattle)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baseline="0" dirty="0" smtClean="0">
                          <a:solidFill>
                            <a:schemeClr val="tx1"/>
                          </a:solidFill>
                        </a:rPr>
                        <a:t>The advanced greenhouse effect leads to global warming.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b="0" baseline="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baseline="0" dirty="0" smtClean="0">
                          <a:solidFill>
                            <a:schemeClr val="tx1"/>
                          </a:solidFill>
                        </a:rPr>
                        <a:t>Global cooling can also be experienced. This can be caused by volcanic eruptions releasing ash, which blocks the sunlight.</a:t>
                      </a:r>
                      <a:endParaRPr lang="en-GB" sz="800" b="0" baseline="-25000" dirty="0" smtClean="0">
                        <a:solidFill>
                          <a:schemeClr val="tx1"/>
                        </a:solidFill>
                      </a:endParaRPr>
                    </a:p>
                  </a:txBody>
                  <a:tcPr>
                    <a:solidFill>
                      <a:schemeClr val="accent2">
                        <a:lumMod val="40000"/>
                        <a:lumOff val="60000"/>
                      </a:schemeClr>
                    </a:solidFill>
                  </a:tcPr>
                </a:tc>
                <a:extLst>
                  <a:ext uri="{0D108BD9-81ED-4DB2-BD59-A6C34878D82A}">
                    <a16:rowId xmlns:a16="http://schemas.microsoft.com/office/drawing/2014/main" xmlns="" val="10001"/>
                  </a:ext>
                </a:extLst>
              </a:tr>
            </a:tbl>
          </a:graphicData>
        </a:graphic>
      </p:graphicFrame>
      <p:pic>
        <p:nvPicPr>
          <p:cNvPr id="4" name="Picture 3"/>
          <p:cNvPicPr>
            <a:picLocks noChangeAspect="1"/>
          </p:cNvPicPr>
          <p:nvPr/>
        </p:nvPicPr>
        <p:blipFill rotWithShape="1">
          <a:blip r:embed="rId3"/>
          <a:srcRect t="26481" r="6591"/>
          <a:stretch/>
        </p:blipFill>
        <p:spPr>
          <a:xfrm>
            <a:off x="1545854" y="1216071"/>
            <a:ext cx="1973983" cy="958966"/>
          </a:xfrm>
          <a:prstGeom prst="rect">
            <a:avLst/>
          </a:prstGeom>
        </p:spPr>
      </p:pic>
      <p:pic>
        <p:nvPicPr>
          <p:cNvPr id="12" name="Picture 11"/>
          <p:cNvPicPr>
            <a:picLocks noChangeAspect="1"/>
          </p:cNvPicPr>
          <p:nvPr/>
        </p:nvPicPr>
        <p:blipFill>
          <a:blip r:embed="rId4"/>
          <a:stretch>
            <a:fillRect/>
          </a:stretch>
        </p:blipFill>
        <p:spPr>
          <a:xfrm>
            <a:off x="3814436" y="3902381"/>
            <a:ext cx="2497946" cy="1756291"/>
          </a:xfrm>
          <a:prstGeom prst="rect">
            <a:avLst/>
          </a:prstGeom>
        </p:spPr>
      </p:pic>
      <p:graphicFrame>
        <p:nvGraphicFramePr>
          <p:cNvPr id="13" name="Table 12"/>
          <p:cNvGraphicFramePr>
            <a:graphicFrameLocks noGrp="1"/>
          </p:cNvGraphicFramePr>
          <p:nvPr>
            <p:extLst/>
          </p:nvPr>
        </p:nvGraphicFramePr>
        <p:xfrm>
          <a:off x="6520734" y="0"/>
          <a:ext cx="4147266" cy="2504440"/>
        </p:xfrm>
        <a:graphic>
          <a:graphicData uri="http://schemas.openxmlformats.org/drawingml/2006/table">
            <a:tbl>
              <a:tblPr firstRow="1" bandRow="1">
                <a:tableStyleId>{21E4AEA4-8DFA-4A89-87EB-49C32662AFE0}</a:tableStyleId>
              </a:tblPr>
              <a:tblGrid>
                <a:gridCol w="2073633">
                  <a:extLst>
                    <a:ext uri="{9D8B030D-6E8A-4147-A177-3AD203B41FA5}">
                      <a16:colId xmlns:a16="http://schemas.microsoft.com/office/drawing/2014/main" xmlns="" val="20000"/>
                    </a:ext>
                  </a:extLst>
                </a:gridCol>
                <a:gridCol w="2073633">
                  <a:extLst>
                    <a:ext uri="{9D8B030D-6E8A-4147-A177-3AD203B41FA5}">
                      <a16:colId xmlns:a16="http://schemas.microsoft.com/office/drawing/2014/main" xmlns="" val="20001"/>
                    </a:ext>
                  </a:extLst>
                </a:gridCol>
              </a:tblGrid>
              <a:tr h="186140">
                <a:tc gridSpan="2">
                  <a:txBody>
                    <a:bodyPr/>
                    <a:lstStyle/>
                    <a:p>
                      <a:r>
                        <a:rPr lang="en-GB" sz="800" dirty="0" smtClean="0"/>
                        <a:t>Weather patterns and processes</a:t>
                      </a:r>
                      <a:endParaRPr lang="en-GB" sz="800" dirty="0"/>
                    </a:p>
                  </a:txBody>
                  <a:tcPr/>
                </a:tc>
                <a:tc hMerge="1">
                  <a:txBody>
                    <a:bodyPr/>
                    <a:lstStyle/>
                    <a:p>
                      <a:endParaRPr lang="en-GB"/>
                    </a:p>
                  </a:txBody>
                  <a:tcPr/>
                </a:tc>
                <a:extLst>
                  <a:ext uri="{0D108BD9-81ED-4DB2-BD59-A6C34878D82A}">
                    <a16:rowId xmlns:a16="http://schemas.microsoft.com/office/drawing/2014/main" xmlns="" val="10000"/>
                  </a:ext>
                </a:extLst>
              </a:tr>
              <a:tr h="370840">
                <a:tc gridSpan="2">
                  <a:txBody>
                    <a:bodyPr/>
                    <a:lstStyle/>
                    <a:p>
                      <a:r>
                        <a:rPr lang="en-GB" sz="800" dirty="0" smtClean="0"/>
                        <a:t>The global circulation of air is a system of winds that transports heat from tropical to polar areas. </a:t>
                      </a:r>
                      <a:endParaRPr lang="en-GB" sz="800" dirty="0"/>
                    </a:p>
                  </a:txBody>
                  <a:tcPr/>
                </a:tc>
                <a:tc hMerge="1">
                  <a:txBody>
                    <a:bodyPr/>
                    <a:lstStyle/>
                    <a:p>
                      <a:endParaRPr lang="en-GB"/>
                    </a:p>
                  </a:txBody>
                  <a:tcPr/>
                </a:tc>
                <a:extLst>
                  <a:ext uri="{0D108BD9-81ED-4DB2-BD59-A6C34878D82A}">
                    <a16:rowId xmlns:a16="http://schemas.microsoft.com/office/drawing/2014/main" xmlns="" val="10001"/>
                  </a:ext>
                </a:extLst>
              </a:tr>
              <a:tr h="370840">
                <a:tc>
                  <a:txBody>
                    <a:bodyPr/>
                    <a:lstStyle/>
                    <a:p>
                      <a:pPr marL="342900" indent="-342900">
                        <a:buFont typeface="+mj-lt"/>
                        <a:buAutoNum type="arabicPeriod"/>
                      </a:pPr>
                      <a:r>
                        <a:rPr lang="en-GB" sz="800" dirty="0" smtClean="0"/>
                        <a:t>At the equator insolation heats the Earth which heats the air above</a:t>
                      </a:r>
                    </a:p>
                    <a:p>
                      <a:pPr marL="342900" indent="-342900">
                        <a:buFont typeface="+mj-lt"/>
                        <a:buAutoNum type="arabicPeriod"/>
                      </a:pPr>
                      <a:r>
                        <a:rPr lang="en-GB" sz="800" dirty="0" smtClean="0"/>
                        <a:t>Hot air rises creating low pressure – as it rises it travels</a:t>
                      </a:r>
                      <a:r>
                        <a:rPr lang="en-GB" sz="800" baseline="0" dirty="0" smtClean="0"/>
                        <a:t> north and south</a:t>
                      </a:r>
                    </a:p>
                    <a:p>
                      <a:pPr marL="342900" indent="-342900">
                        <a:buFont typeface="+mj-lt"/>
                        <a:buAutoNum type="arabicPeriod"/>
                      </a:pPr>
                      <a:r>
                        <a:rPr lang="en-GB" sz="800" baseline="0" dirty="0" smtClean="0"/>
                        <a:t>This air eventually cools and sinks at about 30</a:t>
                      </a:r>
                      <a:r>
                        <a:rPr lang="en-GB" sz="800" baseline="30000" dirty="0" smtClean="0"/>
                        <a:t>o</a:t>
                      </a:r>
                      <a:r>
                        <a:rPr lang="en-GB" sz="800" baseline="0" dirty="0" smtClean="0"/>
                        <a:t> north/south of the equator – this creates high pressure</a:t>
                      </a:r>
                    </a:p>
                    <a:p>
                      <a:pPr marL="342900" indent="-342900">
                        <a:buFont typeface="+mj-lt"/>
                        <a:buAutoNum type="arabicPeriod"/>
                      </a:pPr>
                      <a:r>
                        <a:rPr lang="en-GB" sz="800" baseline="0" dirty="0" smtClean="0"/>
                        <a:t>This air then returns to the equator (known as the intertropical convergence zone ITCZ)</a:t>
                      </a:r>
                    </a:p>
                    <a:p>
                      <a:pPr marL="342900" indent="-342900">
                        <a:buFont typeface="+mj-lt"/>
                        <a:buAutoNum type="arabicPeriod"/>
                      </a:pPr>
                      <a:r>
                        <a:rPr lang="en-GB" sz="800" baseline="0" dirty="0" smtClean="0"/>
                        <a:t>This continuous circulation is know as a Hadley cell.</a:t>
                      </a:r>
                    </a:p>
                    <a:p>
                      <a:pPr marL="342900" indent="-342900">
                        <a:buFont typeface="+mj-lt"/>
                        <a:buAutoNum type="arabicPeriod"/>
                      </a:pPr>
                      <a:r>
                        <a:rPr lang="en-GB" sz="800" baseline="0" dirty="0" smtClean="0"/>
                        <a:t>This pattern is continued further north/south – known as a </a:t>
                      </a:r>
                      <a:r>
                        <a:rPr lang="en-GB" sz="800" baseline="0" dirty="0" err="1" smtClean="0"/>
                        <a:t>Ferrel</a:t>
                      </a:r>
                      <a:r>
                        <a:rPr lang="en-GB" sz="800" baseline="0" dirty="0" smtClean="0"/>
                        <a:t> Cell and a Polar Cell</a:t>
                      </a:r>
                      <a:endParaRPr lang="en-GB" sz="800" dirty="0"/>
                    </a:p>
                  </a:txBody>
                  <a:tcPr/>
                </a:tc>
                <a:tc>
                  <a:txBody>
                    <a:bodyPr/>
                    <a:lstStyle/>
                    <a:p>
                      <a:pPr marL="342900" indent="-342900">
                        <a:buFont typeface="+mj-lt"/>
                        <a:buAutoNum type="arabicPeriod"/>
                      </a:pPr>
                      <a:endParaRPr lang="en-GB" sz="800" dirty="0"/>
                    </a:p>
                  </a:txBody>
                  <a:tcPr/>
                </a:tc>
                <a:extLst>
                  <a:ext uri="{0D108BD9-81ED-4DB2-BD59-A6C34878D82A}">
                    <a16:rowId xmlns:a16="http://schemas.microsoft.com/office/drawing/2014/main" xmlns="" val="10002"/>
                  </a:ext>
                </a:extLst>
              </a:tr>
            </a:tbl>
          </a:graphicData>
        </a:graphic>
      </p:graphicFrame>
      <p:pic>
        <p:nvPicPr>
          <p:cNvPr id="14" name="Picture 13"/>
          <p:cNvPicPr>
            <a:picLocks noChangeAspect="1"/>
          </p:cNvPicPr>
          <p:nvPr/>
        </p:nvPicPr>
        <p:blipFill rotWithShape="1">
          <a:blip r:embed="rId5"/>
          <a:srcRect b="5724"/>
          <a:stretch/>
        </p:blipFill>
        <p:spPr>
          <a:xfrm>
            <a:off x="8649482" y="684758"/>
            <a:ext cx="2018519" cy="1730898"/>
          </a:xfrm>
          <a:prstGeom prst="rect">
            <a:avLst/>
          </a:prstGeom>
        </p:spPr>
      </p:pic>
      <p:graphicFrame>
        <p:nvGraphicFramePr>
          <p:cNvPr id="16" name="Table 15"/>
          <p:cNvGraphicFramePr>
            <a:graphicFrameLocks noGrp="1"/>
          </p:cNvGraphicFramePr>
          <p:nvPr>
            <p:extLst/>
          </p:nvPr>
        </p:nvGraphicFramePr>
        <p:xfrm>
          <a:off x="6520733" y="2502710"/>
          <a:ext cx="4147267" cy="701040"/>
        </p:xfrm>
        <a:graphic>
          <a:graphicData uri="http://schemas.openxmlformats.org/drawingml/2006/table">
            <a:tbl>
              <a:tblPr firstRow="1" bandRow="1">
                <a:tableStyleId>{21E4AEA4-8DFA-4A89-87EB-49C32662AFE0}</a:tableStyleId>
              </a:tblPr>
              <a:tblGrid>
                <a:gridCol w="4147267">
                  <a:extLst>
                    <a:ext uri="{9D8B030D-6E8A-4147-A177-3AD203B41FA5}">
                      <a16:colId xmlns:a16="http://schemas.microsoft.com/office/drawing/2014/main" xmlns="" val="20000"/>
                    </a:ext>
                  </a:extLst>
                </a:gridCol>
              </a:tblGrid>
              <a:tr h="370840">
                <a:tc>
                  <a:txBody>
                    <a:bodyPr/>
                    <a:lstStyle/>
                    <a:p>
                      <a:r>
                        <a:rPr lang="en-GB" sz="800" b="0" dirty="0" smtClean="0">
                          <a:solidFill>
                            <a:schemeClr val="tx1"/>
                          </a:solidFill>
                        </a:rPr>
                        <a:t>Low pressure systems can lead to tropical storms in extreme cases.  In tropical areas of the world (where oceans are above 27</a:t>
                      </a:r>
                      <a:r>
                        <a:rPr lang="en-GB" sz="800" b="0" baseline="30000" dirty="0" smtClean="0">
                          <a:solidFill>
                            <a:schemeClr val="tx1"/>
                          </a:solidFill>
                        </a:rPr>
                        <a:t>o</a:t>
                      </a:r>
                      <a:r>
                        <a:rPr lang="en-GB" sz="800" b="0" dirty="0" smtClean="0">
                          <a:solidFill>
                            <a:schemeClr val="tx1"/>
                          </a:solidFill>
                        </a:rPr>
                        <a:t>C) rising warm air can cause </a:t>
                      </a:r>
                      <a:r>
                        <a:rPr lang="en-GB" sz="800" b="0" dirty="0" err="1" smtClean="0">
                          <a:solidFill>
                            <a:schemeClr val="tx1"/>
                          </a:solidFill>
                        </a:rPr>
                        <a:t>stong</a:t>
                      </a:r>
                      <a:r>
                        <a:rPr lang="en-GB" sz="800" b="0" dirty="0" smtClean="0">
                          <a:solidFill>
                            <a:schemeClr val="tx1"/>
                          </a:solidFill>
                        </a:rPr>
                        <a:t> tropical</a:t>
                      </a:r>
                      <a:r>
                        <a:rPr lang="en-GB" sz="800" b="0" baseline="0" dirty="0" smtClean="0">
                          <a:solidFill>
                            <a:schemeClr val="tx1"/>
                          </a:solidFill>
                        </a:rPr>
                        <a:t> storms to build (aka hurricanes, cyclones and typhoons). Wind speeds often reach over 120 km/h, bring heavy rainfall and can cause severe flooding. High winds and low pressure can create storm surges which can also cause flooding.</a:t>
                      </a:r>
                      <a:endParaRPr lang="en-GB" sz="800" b="0" dirty="0">
                        <a:solidFill>
                          <a:schemeClr val="tx1"/>
                        </a:solidFill>
                      </a:endParaRPr>
                    </a:p>
                  </a:txBody>
                  <a:tcPr/>
                </a:tc>
                <a:extLst>
                  <a:ext uri="{0D108BD9-81ED-4DB2-BD59-A6C34878D82A}">
                    <a16:rowId xmlns:a16="http://schemas.microsoft.com/office/drawing/2014/main" xmlns="" val="10000"/>
                  </a:ext>
                </a:extLst>
              </a:tr>
            </a:tbl>
          </a:graphicData>
        </a:graphic>
      </p:graphicFrame>
      <p:pic>
        <p:nvPicPr>
          <p:cNvPr id="18" name="Picture 17"/>
          <p:cNvPicPr>
            <a:picLocks noChangeAspect="1"/>
          </p:cNvPicPr>
          <p:nvPr/>
        </p:nvPicPr>
        <p:blipFill rotWithShape="1">
          <a:blip r:embed="rId6" cstate="print">
            <a:extLst>
              <a:ext uri="{28A0092B-C50C-407E-A947-70E740481C1C}">
                <a14:useLocalDpi xmlns:a14="http://schemas.microsoft.com/office/drawing/2010/main" val="0"/>
              </a:ext>
            </a:extLst>
          </a:blip>
          <a:srcRect l="3960" t="10142" r="3512" b="5205"/>
          <a:stretch/>
        </p:blipFill>
        <p:spPr>
          <a:xfrm>
            <a:off x="6516655" y="3642429"/>
            <a:ext cx="2077711" cy="1427165"/>
          </a:xfrm>
          <a:prstGeom prst="rect">
            <a:avLst/>
          </a:prstGeom>
        </p:spPr>
      </p:pic>
      <p:graphicFrame>
        <p:nvGraphicFramePr>
          <p:cNvPr id="50" name="Table 49"/>
          <p:cNvGraphicFramePr>
            <a:graphicFrameLocks noGrp="1"/>
          </p:cNvGraphicFramePr>
          <p:nvPr>
            <p:extLst/>
          </p:nvPr>
        </p:nvGraphicFramePr>
        <p:xfrm>
          <a:off x="3606083" y="17208"/>
          <a:ext cx="2914650" cy="3200400"/>
        </p:xfrm>
        <a:graphic>
          <a:graphicData uri="http://schemas.openxmlformats.org/drawingml/2006/table">
            <a:tbl>
              <a:tblPr firstRow="1" bandRow="1">
                <a:tableStyleId>{21E4AEA4-8DFA-4A89-87EB-49C32662AFE0}</a:tableStyleId>
              </a:tblPr>
              <a:tblGrid>
                <a:gridCol w="2914650">
                  <a:extLst>
                    <a:ext uri="{9D8B030D-6E8A-4147-A177-3AD203B41FA5}">
                      <a16:colId xmlns:a16="http://schemas.microsoft.com/office/drawing/2014/main" xmlns="" val="20000"/>
                    </a:ext>
                  </a:extLst>
                </a:gridCol>
              </a:tblGrid>
              <a:tr h="1612232">
                <a:tc>
                  <a:txBody>
                    <a:bodyPr/>
                    <a:lstStyle/>
                    <a:p>
                      <a:endParaRPr lang="en-GB" dirty="0" smtClean="0"/>
                    </a:p>
                    <a:p>
                      <a:endParaRPr lang="en-GB" dirty="0" smtClean="0"/>
                    </a:p>
                    <a:p>
                      <a:endParaRPr lang="en-GB" dirty="0" smtClean="0"/>
                    </a:p>
                    <a:p>
                      <a:endParaRPr lang="en-GB" dirty="0" smtClean="0"/>
                    </a:p>
                    <a:p>
                      <a:endParaRPr lang="en-GB" dirty="0" smtClean="0"/>
                    </a:p>
                    <a:p>
                      <a:endParaRPr lang="en-GB" dirty="0" smtClean="0"/>
                    </a:p>
                    <a:p>
                      <a:pPr marL="171450" indent="-171450">
                        <a:buFont typeface="Arial" panose="020B0604020202020204" pitchFamily="34" charset="0"/>
                        <a:buChar char="•"/>
                      </a:pPr>
                      <a:r>
                        <a:rPr lang="en-GB" sz="800" b="0" dirty="0" smtClean="0">
                          <a:solidFill>
                            <a:schemeClr val="tx1"/>
                          </a:solidFill>
                        </a:rPr>
                        <a:t>In</a:t>
                      </a:r>
                      <a:r>
                        <a:rPr lang="en-GB" sz="800" b="0" baseline="0" dirty="0" smtClean="0">
                          <a:solidFill>
                            <a:schemeClr val="tx1"/>
                          </a:solidFill>
                        </a:rPr>
                        <a:t> the atmosphere carbon is stored as CO</a:t>
                      </a:r>
                      <a:r>
                        <a:rPr lang="en-GB" sz="800" b="0" baseline="-25000" dirty="0" smtClean="0">
                          <a:solidFill>
                            <a:schemeClr val="tx1"/>
                          </a:solidFill>
                        </a:rPr>
                        <a:t>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b="0" baseline="0" dirty="0" smtClean="0">
                          <a:solidFill>
                            <a:schemeClr val="tx1"/>
                          </a:solidFill>
                        </a:rPr>
                        <a:t>Plants use CO</a:t>
                      </a:r>
                      <a:r>
                        <a:rPr lang="en-GB" sz="800" b="0" baseline="-25000" dirty="0" smtClean="0">
                          <a:solidFill>
                            <a:schemeClr val="tx1"/>
                          </a:solidFill>
                        </a:rPr>
                        <a:t>2 </a:t>
                      </a:r>
                      <a:r>
                        <a:rPr lang="en-GB" sz="800" b="0" baseline="0" dirty="0" smtClean="0">
                          <a:solidFill>
                            <a:schemeClr val="tx1"/>
                          </a:solidFill>
                        </a:rPr>
                        <a:t>and sunlight for photosynthesis – carbon flows from the atmosphere and is stored in the plant.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b="0" baseline="0" dirty="0" smtClean="0">
                          <a:solidFill>
                            <a:schemeClr val="tx1"/>
                          </a:solidFill>
                        </a:rPr>
                        <a:t>Plants and animals give out CO</a:t>
                      </a:r>
                      <a:r>
                        <a:rPr lang="en-GB" sz="800" b="0" baseline="-25000" dirty="0" smtClean="0">
                          <a:solidFill>
                            <a:schemeClr val="tx1"/>
                          </a:solidFill>
                        </a:rPr>
                        <a:t>2 </a:t>
                      </a:r>
                      <a:r>
                        <a:rPr lang="en-GB" sz="800" b="0" baseline="0" dirty="0" smtClean="0">
                          <a:solidFill>
                            <a:schemeClr val="tx1"/>
                          </a:solidFill>
                        </a:rPr>
                        <a:t> during respiration – carbon flows back to the atmosphere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b="0" baseline="0" dirty="0" smtClean="0">
                          <a:solidFill>
                            <a:schemeClr val="tx1"/>
                          </a:solidFill>
                        </a:rPr>
                        <a:t>When plants and animals die carbon is returned to the atmosphere by decomposers. Some is tuned into fossil fuels over millions of years and stored like this.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b="0" baseline="0" dirty="0" smtClean="0">
                          <a:solidFill>
                            <a:schemeClr val="tx1"/>
                          </a:solidFill>
                        </a:rPr>
                        <a:t>Burning fossil fuels releases some CO</a:t>
                      </a:r>
                      <a:r>
                        <a:rPr lang="en-GB" sz="800" b="0" baseline="-25000" dirty="0" smtClean="0">
                          <a:solidFill>
                            <a:schemeClr val="tx1"/>
                          </a:solidFill>
                        </a:rPr>
                        <a:t>2 </a:t>
                      </a:r>
                      <a:r>
                        <a:rPr lang="en-GB" sz="800" b="0" baseline="0" dirty="0" smtClean="0">
                          <a:solidFill>
                            <a:schemeClr val="tx1"/>
                          </a:solidFill>
                        </a:rPr>
                        <a:t> back to the atmosphere.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b="0" baseline="0" dirty="0" smtClean="0">
                          <a:solidFill>
                            <a:schemeClr val="tx1"/>
                          </a:solidFill>
                        </a:rPr>
                        <a:t>There is about 30% more CO</a:t>
                      </a:r>
                      <a:r>
                        <a:rPr lang="en-GB" sz="800" b="0" baseline="-25000" dirty="0" smtClean="0">
                          <a:solidFill>
                            <a:schemeClr val="tx1"/>
                          </a:solidFill>
                        </a:rPr>
                        <a:t>2 </a:t>
                      </a:r>
                      <a:r>
                        <a:rPr lang="en-GB" sz="800" b="0" baseline="0" dirty="0" smtClean="0">
                          <a:solidFill>
                            <a:schemeClr val="tx1"/>
                          </a:solidFill>
                        </a:rPr>
                        <a:t> in our atmosphere than 150 years ago.</a:t>
                      </a:r>
                      <a:endParaRPr lang="en-GB" sz="800" b="0" baseline="-25000" dirty="0" smtClean="0">
                        <a:solidFill>
                          <a:schemeClr val="tx1"/>
                        </a:solidFill>
                      </a:endParaRPr>
                    </a:p>
                  </a:txBody>
                  <a:tcPr>
                    <a:solidFill>
                      <a:schemeClr val="accent2">
                        <a:lumMod val="60000"/>
                        <a:lumOff val="40000"/>
                      </a:schemeClr>
                    </a:solidFill>
                  </a:tcPr>
                </a:tc>
                <a:extLst>
                  <a:ext uri="{0D108BD9-81ED-4DB2-BD59-A6C34878D82A}">
                    <a16:rowId xmlns:a16="http://schemas.microsoft.com/office/drawing/2014/main" xmlns="" val="10000"/>
                  </a:ext>
                </a:extLst>
              </a:tr>
            </a:tbl>
          </a:graphicData>
        </a:graphic>
      </p:graphicFrame>
      <p:pic>
        <p:nvPicPr>
          <p:cNvPr id="5" name="Picture 4"/>
          <p:cNvPicPr>
            <a:picLocks noChangeAspect="1"/>
          </p:cNvPicPr>
          <p:nvPr/>
        </p:nvPicPr>
        <p:blipFill>
          <a:blip r:embed="rId7"/>
          <a:stretch>
            <a:fillRect/>
          </a:stretch>
        </p:blipFill>
        <p:spPr>
          <a:xfrm>
            <a:off x="3697222" y="198097"/>
            <a:ext cx="2745921" cy="1468192"/>
          </a:xfrm>
          <a:prstGeom prst="rect">
            <a:avLst/>
          </a:prstGeom>
        </p:spPr>
      </p:pic>
      <p:sp>
        <p:nvSpPr>
          <p:cNvPr id="2" name="TextBox 1"/>
          <p:cNvSpPr txBox="1"/>
          <p:nvPr/>
        </p:nvSpPr>
        <p:spPr>
          <a:xfrm>
            <a:off x="7862087" y="3174818"/>
            <a:ext cx="787395" cy="369332"/>
          </a:xfrm>
          <a:prstGeom prst="rect">
            <a:avLst/>
          </a:prstGeom>
          <a:noFill/>
        </p:spPr>
        <p:txBody>
          <a:bodyPr wrap="none" rtlCol="0">
            <a:spAutoFit/>
          </a:bodyPr>
          <a:lstStyle/>
          <a:p>
            <a:r>
              <a:rPr lang="en-GB" sz="600" dirty="0"/>
              <a:t>Climate Change</a:t>
            </a:r>
          </a:p>
          <a:p>
            <a:r>
              <a:rPr lang="en-GB" sz="600" dirty="0"/>
              <a:t>Weather &amp; Climate</a:t>
            </a:r>
          </a:p>
          <a:p>
            <a:r>
              <a:rPr lang="en-GB" sz="600" dirty="0"/>
              <a:t>Ecosystems</a:t>
            </a:r>
            <a:endParaRPr lang="en-GB" sz="600" dirty="0"/>
          </a:p>
        </p:txBody>
      </p:sp>
    </p:spTree>
    <p:extLst>
      <p:ext uri="{BB962C8B-B14F-4D97-AF65-F5344CB8AC3E}">
        <p14:creationId xmlns:p14="http://schemas.microsoft.com/office/powerpoint/2010/main" val="24956165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523998" y="-4247"/>
          <a:ext cx="3094076" cy="5166360"/>
        </p:xfrm>
        <a:graphic>
          <a:graphicData uri="http://schemas.openxmlformats.org/drawingml/2006/table">
            <a:tbl>
              <a:tblPr firstRow="1" bandRow="1">
                <a:tableStyleId>{21E4AEA4-8DFA-4A89-87EB-49C32662AFE0}</a:tableStyleId>
              </a:tblPr>
              <a:tblGrid>
                <a:gridCol w="1547038">
                  <a:extLst>
                    <a:ext uri="{9D8B030D-6E8A-4147-A177-3AD203B41FA5}">
                      <a16:colId xmlns:a16="http://schemas.microsoft.com/office/drawing/2014/main" xmlns="" val="20000"/>
                    </a:ext>
                  </a:extLst>
                </a:gridCol>
                <a:gridCol w="1547038">
                  <a:extLst>
                    <a:ext uri="{9D8B030D-6E8A-4147-A177-3AD203B41FA5}">
                      <a16:colId xmlns:a16="http://schemas.microsoft.com/office/drawing/2014/main" xmlns="" val="20001"/>
                    </a:ext>
                  </a:extLst>
                </a:gridCol>
              </a:tblGrid>
              <a:tr h="1440712">
                <a:tc>
                  <a:txBody>
                    <a:bodyPr/>
                    <a:lstStyle/>
                    <a:p>
                      <a:endParaRPr lang="en-GB" sz="700" dirty="0" smtClean="0"/>
                    </a:p>
                    <a:p>
                      <a:pPr marL="0" indent="0">
                        <a:buFont typeface="Arial" panose="020B0604020202020204" pitchFamily="34" charset="0"/>
                        <a:buNone/>
                      </a:pPr>
                      <a:r>
                        <a:rPr lang="en-GB" sz="700" b="0" dirty="0" smtClean="0">
                          <a:solidFill>
                            <a:schemeClr val="tx1"/>
                          </a:solidFill>
                        </a:rPr>
                        <a:t>A drought lasting 3 years affected California</a:t>
                      </a:r>
                      <a:r>
                        <a:rPr lang="en-GB" sz="700" b="0" baseline="0" dirty="0" smtClean="0">
                          <a:solidFill>
                            <a:schemeClr val="tx1"/>
                          </a:solidFill>
                        </a:rPr>
                        <a:t> between 2012 and 2015. An area of high pressure blocked the low pressure from bringing winter rainfall.</a:t>
                      </a:r>
                    </a:p>
                    <a:p>
                      <a:pPr marL="0" indent="0">
                        <a:buFont typeface="Arial" panose="020B0604020202020204" pitchFamily="34" charset="0"/>
                        <a:buNone/>
                      </a:pPr>
                      <a:r>
                        <a:rPr lang="en-GB" sz="700" b="0" baseline="0" dirty="0" smtClean="0">
                          <a:solidFill>
                            <a:schemeClr val="tx1"/>
                          </a:solidFill>
                        </a:rPr>
                        <a:t>Social, Environmental, economic impacts;</a:t>
                      </a:r>
                    </a:p>
                    <a:p>
                      <a:pPr marL="228600" indent="-228600">
                        <a:buFont typeface="+mj-lt"/>
                        <a:buAutoNum type="arabicPeriod"/>
                      </a:pPr>
                      <a:r>
                        <a:rPr lang="en-GB" sz="700" b="0" baseline="0" dirty="0" smtClean="0">
                          <a:solidFill>
                            <a:schemeClr val="tx1"/>
                          </a:solidFill>
                        </a:rPr>
                        <a:t>Low river level meant Hydro Electric power stations stopped producing electricity</a:t>
                      </a:r>
                    </a:p>
                    <a:p>
                      <a:pPr marL="228600" indent="-228600">
                        <a:buFont typeface="+mj-lt"/>
                        <a:buAutoNum type="arabicPeriod"/>
                      </a:pPr>
                      <a:r>
                        <a:rPr lang="en-GB" sz="700" b="0" baseline="0" dirty="0" smtClean="0">
                          <a:solidFill>
                            <a:schemeClr val="tx1"/>
                          </a:solidFill>
                        </a:rPr>
                        <a:t>17,000 agricultural jobs were lost as crops could no longer be grown.</a:t>
                      </a:r>
                    </a:p>
                    <a:p>
                      <a:pPr marL="228600" indent="-228600">
                        <a:buFont typeface="+mj-lt"/>
                        <a:buAutoNum type="arabicPeriod"/>
                      </a:pPr>
                      <a:r>
                        <a:rPr lang="en-GB" sz="700" b="0" baseline="0" dirty="0" smtClean="0">
                          <a:solidFill>
                            <a:schemeClr val="tx1"/>
                          </a:solidFill>
                        </a:rPr>
                        <a:t>Salmon and trout died as river levels fell and temperatures rose</a:t>
                      </a:r>
                    </a:p>
                  </a:txBody>
                  <a:tcPr>
                    <a:solidFill>
                      <a:schemeClr val="accent2">
                        <a:lumMod val="60000"/>
                        <a:lumOff val="40000"/>
                      </a:schemeClr>
                    </a:solidFill>
                  </a:tcPr>
                </a:tc>
                <a:tc>
                  <a:txBody>
                    <a:bodyPr/>
                    <a:lstStyle/>
                    <a:p>
                      <a:pPr marL="228600" indent="-228600">
                        <a:buFont typeface="+mj-lt"/>
                        <a:buAutoNum type="arabicPeriod"/>
                      </a:pPr>
                      <a:endParaRPr lang="en-GB" sz="700" b="0" dirty="0" smtClean="0">
                        <a:solidFill>
                          <a:schemeClr val="tx1"/>
                        </a:solidFill>
                      </a:endParaRPr>
                    </a:p>
                  </a:txBody>
                  <a:tcPr>
                    <a:solidFill>
                      <a:schemeClr val="accent2">
                        <a:lumMod val="60000"/>
                        <a:lumOff val="40000"/>
                      </a:schemeClr>
                    </a:solidFill>
                  </a:tcPr>
                </a:tc>
                <a:extLst>
                  <a:ext uri="{0D108BD9-81ED-4DB2-BD59-A6C34878D82A}">
                    <a16:rowId xmlns:a16="http://schemas.microsoft.com/office/drawing/2014/main" xmlns="" val="10000"/>
                  </a:ext>
                </a:extLst>
              </a:tr>
              <a:tr h="610435">
                <a:tc gridSpan="2">
                  <a:txBody>
                    <a:bodyPr/>
                    <a:lstStyle/>
                    <a:p>
                      <a:pPr marL="0" indent="0">
                        <a:buFont typeface="+mj-lt"/>
                        <a:buNone/>
                      </a:pPr>
                      <a:r>
                        <a:rPr lang="en-GB" sz="700" b="0" baseline="0" dirty="0" smtClean="0">
                          <a:solidFill>
                            <a:schemeClr val="tx1"/>
                          </a:solidFill>
                        </a:rPr>
                        <a:t>Responses</a:t>
                      </a:r>
                    </a:p>
                    <a:p>
                      <a:pPr marL="228600" indent="-228600">
                        <a:buFont typeface="+mj-lt"/>
                        <a:buAutoNum type="arabicPeriod"/>
                      </a:pPr>
                      <a:r>
                        <a:rPr lang="en-GB" sz="700" b="0" baseline="0" dirty="0" smtClean="0">
                          <a:solidFill>
                            <a:schemeClr val="tx1"/>
                          </a:solidFill>
                        </a:rPr>
                        <a:t>Ban on watering gardens and washing cars</a:t>
                      </a:r>
                    </a:p>
                    <a:p>
                      <a:pPr marL="228600" indent="-228600">
                        <a:buFont typeface="+mj-lt"/>
                        <a:buAutoNum type="arabicPeriod"/>
                      </a:pPr>
                      <a:r>
                        <a:rPr lang="en-GB" sz="700" b="0" baseline="0" dirty="0" smtClean="0">
                          <a:solidFill>
                            <a:schemeClr val="tx1"/>
                          </a:solidFill>
                        </a:rPr>
                        <a:t>All toilets, washing machines and showers must use modern, low water technology</a:t>
                      </a:r>
                    </a:p>
                    <a:p>
                      <a:pPr marL="228600" indent="-228600">
                        <a:buFont typeface="+mj-lt"/>
                        <a:buAutoNum type="arabicPeriod"/>
                      </a:pPr>
                      <a:r>
                        <a:rPr lang="en-GB" sz="700" b="0" baseline="0" dirty="0" smtClean="0">
                          <a:solidFill>
                            <a:schemeClr val="tx1"/>
                          </a:solidFill>
                        </a:rPr>
                        <a:t>Investment into desalination plants that remove salt from seawater</a:t>
                      </a:r>
                      <a:endParaRPr lang="en-GB" sz="700" b="0" dirty="0" smtClean="0">
                        <a:solidFill>
                          <a:schemeClr val="tx1"/>
                        </a:solidFill>
                      </a:endParaRPr>
                    </a:p>
                  </a:txBody>
                  <a:tcPr>
                    <a:solidFill>
                      <a:schemeClr val="accent2">
                        <a:lumMod val="60000"/>
                        <a:lumOff val="40000"/>
                      </a:schemeClr>
                    </a:solidFill>
                  </a:tcPr>
                </a:tc>
                <a:tc hMerge="1">
                  <a:txBody>
                    <a:bodyPr/>
                    <a:lstStyle/>
                    <a:p>
                      <a:pPr marL="228600" indent="-228600">
                        <a:buFont typeface="+mj-lt"/>
                        <a:buAutoNum type="arabicPeriod"/>
                      </a:pPr>
                      <a:endParaRPr lang="en-GB" sz="700" b="0" dirty="0" smtClean="0">
                        <a:solidFill>
                          <a:schemeClr val="tx1"/>
                        </a:solidFill>
                      </a:endParaRPr>
                    </a:p>
                  </a:txBody>
                  <a:tcPr>
                    <a:solidFill>
                      <a:schemeClr val="accent2">
                        <a:lumMod val="60000"/>
                        <a:lumOff val="40000"/>
                      </a:schemeClr>
                    </a:solidFill>
                  </a:tcPr>
                </a:tc>
                <a:extLst>
                  <a:ext uri="{0D108BD9-81ED-4DB2-BD59-A6C34878D82A}">
                    <a16:rowId xmlns:a16="http://schemas.microsoft.com/office/drawing/2014/main" xmlns="" val="10001"/>
                  </a:ext>
                </a:extLst>
              </a:tr>
              <a:tr h="1669312">
                <a:tc gridSpan="2">
                  <a:txBody>
                    <a:bodyPr/>
                    <a:lstStyle/>
                    <a:p>
                      <a:pPr marL="0" indent="0">
                        <a:buFont typeface="+mj-lt"/>
                        <a:buNone/>
                      </a:pPr>
                      <a:r>
                        <a:rPr lang="en-GB" sz="700" b="0" dirty="0" smtClean="0">
                          <a:solidFill>
                            <a:schemeClr val="tx1"/>
                          </a:solidFill>
                        </a:rPr>
                        <a:t>Factors affecting Climate in the UK</a:t>
                      </a:r>
                    </a:p>
                    <a:p>
                      <a:pPr marL="228600" indent="-228600">
                        <a:buFont typeface="+mj-lt"/>
                        <a:buAutoNum type="arabicPeriod"/>
                      </a:pPr>
                      <a:r>
                        <a:rPr lang="en-GB" sz="700" b="0" dirty="0" smtClean="0">
                          <a:solidFill>
                            <a:schemeClr val="tx1"/>
                          </a:solidFill>
                        </a:rPr>
                        <a:t>Latitude</a:t>
                      </a:r>
                      <a:r>
                        <a:rPr lang="en-GB" sz="700" b="0" baseline="0" dirty="0" smtClean="0">
                          <a:solidFill>
                            <a:schemeClr val="tx1"/>
                          </a:solidFill>
                        </a:rPr>
                        <a:t> –the north of the UK has cooler temperatures than the south</a:t>
                      </a:r>
                    </a:p>
                    <a:p>
                      <a:pPr marL="228600" indent="-228600">
                        <a:buFont typeface="+mj-lt"/>
                        <a:buAutoNum type="arabicPeriod"/>
                      </a:pPr>
                      <a:r>
                        <a:rPr lang="en-GB" sz="700" b="0" baseline="0" dirty="0" smtClean="0">
                          <a:solidFill>
                            <a:schemeClr val="tx1"/>
                          </a:solidFill>
                        </a:rPr>
                        <a:t>Altitude – mountain areas have cooler temperatures. Temperatures decrease by 1</a:t>
                      </a:r>
                      <a:r>
                        <a:rPr lang="en-GB" sz="700" b="0" baseline="30000" dirty="0" smtClean="0">
                          <a:solidFill>
                            <a:schemeClr val="tx1"/>
                          </a:solidFill>
                        </a:rPr>
                        <a:t>o</a:t>
                      </a:r>
                      <a:r>
                        <a:rPr lang="en-GB" sz="700" b="0" baseline="0" dirty="0" smtClean="0">
                          <a:solidFill>
                            <a:schemeClr val="tx1"/>
                          </a:solidFill>
                        </a:rPr>
                        <a:t>C for every 200m of elevation.</a:t>
                      </a:r>
                    </a:p>
                    <a:p>
                      <a:pPr marL="228600" indent="-228600">
                        <a:buFont typeface="+mj-lt"/>
                        <a:buAutoNum type="arabicPeriod"/>
                      </a:pPr>
                      <a:r>
                        <a:rPr lang="en-GB" sz="700" b="0" baseline="0" dirty="0" smtClean="0">
                          <a:solidFill>
                            <a:schemeClr val="tx1"/>
                          </a:solidFill>
                        </a:rPr>
                        <a:t>Aspect – south facing slopes are warmer</a:t>
                      </a:r>
                    </a:p>
                    <a:p>
                      <a:pPr marL="228600" indent="-228600">
                        <a:buFont typeface="+mj-lt"/>
                        <a:buAutoNum type="arabicPeriod"/>
                      </a:pPr>
                      <a:r>
                        <a:rPr lang="en-GB" sz="700" b="0" baseline="0" dirty="0" smtClean="0">
                          <a:solidFill>
                            <a:schemeClr val="tx1"/>
                          </a:solidFill>
                        </a:rPr>
                        <a:t>Ocean currents – the North Atlantic drift brings warmer water to the UK, keeping the climate milder in winter and cooler in summer.</a:t>
                      </a:r>
                    </a:p>
                    <a:p>
                      <a:pPr marL="228600" indent="-228600">
                        <a:buFont typeface="+mj-lt"/>
                        <a:buAutoNum type="arabicPeriod"/>
                      </a:pPr>
                      <a:endParaRPr lang="en-GB" sz="700" b="0" baseline="0" dirty="0" smtClean="0">
                        <a:solidFill>
                          <a:schemeClr val="tx1"/>
                        </a:solidFill>
                      </a:endParaRPr>
                    </a:p>
                    <a:p>
                      <a:pPr marL="0" indent="0">
                        <a:buFont typeface="+mj-lt"/>
                        <a:buNone/>
                      </a:pPr>
                      <a:r>
                        <a:rPr lang="en-GB" sz="700" b="0" baseline="0" dirty="0" smtClean="0">
                          <a:solidFill>
                            <a:schemeClr val="tx1"/>
                          </a:solidFill>
                        </a:rPr>
                        <a:t>Wind direction will also affect the weather in the UK. Different winds bring different air masses.</a:t>
                      </a:r>
                    </a:p>
                    <a:p>
                      <a:pPr marL="171450" indent="-171450">
                        <a:buFont typeface="Arial" panose="020B0604020202020204" pitchFamily="34" charset="0"/>
                        <a:buChar char="•"/>
                      </a:pPr>
                      <a:r>
                        <a:rPr lang="en-GB" sz="700" b="0" baseline="0" dirty="0" smtClean="0">
                          <a:solidFill>
                            <a:schemeClr val="tx1"/>
                          </a:solidFill>
                        </a:rPr>
                        <a:t>North westerly brings polar </a:t>
                      </a:r>
                      <a:r>
                        <a:rPr lang="en-GB" sz="700" b="0" baseline="0" dirty="0" err="1" smtClean="0">
                          <a:solidFill>
                            <a:schemeClr val="tx1"/>
                          </a:solidFill>
                        </a:rPr>
                        <a:t>martime</a:t>
                      </a:r>
                      <a:r>
                        <a:rPr lang="en-GB" sz="700" b="0" baseline="0" dirty="0" smtClean="0">
                          <a:solidFill>
                            <a:schemeClr val="tx1"/>
                          </a:solidFill>
                        </a:rPr>
                        <a:t> air (cool and showery)</a:t>
                      </a:r>
                    </a:p>
                    <a:p>
                      <a:pPr marL="171450" indent="-171450">
                        <a:buFont typeface="Arial" panose="020B0604020202020204" pitchFamily="34" charset="0"/>
                        <a:buChar char="•"/>
                      </a:pPr>
                      <a:r>
                        <a:rPr lang="en-GB" sz="700" b="0" baseline="0" dirty="0" smtClean="0">
                          <a:solidFill>
                            <a:schemeClr val="tx1"/>
                          </a:solidFill>
                        </a:rPr>
                        <a:t>South westerly brings tropical maritime (mild and wet)</a:t>
                      </a:r>
                    </a:p>
                    <a:p>
                      <a:pPr marL="171450" indent="-171450">
                        <a:buFont typeface="Arial" panose="020B0604020202020204" pitchFamily="34" charset="0"/>
                        <a:buChar char="•"/>
                      </a:pPr>
                      <a:r>
                        <a:rPr lang="en-GB" sz="700" b="0" baseline="0" dirty="0" smtClean="0">
                          <a:solidFill>
                            <a:schemeClr val="tx1"/>
                          </a:solidFill>
                        </a:rPr>
                        <a:t>Easterly brings polar continental (cold and dry)</a:t>
                      </a:r>
                    </a:p>
                    <a:p>
                      <a:pPr marL="171450" indent="-171450">
                        <a:buFont typeface="Arial" panose="020B0604020202020204" pitchFamily="34" charset="0"/>
                        <a:buChar char="•"/>
                      </a:pPr>
                      <a:r>
                        <a:rPr lang="en-GB" sz="700" b="0" baseline="0" dirty="0" smtClean="0">
                          <a:solidFill>
                            <a:schemeClr val="tx1"/>
                          </a:solidFill>
                        </a:rPr>
                        <a:t>South easterly brings tropical continental (warm and dry)</a:t>
                      </a:r>
                    </a:p>
                    <a:p>
                      <a:pPr marL="171450" indent="-171450">
                        <a:buFont typeface="Arial" panose="020B0604020202020204" pitchFamily="34" charset="0"/>
                        <a:buChar char="•"/>
                      </a:pPr>
                      <a:r>
                        <a:rPr lang="en-GB" sz="700" b="0" baseline="0" dirty="0" smtClean="0">
                          <a:solidFill>
                            <a:schemeClr val="tx1"/>
                          </a:solidFill>
                        </a:rPr>
                        <a:t>Northerly brings arctic air (cold and snow in winter)</a:t>
                      </a:r>
                    </a:p>
                  </a:txBody>
                  <a:tcPr>
                    <a:solidFill>
                      <a:schemeClr val="accent2">
                        <a:lumMod val="40000"/>
                        <a:lumOff val="60000"/>
                      </a:schemeClr>
                    </a:solidFill>
                  </a:tcPr>
                </a:tc>
                <a:tc hMerge="1">
                  <a:txBody>
                    <a:bodyPr/>
                    <a:lstStyle/>
                    <a:p>
                      <a:endParaRPr lang="en-GB"/>
                    </a:p>
                  </a:txBody>
                  <a:tcPr/>
                </a:tc>
                <a:extLst>
                  <a:ext uri="{0D108BD9-81ED-4DB2-BD59-A6C34878D82A}">
                    <a16:rowId xmlns:a16="http://schemas.microsoft.com/office/drawing/2014/main" xmlns="" val="10002"/>
                  </a:ext>
                </a:extLst>
              </a:tr>
              <a:tr h="940633">
                <a:tc>
                  <a:txBody>
                    <a:bodyPr/>
                    <a:lstStyle/>
                    <a:p>
                      <a:pPr marL="0" indent="0">
                        <a:buFont typeface="+mj-lt"/>
                        <a:buNone/>
                      </a:pPr>
                      <a:r>
                        <a:rPr lang="en-GB" sz="700" b="0" dirty="0" smtClean="0">
                          <a:solidFill>
                            <a:schemeClr val="tx1"/>
                          </a:solidFill>
                        </a:rPr>
                        <a:t>Low Pressure in the UK</a:t>
                      </a:r>
                      <a:r>
                        <a:rPr lang="en-GB" sz="700" b="0" baseline="0" dirty="0" smtClean="0">
                          <a:solidFill>
                            <a:schemeClr val="tx1"/>
                          </a:solidFill>
                        </a:rPr>
                        <a:t> (depressions)</a:t>
                      </a:r>
                    </a:p>
                    <a:p>
                      <a:pPr marL="171450" indent="-171450">
                        <a:buFont typeface="Arial" panose="020B0604020202020204" pitchFamily="34" charset="0"/>
                        <a:buChar char="•"/>
                      </a:pPr>
                      <a:r>
                        <a:rPr lang="en-GB" sz="700" b="0" baseline="0" dirty="0" smtClean="0">
                          <a:solidFill>
                            <a:schemeClr val="tx1"/>
                          </a:solidFill>
                        </a:rPr>
                        <a:t>Begin in the Atlantic and move east</a:t>
                      </a:r>
                    </a:p>
                    <a:p>
                      <a:pPr marL="171450" indent="-171450">
                        <a:buFont typeface="Arial" panose="020B0604020202020204" pitchFamily="34" charset="0"/>
                        <a:buChar char="•"/>
                      </a:pPr>
                      <a:r>
                        <a:rPr lang="en-GB" sz="700" b="0" baseline="0" dirty="0" smtClean="0">
                          <a:solidFill>
                            <a:schemeClr val="tx1"/>
                          </a:solidFill>
                        </a:rPr>
                        <a:t>Bring rain, cloud and wind</a:t>
                      </a:r>
                    </a:p>
                    <a:p>
                      <a:pPr marL="171450" indent="-171450">
                        <a:buFont typeface="Arial" panose="020B0604020202020204" pitchFamily="34" charset="0"/>
                        <a:buChar char="•"/>
                      </a:pPr>
                      <a:r>
                        <a:rPr lang="en-GB" sz="700" b="0" baseline="0" dirty="0" smtClean="0">
                          <a:solidFill>
                            <a:schemeClr val="tx1"/>
                          </a:solidFill>
                        </a:rPr>
                        <a:t>Air rises, cools and condenses forming clouds</a:t>
                      </a:r>
                      <a:endParaRPr lang="en-GB" sz="700" b="0" dirty="0" smtClean="0">
                        <a:solidFill>
                          <a:schemeClr val="tx1"/>
                        </a:solidFill>
                      </a:endParaRPr>
                    </a:p>
                  </a:txBody>
                  <a:tcPr>
                    <a:solidFill>
                      <a:schemeClr val="accent2">
                        <a:lumMod val="40000"/>
                        <a:lumOff val="60000"/>
                      </a:schemeClr>
                    </a:solidFill>
                  </a:tcPr>
                </a:tc>
                <a:tc>
                  <a:txBody>
                    <a:bodyPr/>
                    <a:lstStyle/>
                    <a:p>
                      <a:pPr marL="0" indent="0">
                        <a:buFont typeface="+mj-lt"/>
                        <a:buNone/>
                      </a:pPr>
                      <a:r>
                        <a:rPr lang="en-GB" sz="700" b="0" dirty="0" smtClean="0">
                          <a:solidFill>
                            <a:schemeClr val="tx1"/>
                          </a:solidFill>
                        </a:rPr>
                        <a:t>High Pressure (anticyclone)</a:t>
                      </a:r>
                    </a:p>
                    <a:p>
                      <a:pPr marL="171450" indent="-171450">
                        <a:buFont typeface="Arial" panose="020B0604020202020204" pitchFamily="34" charset="0"/>
                        <a:buChar char="•"/>
                      </a:pPr>
                      <a:r>
                        <a:rPr lang="en-GB" sz="700" b="0" dirty="0" smtClean="0">
                          <a:solidFill>
                            <a:schemeClr val="tx1"/>
                          </a:solidFill>
                        </a:rPr>
                        <a:t>Low wind speed, stable conditions with no clouds</a:t>
                      </a:r>
                    </a:p>
                    <a:p>
                      <a:pPr marL="171450" indent="-171450">
                        <a:buFont typeface="Arial" panose="020B0604020202020204" pitchFamily="34" charset="0"/>
                        <a:buChar char="•"/>
                      </a:pPr>
                      <a:r>
                        <a:rPr lang="en-GB" sz="700" b="0" dirty="0" smtClean="0">
                          <a:solidFill>
                            <a:schemeClr val="tx1"/>
                          </a:solidFill>
                        </a:rPr>
                        <a:t>In summer they bring hot weather, which may lead to drought</a:t>
                      </a:r>
                    </a:p>
                    <a:p>
                      <a:pPr marL="171450" indent="-171450">
                        <a:buFont typeface="Arial" panose="020B0604020202020204" pitchFamily="34" charset="0"/>
                        <a:buChar char="•"/>
                      </a:pPr>
                      <a:r>
                        <a:rPr lang="en-GB" sz="700" b="0" dirty="0" smtClean="0">
                          <a:solidFill>
                            <a:schemeClr val="tx1"/>
                          </a:solidFill>
                        </a:rPr>
                        <a:t>In winter they bring cold (frosty) nights</a:t>
                      </a:r>
                    </a:p>
                  </a:txBody>
                  <a:tcPr>
                    <a:solidFill>
                      <a:schemeClr val="accent2">
                        <a:lumMod val="40000"/>
                        <a:lumOff val="60000"/>
                      </a:schemeClr>
                    </a:solidFill>
                  </a:tcPr>
                </a:tc>
                <a:extLst>
                  <a:ext uri="{0D108BD9-81ED-4DB2-BD59-A6C34878D82A}">
                    <a16:rowId xmlns:a16="http://schemas.microsoft.com/office/drawing/2014/main" xmlns="" val="10003"/>
                  </a:ext>
                </a:extLst>
              </a:tr>
            </a:tbl>
          </a:graphicData>
        </a:graphic>
      </p:graphicFrame>
      <p:pic>
        <p:nvPicPr>
          <p:cNvPr id="3" name="Picture 2"/>
          <p:cNvPicPr>
            <a:picLocks noChangeAspect="1"/>
          </p:cNvPicPr>
          <p:nvPr/>
        </p:nvPicPr>
        <p:blipFill>
          <a:blip r:embed="rId2"/>
          <a:stretch>
            <a:fillRect/>
          </a:stretch>
        </p:blipFill>
        <p:spPr>
          <a:xfrm>
            <a:off x="3112261" y="10076"/>
            <a:ext cx="1478665" cy="1158949"/>
          </a:xfrm>
          <a:prstGeom prst="rect">
            <a:avLst/>
          </a:prstGeom>
        </p:spPr>
      </p:pic>
      <p:graphicFrame>
        <p:nvGraphicFramePr>
          <p:cNvPr id="4" name="Table 3"/>
          <p:cNvGraphicFramePr>
            <a:graphicFrameLocks noGrp="1"/>
          </p:cNvGraphicFramePr>
          <p:nvPr>
            <p:extLst/>
          </p:nvPr>
        </p:nvGraphicFramePr>
        <p:xfrm>
          <a:off x="4604499" y="1455584"/>
          <a:ext cx="2905673" cy="3556000"/>
        </p:xfrm>
        <a:graphic>
          <a:graphicData uri="http://schemas.openxmlformats.org/drawingml/2006/table">
            <a:tbl>
              <a:tblPr firstRow="1" bandRow="1">
                <a:tableStyleId>{21E4AEA4-8DFA-4A89-87EB-49C32662AFE0}</a:tableStyleId>
              </a:tblPr>
              <a:tblGrid>
                <a:gridCol w="2905673">
                  <a:extLst>
                    <a:ext uri="{9D8B030D-6E8A-4147-A177-3AD203B41FA5}">
                      <a16:colId xmlns:a16="http://schemas.microsoft.com/office/drawing/2014/main" xmlns="" val="20000"/>
                    </a:ext>
                  </a:extLst>
                </a:gridCol>
              </a:tblGrid>
              <a:tr h="370840">
                <a:tc>
                  <a:txBody>
                    <a:bodyPr/>
                    <a:lstStyle/>
                    <a:p>
                      <a:r>
                        <a:rPr lang="en-GB" sz="800" dirty="0" smtClean="0"/>
                        <a:t>Important</a:t>
                      </a:r>
                      <a:r>
                        <a:rPr lang="en-GB" sz="800" baseline="0" dirty="0" smtClean="0"/>
                        <a:t> processes in an ecosystem are the carbon cycle (turn over), the water cycle, nutrient cycle and food webs.</a:t>
                      </a:r>
                      <a:endParaRPr lang="en-GB" sz="800" dirty="0"/>
                    </a:p>
                  </a:txBody>
                  <a:tcPr/>
                </a:tc>
                <a:extLst>
                  <a:ext uri="{0D108BD9-81ED-4DB2-BD59-A6C34878D82A}">
                    <a16:rowId xmlns:a16="http://schemas.microsoft.com/office/drawing/2014/main" xmlns="" val="10000"/>
                  </a:ext>
                </a:extLst>
              </a:tr>
              <a:tr h="370840">
                <a:tc>
                  <a:txBody>
                    <a:bodyPr/>
                    <a:lstStyle/>
                    <a:p>
                      <a:r>
                        <a:rPr lang="en-GB" sz="800" b="1" u="sng" dirty="0" smtClean="0"/>
                        <a:t>The water cycle</a:t>
                      </a:r>
                      <a:r>
                        <a:rPr lang="en-GB" sz="800" b="0" u="none" baseline="0" dirty="0" smtClean="0"/>
                        <a:t> is the journey water takes as it moves from the land to the sky and back again. It follows the cycle evaporation, condensation, precipitation. On the journey it is also absorbed by plants and animals.</a:t>
                      </a:r>
                      <a:endParaRPr lang="en-GB" sz="800" b="1" u="sng" dirty="0"/>
                    </a:p>
                  </a:txBody>
                  <a:tcPr/>
                </a:tc>
                <a:extLst>
                  <a:ext uri="{0D108BD9-81ED-4DB2-BD59-A6C34878D82A}">
                    <a16:rowId xmlns:a16="http://schemas.microsoft.com/office/drawing/2014/main" xmlns="" val="10001"/>
                  </a:ext>
                </a:extLst>
              </a:tr>
              <a:tr h="1286042">
                <a:tc>
                  <a:txBody>
                    <a:bodyPr/>
                    <a:lstStyle/>
                    <a:p>
                      <a:r>
                        <a:rPr lang="en-GB" sz="700" b="1" u="sng" dirty="0" smtClean="0"/>
                        <a:t>The nutrient cycle</a:t>
                      </a:r>
                    </a:p>
                    <a:p>
                      <a:endParaRPr lang="en-GB" b="1" u="sng" dirty="0" smtClean="0"/>
                    </a:p>
                    <a:p>
                      <a:endParaRPr lang="en-GB" b="1" u="sng" dirty="0" smtClean="0"/>
                    </a:p>
                    <a:p>
                      <a:endParaRPr lang="en-GB" b="1" u="sng" dirty="0" smtClean="0"/>
                    </a:p>
                    <a:p>
                      <a:endParaRPr lang="en-GB" b="1" u="sng" dirty="0" smtClean="0"/>
                    </a:p>
                  </a:txBody>
                  <a:tcPr/>
                </a:tc>
                <a:extLst>
                  <a:ext uri="{0D108BD9-81ED-4DB2-BD59-A6C34878D82A}">
                    <a16:rowId xmlns:a16="http://schemas.microsoft.com/office/drawing/2014/main" xmlns="" val="10002"/>
                  </a:ext>
                </a:extLst>
              </a:tr>
              <a:tr h="370840">
                <a:tc>
                  <a:txBody>
                    <a:bodyPr/>
                    <a:lstStyle/>
                    <a:p>
                      <a:r>
                        <a:rPr lang="en-GB" sz="800" b="1" u="sng" dirty="0" smtClean="0"/>
                        <a:t>Food webs </a:t>
                      </a:r>
                      <a:r>
                        <a:rPr lang="en-GB" sz="800" b="0" u="none" dirty="0" smtClean="0"/>
                        <a:t>The sun</a:t>
                      </a:r>
                      <a:r>
                        <a:rPr lang="en-GB" sz="800" b="0" u="none" baseline="0" dirty="0" smtClean="0"/>
                        <a:t> is the energy for al life- it provides both heat and light energy.</a:t>
                      </a:r>
                    </a:p>
                    <a:p>
                      <a:pPr marL="171450" indent="-171450">
                        <a:buFont typeface="Arial" panose="020B0604020202020204" pitchFamily="34" charset="0"/>
                        <a:buChar char="•"/>
                      </a:pPr>
                      <a:r>
                        <a:rPr lang="en-GB" sz="800" b="0" u="none" baseline="0" dirty="0" smtClean="0"/>
                        <a:t>Plants (producers) convert the energy from the sun into food through photosynthesis</a:t>
                      </a:r>
                    </a:p>
                    <a:p>
                      <a:pPr marL="171450" indent="-171450">
                        <a:buFont typeface="Arial" panose="020B0604020202020204" pitchFamily="34" charset="0"/>
                        <a:buChar char="•"/>
                      </a:pPr>
                      <a:r>
                        <a:rPr lang="en-GB" sz="800" b="0" u="none" baseline="0" dirty="0" smtClean="0"/>
                        <a:t>Herbivores (primary consumers) eat the plants</a:t>
                      </a:r>
                    </a:p>
                    <a:p>
                      <a:pPr marL="171450" indent="-171450">
                        <a:buFont typeface="Arial" panose="020B0604020202020204" pitchFamily="34" charset="0"/>
                        <a:buChar char="•"/>
                      </a:pPr>
                      <a:r>
                        <a:rPr lang="en-GB" sz="800" b="0" u="none" baseline="0" dirty="0" smtClean="0"/>
                        <a:t>Carnivores (secondary consumers) eat the herbivores so the energy flows to them through a </a:t>
                      </a:r>
                      <a:r>
                        <a:rPr lang="en-GB" sz="800" b="1" u="none" baseline="0" dirty="0" smtClean="0"/>
                        <a:t>food chain</a:t>
                      </a:r>
                      <a:r>
                        <a:rPr lang="en-GB" sz="800" b="0" u="none" baseline="0" dirty="0" smtClean="0"/>
                        <a:t>.</a:t>
                      </a:r>
                    </a:p>
                    <a:p>
                      <a:pPr marL="171450" indent="-171450">
                        <a:buFont typeface="Arial" panose="020B0604020202020204" pitchFamily="34" charset="0"/>
                        <a:buChar char="•"/>
                      </a:pPr>
                      <a:r>
                        <a:rPr lang="en-GB" sz="800" b="0" u="none" baseline="0" dirty="0" smtClean="0"/>
                        <a:t>Food chains are connected to make a food web.</a:t>
                      </a:r>
                    </a:p>
                    <a:p>
                      <a:pPr marL="171450" indent="-171450">
                        <a:buFont typeface="Arial" panose="020B0604020202020204" pitchFamily="34" charset="0"/>
                        <a:buChar char="•"/>
                      </a:pPr>
                      <a:r>
                        <a:rPr lang="en-GB" sz="800" b="0" u="none" baseline="0" dirty="0" smtClean="0"/>
                        <a:t>The number of living organisms is reduced as you go up the food web because energy is lost during transfer.</a:t>
                      </a:r>
                    </a:p>
                  </a:txBody>
                  <a:tcPr/>
                </a:tc>
                <a:extLst>
                  <a:ext uri="{0D108BD9-81ED-4DB2-BD59-A6C34878D82A}">
                    <a16:rowId xmlns:a16="http://schemas.microsoft.com/office/drawing/2014/main" xmlns="" val="10003"/>
                  </a:ext>
                </a:extLst>
              </a:tr>
            </a:tbl>
          </a:graphicData>
        </a:graphic>
      </p:graphicFrame>
      <p:pic>
        <p:nvPicPr>
          <p:cNvPr id="5" name="Picture 4"/>
          <p:cNvPicPr>
            <a:picLocks noChangeAspect="1"/>
          </p:cNvPicPr>
          <p:nvPr/>
        </p:nvPicPr>
        <p:blipFill>
          <a:blip r:embed="rId3"/>
          <a:stretch>
            <a:fillRect/>
          </a:stretch>
        </p:blipFill>
        <p:spPr>
          <a:xfrm>
            <a:off x="4618075" y="-4247"/>
            <a:ext cx="2905673" cy="145983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78707" y="2466639"/>
            <a:ext cx="1495186" cy="1229728"/>
          </a:xfrm>
          <a:prstGeom prst="rect">
            <a:avLst/>
          </a:prstGeom>
        </p:spPr>
      </p:pic>
      <p:graphicFrame>
        <p:nvGraphicFramePr>
          <p:cNvPr id="7" name="Table 6"/>
          <p:cNvGraphicFramePr>
            <a:graphicFrameLocks noGrp="1"/>
          </p:cNvGraphicFramePr>
          <p:nvPr>
            <p:extLst/>
          </p:nvPr>
        </p:nvGraphicFramePr>
        <p:xfrm>
          <a:off x="7523746" y="10075"/>
          <a:ext cx="3144254" cy="4025816"/>
        </p:xfrm>
        <a:graphic>
          <a:graphicData uri="http://schemas.openxmlformats.org/drawingml/2006/table">
            <a:tbl>
              <a:tblPr firstRow="1" bandRow="1">
                <a:tableStyleId>{21E4AEA4-8DFA-4A89-87EB-49C32662AFE0}</a:tableStyleId>
              </a:tblPr>
              <a:tblGrid>
                <a:gridCol w="1517473">
                  <a:extLst>
                    <a:ext uri="{9D8B030D-6E8A-4147-A177-3AD203B41FA5}">
                      <a16:colId xmlns:a16="http://schemas.microsoft.com/office/drawing/2014/main" xmlns="" val="20000"/>
                    </a:ext>
                  </a:extLst>
                </a:gridCol>
                <a:gridCol w="1626781">
                  <a:extLst>
                    <a:ext uri="{9D8B030D-6E8A-4147-A177-3AD203B41FA5}">
                      <a16:colId xmlns:a16="http://schemas.microsoft.com/office/drawing/2014/main" xmlns="" val="20001"/>
                    </a:ext>
                  </a:extLst>
                </a:gridCol>
              </a:tblGrid>
              <a:tr h="800130">
                <a:tc>
                  <a:txBody>
                    <a:bodyPr/>
                    <a:lstStyle/>
                    <a:p>
                      <a:r>
                        <a:rPr lang="en-GB" sz="700" u="sng" dirty="0" smtClean="0"/>
                        <a:t>Rainforest carbon cycle</a:t>
                      </a:r>
                      <a:r>
                        <a:rPr lang="en-GB" sz="700" u="none" dirty="0" smtClean="0"/>
                        <a:t> – plants absorb CO</a:t>
                      </a:r>
                      <a:r>
                        <a:rPr lang="en-GB" sz="700" u="none" baseline="-25000" dirty="0" smtClean="0"/>
                        <a:t>2</a:t>
                      </a:r>
                      <a:r>
                        <a:rPr lang="en-GB" sz="700" u="none" dirty="0" smtClean="0"/>
                        <a:t> from</a:t>
                      </a:r>
                      <a:r>
                        <a:rPr lang="en-GB" sz="700" u="none" baseline="0" dirty="0" smtClean="0"/>
                        <a:t> atmosphere during photosynthesis. Rainforests are the largest absorber of CO</a:t>
                      </a:r>
                      <a:r>
                        <a:rPr lang="en-GB" sz="700" u="none" baseline="-25000" dirty="0" smtClean="0"/>
                        <a:t>2</a:t>
                      </a:r>
                      <a:r>
                        <a:rPr lang="en-GB" sz="700" u="none" baseline="0" dirty="0" smtClean="0"/>
                        <a:t> in the world. </a:t>
                      </a:r>
                    </a:p>
                    <a:p>
                      <a:r>
                        <a:rPr lang="en-GB" sz="700" u="none" baseline="0" dirty="0" smtClean="0"/>
                        <a:t>When rainforests are cleared and burned, around 30-60% of the carbon is lost to the atmosphere.</a:t>
                      </a:r>
                      <a:endParaRPr lang="en-GB" sz="700" b="0" u="none" dirty="0"/>
                    </a:p>
                  </a:txBody>
                  <a:tcPr/>
                </a:tc>
                <a:tc rowSpan="2">
                  <a:txBody>
                    <a:bodyPr/>
                    <a:lstStyle/>
                    <a:p>
                      <a:r>
                        <a:rPr lang="en-GB" sz="700" dirty="0" smtClean="0"/>
                        <a:t>Impacts – positives</a:t>
                      </a:r>
                    </a:p>
                    <a:p>
                      <a:pPr marL="171450" indent="-171450">
                        <a:buFont typeface="Arial" panose="020B0604020202020204" pitchFamily="34" charset="0"/>
                        <a:buChar char="•"/>
                      </a:pPr>
                      <a:r>
                        <a:rPr lang="en-GB" sz="700" dirty="0" smtClean="0"/>
                        <a:t>Profit has helped the country become richer</a:t>
                      </a:r>
                    </a:p>
                    <a:p>
                      <a:pPr marL="171450" indent="-171450">
                        <a:buFont typeface="Arial" panose="020B0604020202020204" pitchFamily="34" charset="0"/>
                        <a:buChar char="•"/>
                      </a:pPr>
                      <a:r>
                        <a:rPr lang="en-GB" sz="700" dirty="0" smtClean="0"/>
                        <a:t>Long term jobs created in logging,</a:t>
                      </a:r>
                      <a:r>
                        <a:rPr lang="en-GB" sz="700" baseline="0" dirty="0" smtClean="0"/>
                        <a:t> farming </a:t>
                      </a:r>
                      <a:r>
                        <a:rPr lang="en-GB" sz="700" baseline="0" dirty="0" err="1" smtClean="0"/>
                        <a:t>etc</a:t>
                      </a:r>
                      <a:endParaRPr lang="en-GB" sz="700" baseline="0" dirty="0" smtClean="0"/>
                    </a:p>
                    <a:p>
                      <a:pPr marL="171450" indent="-171450">
                        <a:buFont typeface="Arial" panose="020B0604020202020204" pitchFamily="34" charset="0"/>
                        <a:buChar char="•"/>
                      </a:pPr>
                      <a:r>
                        <a:rPr lang="en-GB" sz="700" baseline="0" dirty="0" smtClean="0"/>
                        <a:t>Multiplier effect has encouraged other industries to here</a:t>
                      </a:r>
                    </a:p>
                    <a:p>
                      <a:pPr marL="0" indent="0">
                        <a:buFont typeface="Arial" panose="020B0604020202020204" pitchFamily="34" charset="0"/>
                        <a:buNone/>
                      </a:pPr>
                      <a:r>
                        <a:rPr lang="en-GB" sz="700" baseline="0" dirty="0" smtClean="0"/>
                        <a:t>Impacts – Negatives</a:t>
                      </a:r>
                    </a:p>
                    <a:p>
                      <a:pPr marL="171450" indent="-171450">
                        <a:buFont typeface="Arial" panose="020B0604020202020204" pitchFamily="34" charset="0"/>
                        <a:buChar char="•"/>
                      </a:pPr>
                      <a:r>
                        <a:rPr lang="en-GB" sz="700" baseline="0" dirty="0" smtClean="0"/>
                        <a:t>Native Indians have lost homelands, way of life and culture</a:t>
                      </a:r>
                    </a:p>
                    <a:p>
                      <a:pPr marL="171450" indent="-171450">
                        <a:buFont typeface="Arial" panose="020B0604020202020204" pitchFamily="34" charset="0"/>
                        <a:buChar char="•"/>
                      </a:pPr>
                      <a:r>
                        <a:rPr lang="en-GB" sz="700" baseline="0" dirty="0" smtClean="0"/>
                        <a:t>Habitat destruction </a:t>
                      </a:r>
                    </a:p>
                    <a:p>
                      <a:pPr marL="171450" indent="-171450">
                        <a:buFont typeface="Arial" panose="020B0604020202020204" pitchFamily="34" charset="0"/>
                        <a:buChar char="•"/>
                      </a:pPr>
                      <a:r>
                        <a:rPr lang="en-GB" sz="700" baseline="0" dirty="0" smtClean="0"/>
                        <a:t>Change of climate (reduced transpiration and evaporation = drier)</a:t>
                      </a:r>
                    </a:p>
                    <a:p>
                      <a:pPr marL="171450" indent="-171450">
                        <a:buFont typeface="Arial" panose="020B0604020202020204" pitchFamily="34" charset="0"/>
                        <a:buChar char="•"/>
                      </a:pPr>
                      <a:r>
                        <a:rPr lang="en-GB" sz="700" baseline="0" dirty="0" smtClean="0"/>
                        <a:t>Nutrient cycle broken so nutrients don’t get returned to soil.</a:t>
                      </a:r>
                    </a:p>
                    <a:p>
                      <a:endParaRPr lang="en-GB" sz="700" dirty="0"/>
                    </a:p>
                  </a:txBody>
                  <a:tcPr/>
                </a:tc>
                <a:extLst>
                  <a:ext uri="{0D108BD9-81ED-4DB2-BD59-A6C34878D82A}">
                    <a16:rowId xmlns:a16="http://schemas.microsoft.com/office/drawing/2014/main" xmlns="" val="1000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00" dirty="0" smtClean="0"/>
                        <a:t>50% of the tropical rainforest destroyed in the last 100 years.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700" dirty="0" smtClean="0"/>
                        <a:t>Reasons</a:t>
                      </a:r>
                      <a:r>
                        <a:rPr lang="en-GB" sz="700" baseline="0" dirty="0" smtClean="0"/>
                        <a:t> for destruction;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aseline="0" dirty="0" smtClean="0"/>
                        <a:t>Farming, for example cattle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aseline="0" dirty="0" smtClean="0"/>
                        <a:t>Mining (e.g. iron ore)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aseline="0" dirty="0" smtClean="0"/>
                        <a:t>Roads and railways (often to export iron ore)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aseline="0" dirty="0" smtClean="0"/>
                        <a:t>Loggings e.g. for expensive wood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aseline="0" dirty="0" smtClean="0"/>
                        <a:t>Electricity supplies (</a:t>
                      </a:r>
                      <a:r>
                        <a:rPr lang="en-GB" sz="700" baseline="0" dirty="0" err="1" smtClean="0"/>
                        <a:t>eg</a:t>
                      </a:r>
                      <a:r>
                        <a:rPr lang="en-GB" sz="700" baseline="0" dirty="0" smtClean="0"/>
                        <a:t> HEP)</a:t>
                      </a:r>
                      <a:endParaRPr lang="en-GB" sz="700" dirty="0" smtClean="0"/>
                    </a:p>
                  </a:txBody>
                  <a:tcPr/>
                </a:tc>
                <a:tc vMerge="1">
                  <a:txBody>
                    <a:bodyPr/>
                    <a:lstStyle/>
                    <a:p>
                      <a:endParaRPr lang="en-GB"/>
                    </a:p>
                  </a:txBody>
                  <a:tcPr/>
                </a:tc>
                <a:extLst>
                  <a:ext uri="{0D108BD9-81ED-4DB2-BD59-A6C34878D82A}">
                    <a16:rowId xmlns:a16="http://schemas.microsoft.com/office/drawing/2014/main" xmlns="" val="10001"/>
                  </a:ext>
                </a:extLst>
              </a:tr>
              <a:tr h="780756">
                <a:tc>
                  <a:txBody>
                    <a:bodyPr/>
                    <a:lstStyle/>
                    <a:p>
                      <a:r>
                        <a:rPr lang="en-GB" sz="700" u="sng" dirty="0" smtClean="0"/>
                        <a:t>Rainforest carbon cycle</a:t>
                      </a:r>
                      <a:r>
                        <a:rPr lang="en-GB" sz="700" u="none" dirty="0" smtClean="0"/>
                        <a:t> – plants absorb CO</a:t>
                      </a:r>
                      <a:r>
                        <a:rPr lang="en-GB" sz="700" u="none" baseline="-25000" dirty="0" smtClean="0"/>
                        <a:t>2</a:t>
                      </a:r>
                      <a:r>
                        <a:rPr lang="en-GB" sz="700" u="none" dirty="0" smtClean="0"/>
                        <a:t> from</a:t>
                      </a:r>
                      <a:r>
                        <a:rPr lang="en-GB" sz="700" u="none" baseline="0" dirty="0" smtClean="0"/>
                        <a:t> atmosphere during photosynthesis. Rainforests are the largest absorber of CO</a:t>
                      </a:r>
                      <a:r>
                        <a:rPr lang="en-GB" sz="700" u="none" baseline="-25000" dirty="0" smtClean="0"/>
                        <a:t>2</a:t>
                      </a:r>
                      <a:r>
                        <a:rPr lang="en-GB" sz="700" u="none" baseline="0" dirty="0" smtClean="0"/>
                        <a:t> in the world. </a:t>
                      </a:r>
                    </a:p>
                    <a:p>
                      <a:r>
                        <a:rPr lang="en-GB" sz="700" u="none" baseline="0" dirty="0" smtClean="0"/>
                        <a:t>When rainforests are cleared and burned, around 30-60% of the carbon is lost to the atmosphere.</a:t>
                      </a:r>
                      <a:endParaRPr lang="en-GB" sz="700" b="0" u="none" dirty="0"/>
                    </a:p>
                  </a:txBody>
                  <a:tcPr/>
                </a:tc>
                <a:tc rowSpan="2">
                  <a:txBody>
                    <a:bodyPr/>
                    <a:lstStyle/>
                    <a:p>
                      <a:r>
                        <a:rPr lang="en-GB" sz="700" baseline="0" dirty="0" smtClean="0"/>
                        <a:t>Sustainable management;</a:t>
                      </a:r>
                    </a:p>
                    <a:p>
                      <a:pPr marL="228600" indent="-228600">
                        <a:buFont typeface="+mj-lt"/>
                        <a:buAutoNum type="arabicPeriod"/>
                      </a:pPr>
                      <a:r>
                        <a:rPr lang="en-GB" sz="700" baseline="0" dirty="0" smtClean="0"/>
                        <a:t>Agro forestry – growing trees and crops at the same time</a:t>
                      </a:r>
                    </a:p>
                    <a:p>
                      <a:pPr marL="228600" indent="-228600">
                        <a:buFont typeface="+mj-lt"/>
                        <a:buAutoNum type="arabicPeriod"/>
                      </a:pPr>
                      <a:r>
                        <a:rPr lang="en-GB" sz="700" baseline="0" dirty="0" smtClean="0"/>
                        <a:t>Selective logging</a:t>
                      </a:r>
                    </a:p>
                    <a:p>
                      <a:pPr marL="228600" indent="-228600">
                        <a:buFont typeface="+mj-lt"/>
                        <a:buAutoNum type="arabicPeriod"/>
                      </a:pPr>
                      <a:r>
                        <a:rPr lang="en-GB" sz="700" baseline="0" dirty="0" smtClean="0"/>
                        <a:t>Forest reserves (smaller areas of protected forest)</a:t>
                      </a:r>
                    </a:p>
                    <a:p>
                      <a:pPr marL="228600" indent="-228600">
                        <a:buFont typeface="+mj-lt"/>
                        <a:buAutoNum type="arabicPeriod"/>
                      </a:pPr>
                      <a:r>
                        <a:rPr lang="en-GB" sz="700" baseline="0" dirty="0" smtClean="0"/>
                        <a:t>Ecotourism (as alternative way for locals to make money)</a:t>
                      </a:r>
                    </a:p>
                    <a:p>
                      <a:pPr marL="228600" indent="-228600">
                        <a:buFont typeface="+mj-lt"/>
                        <a:buAutoNum type="arabicPeriod"/>
                      </a:pPr>
                      <a:r>
                        <a:rPr lang="en-GB" sz="700" baseline="0" dirty="0" smtClean="0"/>
                        <a:t>Wildlife corridors – link up fragmented areas of land to allow wildlife to move freely</a:t>
                      </a:r>
                    </a:p>
                    <a:p>
                      <a:pPr marL="228600" indent="-228600">
                        <a:buFont typeface="+mj-lt"/>
                        <a:buAutoNum type="arabicPeriod"/>
                      </a:pPr>
                      <a:endParaRPr lang="en-GB" sz="700" baseline="0" dirty="0" smtClean="0"/>
                    </a:p>
                  </a:txBody>
                  <a:tcPr/>
                </a:tc>
                <a:extLst>
                  <a:ext uri="{0D108BD9-81ED-4DB2-BD59-A6C34878D82A}">
                    <a16:rowId xmlns:a16="http://schemas.microsoft.com/office/drawing/2014/main" xmlns="" val="10002"/>
                  </a:ext>
                </a:extLst>
              </a:tr>
              <a:tr h="1084496">
                <a:tc>
                  <a:txBody>
                    <a:bodyPr/>
                    <a:lstStyle/>
                    <a:p>
                      <a:endParaRPr lang="en-GB" dirty="0"/>
                    </a:p>
                  </a:txBody>
                  <a:tcPr/>
                </a:tc>
                <a:tc vMerge="1">
                  <a:txBody>
                    <a:bodyPr/>
                    <a:lstStyle/>
                    <a:p>
                      <a:endParaRPr lang="en-GB"/>
                    </a:p>
                  </a:txBody>
                  <a:tcPr/>
                </a:tc>
                <a:extLst>
                  <a:ext uri="{0D108BD9-81ED-4DB2-BD59-A6C34878D82A}">
                    <a16:rowId xmlns:a16="http://schemas.microsoft.com/office/drawing/2014/main" xmlns="" val="10003"/>
                  </a:ext>
                </a:extLst>
              </a:tr>
            </a:tbl>
          </a:graphicData>
        </a:graphic>
      </p:graphicFrame>
      <p:pic>
        <p:nvPicPr>
          <p:cNvPr id="9" name="Picture 8"/>
          <p:cNvPicPr>
            <a:picLocks noChangeAspect="1"/>
          </p:cNvPicPr>
          <p:nvPr/>
        </p:nvPicPr>
        <p:blipFill rotWithShape="1">
          <a:blip r:embed="rId5"/>
          <a:srcRect b="12540"/>
          <a:stretch/>
        </p:blipFill>
        <p:spPr>
          <a:xfrm>
            <a:off x="7764834" y="2958525"/>
            <a:ext cx="939385" cy="1072712"/>
          </a:xfrm>
          <a:prstGeom prst="rect">
            <a:avLst/>
          </a:prstGeom>
        </p:spPr>
      </p:pic>
      <p:graphicFrame>
        <p:nvGraphicFramePr>
          <p:cNvPr id="10" name="Table 9"/>
          <p:cNvGraphicFramePr>
            <a:graphicFrameLocks noGrp="1"/>
          </p:cNvGraphicFramePr>
          <p:nvPr>
            <p:extLst/>
          </p:nvPr>
        </p:nvGraphicFramePr>
        <p:xfrm>
          <a:off x="7510171" y="4050213"/>
          <a:ext cx="3056952" cy="2807786"/>
        </p:xfrm>
        <a:graphic>
          <a:graphicData uri="http://schemas.openxmlformats.org/drawingml/2006/table">
            <a:tbl>
              <a:tblPr firstRow="1" bandRow="1">
                <a:tableStyleId>{21E4AEA4-8DFA-4A89-87EB-49C32662AFE0}</a:tableStyleId>
              </a:tblPr>
              <a:tblGrid>
                <a:gridCol w="1528476">
                  <a:extLst>
                    <a:ext uri="{9D8B030D-6E8A-4147-A177-3AD203B41FA5}">
                      <a16:colId xmlns:a16="http://schemas.microsoft.com/office/drawing/2014/main" xmlns="" val="20000"/>
                    </a:ext>
                  </a:extLst>
                </a:gridCol>
                <a:gridCol w="1528476">
                  <a:extLst>
                    <a:ext uri="{9D8B030D-6E8A-4147-A177-3AD203B41FA5}">
                      <a16:colId xmlns:a16="http://schemas.microsoft.com/office/drawing/2014/main" xmlns="" val="20001"/>
                    </a:ext>
                  </a:extLst>
                </a:gridCol>
              </a:tblGrid>
              <a:tr h="842336">
                <a:tc>
                  <a:txBody>
                    <a:bodyPr/>
                    <a:lstStyle/>
                    <a:p>
                      <a:r>
                        <a:rPr lang="en-GB" sz="600" dirty="0" smtClean="0"/>
                        <a:t>Example</a:t>
                      </a:r>
                      <a:r>
                        <a:rPr lang="en-GB" sz="600" baseline="0" dirty="0" smtClean="0"/>
                        <a:t> of a biome – Savannah Grassland. Found within the tropics (about 5</a:t>
                      </a:r>
                      <a:r>
                        <a:rPr lang="en-GB" sz="600" baseline="30000" dirty="0" smtClean="0"/>
                        <a:t>o</a:t>
                      </a:r>
                      <a:r>
                        <a:rPr lang="en-GB" sz="600" baseline="0" dirty="0" smtClean="0"/>
                        <a:t> north/south of equator.) They are found between rainforests and deserts.</a:t>
                      </a:r>
                      <a:endParaRPr lang="en-GB" sz="600" dirty="0"/>
                    </a:p>
                  </a:txBody>
                  <a:tcPr/>
                </a:tc>
                <a:tc>
                  <a:txBody>
                    <a:bodyPr/>
                    <a:lstStyle/>
                    <a:p>
                      <a:r>
                        <a:rPr lang="en-GB" sz="600" dirty="0" smtClean="0"/>
                        <a:t>The Savannah has very defined wet/dry</a:t>
                      </a:r>
                      <a:r>
                        <a:rPr lang="en-GB" sz="600" baseline="0" dirty="0" smtClean="0"/>
                        <a:t> season. Wet season occurs in “summer” and has heavy rain. Temperatures between 23</a:t>
                      </a:r>
                      <a:r>
                        <a:rPr lang="en-GB" sz="600" baseline="30000" dirty="0" smtClean="0"/>
                        <a:t>o</a:t>
                      </a:r>
                      <a:r>
                        <a:rPr lang="en-GB" sz="600" baseline="0" dirty="0" smtClean="0"/>
                        <a:t>C and 28</a:t>
                      </a:r>
                      <a:r>
                        <a:rPr lang="en-GB" sz="600" baseline="30000" dirty="0" smtClean="0"/>
                        <a:t>o</a:t>
                      </a:r>
                      <a:r>
                        <a:rPr lang="en-GB" sz="600" baseline="0" dirty="0" smtClean="0"/>
                        <a:t>C all year round.</a:t>
                      </a:r>
                    </a:p>
                    <a:p>
                      <a:r>
                        <a:rPr lang="en-GB" sz="600" baseline="0" dirty="0" smtClean="0"/>
                        <a:t>Vegetation consists of scattered trees, grass and drought resistant bushes.</a:t>
                      </a:r>
                    </a:p>
                    <a:p>
                      <a:r>
                        <a:rPr lang="en-GB" sz="600" baseline="0" dirty="0" smtClean="0"/>
                        <a:t>Drought and fire determine which species survive</a:t>
                      </a:r>
                      <a:endParaRPr lang="en-GB" sz="600" dirty="0"/>
                    </a:p>
                  </a:txBody>
                  <a:tcPr/>
                </a:tc>
                <a:extLst>
                  <a:ext uri="{0D108BD9-81ED-4DB2-BD59-A6C34878D82A}">
                    <a16:rowId xmlns:a16="http://schemas.microsoft.com/office/drawing/2014/main" xmlns="" val="10000"/>
                  </a:ext>
                </a:extLst>
              </a:tr>
              <a:tr h="935929">
                <a:tc>
                  <a:txBody>
                    <a:bodyPr/>
                    <a:lstStyle/>
                    <a:p>
                      <a:r>
                        <a:rPr lang="en-GB" sz="600" u="sng" dirty="0" smtClean="0"/>
                        <a:t>Nutrient cycle </a:t>
                      </a:r>
                      <a:r>
                        <a:rPr lang="en-GB" sz="600" dirty="0" smtClean="0"/>
                        <a:t>–</a:t>
                      </a:r>
                      <a:r>
                        <a:rPr lang="en-GB" sz="600" baseline="0" dirty="0" smtClean="0"/>
                        <a:t> shorter growing season than rainforest and less nutrients stored in soil.</a:t>
                      </a:r>
                    </a:p>
                    <a:p>
                      <a:r>
                        <a:rPr lang="en-GB" sz="600" baseline="0" dirty="0" smtClean="0"/>
                        <a:t>Nutrients stored near the surface of soil since it comes from decayed organic matter. Fire is important (whether natural or human made) to kill off weeds, prevent trees from growing and maintain grass)</a:t>
                      </a:r>
                    </a:p>
                    <a:p>
                      <a:endParaRPr lang="en-GB" sz="600" dirty="0"/>
                    </a:p>
                  </a:txBody>
                  <a:tcPr/>
                </a:tc>
                <a:tc>
                  <a:txBody>
                    <a:bodyPr/>
                    <a:lstStyle/>
                    <a:p>
                      <a:r>
                        <a:rPr lang="en-GB" sz="600" dirty="0" smtClean="0"/>
                        <a:t>Huge</a:t>
                      </a:r>
                      <a:r>
                        <a:rPr lang="en-GB" sz="600" baseline="0" dirty="0" smtClean="0"/>
                        <a:t> problem with desertification in the Savannah</a:t>
                      </a:r>
                      <a:endParaRPr lang="en-GB" sz="600" dirty="0"/>
                    </a:p>
                  </a:txBody>
                  <a:tcPr/>
                </a:tc>
                <a:extLst>
                  <a:ext uri="{0D108BD9-81ED-4DB2-BD59-A6C34878D82A}">
                    <a16:rowId xmlns:a16="http://schemas.microsoft.com/office/drawing/2014/main" xmlns="" val="10001"/>
                  </a:ext>
                </a:extLst>
              </a:tr>
              <a:tr h="561557">
                <a:tc>
                  <a:txBody>
                    <a:bodyPr/>
                    <a:lstStyle/>
                    <a:p>
                      <a:r>
                        <a:rPr lang="en-GB" sz="600" u="sng" dirty="0" smtClean="0"/>
                        <a:t>Water cycle</a:t>
                      </a:r>
                      <a:r>
                        <a:rPr lang="en-GB" sz="600" u="none" dirty="0" smtClean="0"/>
                        <a:t> – drought can last 4-8 months of the year. During dry spell plant activities (growing </a:t>
                      </a:r>
                      <a:r>
                        <a:rPr lang="en-GB" sz="600" u="none" dirty="0" err="1" smtClean="0"/>
                        <a:t>etc</a:t>
                      </a:r>
                      <a:r>
                        <a:rPr lang="en-GB" sz="600" u="none" dirty="0" smtClean="0"/>
                        <a:t>) happen but at very slow rate.</a:t>
                      </a:r>
                    </a:p>
                    <a:p>
                      <a:r>
                        <a:rPr lang="en-GB" sz="600" u="none" dirty="0" smtClean="0"/>
                        <a:t>Resistance to drought is most important plant adaptation</a:t>
                      </a:r>
                      <a:endParaRPr lang="en-GB" sz="600" b="0" u="none" dirty="0"/>
                    </a:p>
                  </a:txBody>
                  <a:tcPr/>
                </a:tc>
                <a:tc>
                  <a:txBody>
                    <a:bodyPr/>
                    <a:lstStyle/>
                    <a:p>
                      <a:r>
                        <a:rPr lang="en-GB" sz="600" dirty="0" smtClean="0"/>
                        <a:t>Sustainable Management Techniques;</a:t>
                      </a:r>
                    </a:p>
                    <a:p>
                      <a:pPr marL="171450" indent="-171450">
                        <a:buFont typeface="Arial" panose="020B0604020202020204" pitchFamily="34" charset="0"/>
                        <a:buChar char="•"/>
                      </a:pPr>
                      <a:r>
                        <a:rPr lang="en-GB" sz="600" dirty="0" smtClean="0"/>
                        <a:t>Crop rotation </a:t>
                      </a:r>
                    </a:p>
                    <a:p>
                      <a:pPr marL="171450" indent="-171450">
                        <a:buFont typeface="Arial" panose="020B0604020202020204" pitchFamily="34" charset="0"/>
                        <a:buChar char="•"/>
                      </a:pPr>
                      <a:r>
                        <a:rPr lang="en-GB" sz="600" dirty="0" smtClean="0"/>
                        <a:t>Afforestation (e.g. Great Green Wall)</a:t>
                      </a:r>
                    </a:p>
                    <a:p>
                      <a:pPr marL="171450" indent="-171450">
                        <a:buFont typeface="Arial" panose="020B0604020202020204" pitchFamily="34" charset="0"/>
                        <a:buChar char="•"/>
                      </a:pPr>
                      <a:r>
                        <a:rPr lang="en-GB" sz="600" dirty="0" smtClean="0"/>
                        <a:t>Irrigation</a:t>
                      </a:r>
                      <a:endParaRPr lang="en-GB" sz="600" dirty="0"/>
                    </a:p>
                  </a:txBody>
                  <a:tcPr/>
                </a:tc>
                <a:extLst>
                  <a:ext uri="{0D108BD9-81ED-4DB2-BD59-A6C34878D82A}">
                    <a16:rowId xmlns:a16="http://schemas.microsoft.com/office/drawing/2014/main" xmlns="" val="10002"/>
                  </a:ext>
                </a:extLst>
              </a:tr>
              <a:tr h="467964">
                <a:tc>
                  <a:txBody>
                    <a:bodyPr/>
                    <a:lstStyle/>
                    <a:p>
                      <a:r>
                        <a:rPr lang="en-GB" sz="600" dirty="0" smtClean="0"/>
                        <a:t>Carbon Cycle – they have fewer trees and stored carbon than rainforests – however, they are important in the global carbon cycle because they are so large.</a:t>
                      </a:r>
                      <a:r>
                        <a:rPr lang="en-GB" sz="600" baseline="0" dirty="0" smtClean="0"/>
                        <a:t> </a:t>
                      </a:r>
                      <a:endParaRPr lang="en-GB" sz="600" dirty="0"/>
                    </a:p>
                  </a:txBody>
                  <a:tcPr/>
                </a:tc>
                <a:tc>
                  <a:txBody>
                    <a:bodyPr/>
                    <a:lstStyle/>
                    <a:p>
                      <a:endParaRPr lang="en-GB" sz="600" dirty="0"/>
                    </a:p>
                  </a:txBody>
                  <a:tcPr/>
                </a:tc>
                <a:extLst>
                  <a:ext uri="{0D108BD9-81ED-4DB2-BD59-A6C34878D82A}">
                    <a16:rowId xmlns:a16="http://schemas.microsoft.com/office/drawing/2014/main" xmlns="" val="10003"/>
                  </a:ext>
                </a:extLst>
              </a:tr>
            </a:tbl>
          </a:graphicData>
        </a:graphic>
      </p:graphicFrame>
      <p:graphicFrame>
        <p:nvGraphicFramePr>
          <p:cNvPr id="11" name="Table 10"/>
          <p:cNvGraphicFramePr>
            <a:graphicFrameLocks noGrp="1"/>
          </p:cNvGraphicFramePr>
          <p:nvPr>
            <p:extLst/>
          </p:nvPr>
        </p:nvGraphicFramePr>
        <p:xfrm>
          <a:off x="1524000" y="5162113"/>
          <a:ext cx="3094074" cy="1695887"/>
        </p:xfrm>
        <a:graphic>
          <a:graphicData uri="http://schemas.openxmlformats.org/drawingml/2006/table">
            <a:tbl>
              <a:tblPr firstRow="1" bandRow="1">
                <a:tableStyleId>{21E4AEA4-8DFA-4A89-87EB-49C32662AFE0}</a:tableStyleId>
              </a:tblPr>
              <a:tblGrid>
                <a:gridCol w="3094074">
                  <a:extLst>
                    <a:ext uri="{9D8B030D-6E8A-4147-A177-3AD203B41FA5}">
                      <a16:colId xmlns:a16="http://schemas.microsoft.com/office/drawing/2014/main" xmlns="" val="20000"/>
                    </a:ext>
                  </a:extLst>
                </a:gridCol>
              </a:tblGrid>
              <a:tr h="353310">
                <a:tc>
                  <a:txBody>
                    <a:bodyPr/>
                    <a:lstStyle/>
                    <a:p>
                      <a:r>
                        <a:rPr lang="en-GB" sz="700" dirty="0" smtClean="0"/>
                        <a:t>Ecosystems – can be found at many different scales, from a rock pool at the seaside to a global system like a tropical rainforest.</a:t>
                      </a:r>
                      <a:endParaRPr lang="en-GB" sz="700" dirty="0"/>
                    </a:p>
                  </a:txBody>
                  <a:tcPr/>
                </a:tc>
                <a:extLst>
                  <a:ext uri="{0D108BD9-81ED-4DB2-BD59-A6C34878D82A}">
                    <a16:rowId xmlns:a16="http://schemas.microsoft.com/office/drawing/2014/main" xmlns="" val="10000"/>
                  </a:ext>
                </a:extLst>
              </a:tr>
              <a:tr h="1342577">
                <a:tc>
                  <a:txBody>
                    <a:bodyPr/>
                    <a:lstStyle/>
                    <a:p>
                      <a:r>
                        <a:rPr lang="en-GB" sz="700" dirty="0" smtClean="0"/>
                        <a:t>Large</a:t>
                      </a:r>
                      <a:r>
                        <a:rPr lang="en-GB" sz="700" baseline="0" dirty="0" smtClean="0"/>
                        <a:t> scale ecosystems are known as </a:t>
                      </a:r>
                      <a:r>
                        <a:rPr lang="en-GB" sz="700" u="sng" baseline="0" dirty="0" smtClean="0"/>
                        <a:t>biomes</a:t>
                      </a:r>
                      <a:r>
                        <a:rPr lang="en-GB" sz="700" u="none" baseline="0" dirty="0" smtClean="0"/>
                        <a:t>. Climate is the most important factor in determining their distribution;</a:t>
                      </a:r>
                    </a:p>
                    <a:p>
                      <a:pPr marL="285750" indent="-285750">
                        <a:buFont typeface="Arial" panose="020B0604020202020204" pitchFamily="34" charset="0"/>
                        <a:buChar char="•"/>
                      </a:pPr>
                      <a:r>
                        <a:rPr lang="en-GB" sz="700" u="none" baseline="0" dirty="0" smtClean="0"/>
                        <a:t>Rainfall – the amount and patterns determine the distribution of biomes</a:t>
                      </a:r>
                    </a:p>
                    <a:p>
                      <a:pPr marL="285750" indent="-285750">
                        <a:buFont typeface="Arial" panose="020B0604020202020204" pitchFamily="34" charset="0"/>
                        <a:buChar char="•"/>
                      </a:pPr>
                      <a:r>
                        <a:rPr lang="en-GB" sz="700" u="none" baseline="0" dirty="0" smtClean="0"/>
                        <a:t>Temperature – when rainfall is reliable and distributed evenly temperature becomes the most important factor.</a:t>
                      </a:r>
                    </a:p>
                    <a:p>
                      <a:pPr marL="285750" indent="-285750">
                        <a:buFont typeface="Arial" panose="020B0604020202020204" pitchFamily="34" charset="0"/>
                        <a:buChar char="•"/>
                      </a:pPr>
                      <a:endParaRPr lang="en-GB" sz="700" u="none" baseline="0" dirty="0" smtClean="0"/>
                    </a:p>
                    <a:p>
                      <a:pPr marL="0" indent="0">
                        <a:buFont typeface="Arial" panose="020B0604020202020204" pitchFamily="34" charset="0"/>
                        <a:buNone/>
                      </a:pPr>
                      <a:r>
                        <a:rPr lang="en-GB" sz="700" u="none" baseline="0" dirty="0" smtClean="0"/>
                        <a:t>Other factors can also have an influence e.g.</a:t>
                      </a:r>
                    </a:p>
                    <a:p>
                      <a:pPr marL="285750" indent="-285750">
                        <a:buFont typeface="Arial" panose="020B0604020202020204" pitchFamily="34" charset="0"/>
                        <a:buChar char="•"/>
                      </a:pPr>
                      <a:r>
                        <a:rPr lang="en-GB" sz="700" u="none" baseline="0" dirty="0" smtClean="0"/>
                        <a:t>Tropical rainforests are located either side of the equator where hot and wet conditions allow continuous growth of plants</a:t>
                      </a:r>
                      <a:endParaRPr lang="en-GB" sz="700" b="0" u="none" baseline="0" dirty="0" smtClean="0"/>
                    </a:p>
                  </a:txBody>
                  <a:tcPr/>
                </a:tc>
                <a:extLst>
                  <a:ext uri="{0D108BD9-81ED-4DB2-BD59-A6C34878D82A}">
                    <a16:rowId xmlns:a16="http://schemas.microsoft.com/office/drawing/2014/main" xmlns="" val="10001"/>
                  </a:ext>
                </a:extLst>
              </a:tr>
            </a:tbl>
          </a:graphicData>
        </a:graphic>
      </p:graphicFrame>
      <p:graphicFrame>
        <p:nvGraphicFramePr>
          <p:cNvPr id="12" name="Table 11"/>
          <p:cNvGraphicFramePr>
            <a:graphicFrameLocks noGrp="1"/>
          </p:cNvGraphicFramePr>
          <p:nvPr>
            <p:extLst/>
          </p:nvPr>
        </p:nvGraphicFramePr>
        <p:xfrm>
          <a:off x="4590926" y="5007738"/>
          <a:ext cx="2932821" cy="838200"/>
        </p:xfrm>
        <a:graphic>
          <a:graphicData uri="http://schemas.openxmlformats.org/drawingml/2006/table">
            <a:tbl>
              <a:tblPr firstRow="1" bandRow="1">
                <a:tableStyleId>{21E4AEA4-8DFA-4A89-87EB-49C32662AFE0}</a:tableStyleId>
              </a:tblPr>
              <a:tblGrid>
                <a:gridCol w="1415432">
                  <a:extLst>
                    <a:ext uri="{9D8B030D-6E8A-4147-A177-3AD203B41FA5}">
                      <a16:colId xmlns:a16="http://schemas.microsoft.com/office/drawing/2014/main" xmlns="" val="20000"/>
                    </a:ext>
                  </a:extLst>
                </a:gridCol>
                <a:gridCol w="1517389">
                  <a:extLst>
                    <a:ext uri="{9D8B030D-6E8A-4147-A177-3AD203B41FA5}">
                      <a16:colId xmlns:a16="http://schemas.microsoft.com/office/drawing/2014/main" xmlns="" val="20001"/>
                    </a:ext>
                  </a:extLst>
                </a:gridCol>
              </a:tblGrid>
              <a:tr h="649147">
                <a:tc>
                  <a:txBody>
                    <a:bodyPr/>
                    <a:lstStyle/>
                    <a:p>
                      <a:r>
                        <a:rPr lang="en-GB" sz="700" dirty="0" smtClean="0"/>
                        <a:t>Example of a biome – tropical rainforests. They can be found either</a:t>
                      </a:r>
                      <a:r>
                        <a:rPr lang="en-GB" sz="700" baseline="0" dirty="0" smtClean="0"/>
                        <a:t> side of the equator in areas such as Brazil and Congo.</a:t>
                      </a:r>
                      <a:endParaRPr lang="en-GB" sz="700" dirty="0"/>
                    </a:p>
                  </a:txBody>
                  <a:tcPr/>
                </a:tc>
                <a:tc>
                  <a:txBody>
                    <a:bodyPr/>
                    <a:lstStyle/>
                    <a:p>
                      <a:pPr marL="285750" indent="-285750">
                        <a:buFont typeface="Arial" panose="020B0604020202020204" pitchFamily="34" charset="0"/>
                        <a:buChar char="•"/>
                      </a:pPr>
                      <a:r>
                        <a:rPr lang="en-GB" sz="700" dirty="0" smtClean="0"/>
                        <a:t>Cover about 6% of the world</a:t>
                      </a:r>
                    </a:p>
                    <a:p>
                      <a:pPr marL="285750" indent="-285750">
                        <a:buFont typeface="Arial" panose="020B0604020202020204" pitchFamily="34" charset="0"/>
                        <a:buChar char="•"/>
                      </a:pPr>
                      <a:r>
                        <a:rPr lang="en-GB" sz="700" dirty="0" smtClean="0"/>
                        <a:t>Contain most diverse range of plant and animal</a:t>
                      </a:r>
                      <a:r>
                        <a:rPr lang="en-GB" sz="700" baseline="0" dirty="0" smtClean="0"/>
                        <a:t> life</a:t>
                      </a:r>
                    </a:p>
                    <a:p>
                      <a:pPr marL="285750" indent="-285750">
                        <a:buFont typeface="Arial" panose="020B0604020202020204" pitchFamily="34" charset="0"/>
                        <a:buChar char="•"/>
                      </a:pPr>
                      <a:r>
                        <a:rPr lang="en-GB" sz="700" baseline="0" dirty="0" smtClean="0"/>
                        <a:t>Continuous growing season due to high temperatures and rainfall.</a:t>
                      </a:r>
                      <a:endParaRPr lang="en-GB" sz="700" dirty="0"/>
                    </a:p>
                  </a:txBody>
                  <a:tcPr/>
                </a:tc>
                <a:extLst>
                  <a:ext uri="{0D108BD9-81ED-4DB2-BD59-A6C34878D82A}">
                    <a16:rowId xmlns:a16="http://schemas.microsoft.com/office/drawing/2014/main" xmlns="" val="10000"/>
                  </a:ext>
                </a:extLst>
              </a:tr>
            </a:tbl>
          </a:graphicData>
        </a:graphic>
      </p:graphicFrame>
      <p:graphicFrame>
        <p:nvGraphicFramePr>
          <p:cNvPr id="13" name="Table 12"/>
          <p:cNvGraphicFramePr>
            <a:graphicFrameLocks noGrp="1"/>
          </p:cNvGraphicFramePr>
          <p:nvPr>
            <p:extLst/>
          </p:nvPr>
        </p:nvGraphicFramePr>
        <p:xfrm>
          <a:off x="4590926" y="5864443"/>
          <a:ext cx="2932821" cy="1012533"/>
        </p:xfrm>
        <a:graphic>
          <a:graphicData uri="http://schemas.openxmlformats.org/drawingml/2006/table">
            <a:tbl>
              <a:tblPr firstRow="1" bandRow="1">
                <a:tableStyleId>{21E4AEA4-8DFA-4A89-87EB-49C32662AFE0}</a:tableStyleId>
              </a:tblPr>
              <a:tblGrid>
                <a:gridCol w="2932821">
                  <a:extLst>
                    <a:ext uri="{9D8B030D-6E8A-4147-A177-3AD203B41FA5}">
                      <a16:colId xmlns:a16="http://schemas.microsoft.com/office/drawing/2014/main" xmlns="" val="20000"/>
                    </a:ext>
                  </a:extLst>
                </a:gridCol>
              </a:tblGrid>
              <a:tr h="499185">
                <a:tc>
                  <a:txBody>
                    <a:bodyPr/>
                    <a:lstStyle/>
                    <a:p>
                      <a:r>
                        <a:rPr lang="en-GB" sz="700" u="sng" dirty="0" smtClean="0"/>
                        <a:t>Rainforest nutrient cycle </a:t>
                      </a:r>
                      <a:r>
                        <a:rPr lang="en-GB" sz="700" dirty="0" smtClean="0"/>
                        <a:t>– very delicate. About 80% of nutrients come from trees and plants. </a:t>
                      </a:r>
                    </a:p>
                    <a:p>
                      <a:r>
                        <a:rPr lang="en-GB" sz="700" dirty="0" smtClean="0"/>
                        <a:t>Rapid decomposition due to hot/humid</a:t>
                      </a:r>
                      <a:r>
                        <a:rPr lang="en-GB" sz="700" baseline="0" dirty="0" smtClean="0"/>
                        <a:t> conditions. Nutrients in high demand from fast growing plants.</a:t>
                      </a:r>
                      <a:endParaRPr lang="en-GB" sz="700" dirty="0"/>
                    </a:p>
                  </a:txBody>
                  <a:tcPr/>
                </a:tc>
                <a:extLst>
                  <a:ext uri="{0D108BD9-81ED-4DB2-BD59-A6C34878D82A}">
                    <a16:rowId xmlns:a16="http://schemas.microsoft.com/office/drawing/2014/main" xmlns="" val="10000"/>
                  </a:ext>
                </a:extLst>
              </a:tr>
              <a:tr h="494373">
                <a:tc>
                  <a:txBody>
                    <a:bodyPr/>
                    <a:lstStyle/>
                    <a:p>
                      <a:r>
                        <a:rPr lang="en-GB" sz="700" u="sng" dirty="0" smtClean="0"/>
                        <a:t>Rainforest water cycle </a:t>
                      </a:r>
                      <a:r>
                        <a:rPr lang="en-GB" sz="700" dirty="0" smtClean="0"/>
                        <a:t>– much of the water is intercepted at canopy level. Roots take up water from soil. </a:t>
                      </a:r>
                    </a:p>
                    <a:p>
                      <a:r>
                        <a:rPr lang="en-GB" sz="700" dirty="0" smtClean="0"/>
                        <a:t>As forest heats up large</a:t>
                      </a:r>
                      <a:r>
                        <a:rPr lang="en-GB" sz="700" baseline="0" dirty="0" smtClean="0"/>
                        <a:t> amounts evaporated. </a:t>
                      </a:r>
                      <a:endParaRPr lang="en-GB" sz="700" dirty="0"/>
                    </a:p>
                  </a:txBody>
                  <a:tcPr/>
                </a:tc>
                <a:extLst>
                  <a:ext uri="{0D108BD9-81ED-4DB2-BD59-A6C34878D82A}">
                    <a16:rowId xmlns:a16="http://schemas.microsoft.com/office/drawing/2014/main" xmlns="" val="10001"/>
                  </a:ext>
                </a:extLst>
              </a:tr>
            </a:tbl>
          </a:graphicData>
        </a:graphic>
      </p:graphicFrame>
      <p:pic>
        <p:nvPicPr>
          <p:cNvPr id="14" name="Picture 13"/>
          <p:cNvPicPr>
            <a:picLocks noChangeAspect="1"/>
          </p:cNvPicPr>
          <p:nvPr/>
        </p:nvPicPr>
        <p:blipFill rotWithShape="1">
          <a:blip r:embed="rId6" cstate="print">
            <a:extLst>
              <a:ext uri="{28A0092B-C50C-407E-A947-70E740481C1C}">
                <a14:useLocalDpi xmlns:a14="http://schemas.microsoft.com/office/drawing/2010/main" val="0"/>
              </a:ext>
            </a:extLst>
          </a:blip>
          <a:srcRect l="8446" t="34155" r="6146"/>
          <a:stretch/>
        </p:blipFill>
        <p:spPr>
          <a:xfrm>
            <a:off x="9215878" y="5111670"/>
            <a:ext cx="1072771" cy="620286"/>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81508" y="3362484"/>
            <a:ext cx="907141" cy="604760"/>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89836" y="6423512"/>
            <a:ext cx="662426" cy="414016"/>
          </a:xfrm>
          <a:prstGeom prst="rect">
            <a:avLst/>
          </a:prstGeom>
        </p:spPr>
      </p:pic>
      <p:pic>
        <p:nvPicPr>
          <p:cNvPr id="17" name="Picture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752262" y="6404073"/>
            <a:ext cx="772426" cy="434665"/>
          </a:xfrm>
          <a:prstGeom prst="rect">
            <a:avLst/>
          </a:prstGeom>
        </p:spPr>
      </p:pic>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168568" y="4511355"/>
            <a:ext cx="575398" cy="330036"/>
          </a:xfrm>
          <a:prstGeom prst="rect">
            <a:avLst/>
          </a:prstGeom>
        </p:spPr>
      </p:pic>
      <p:pic>
        <p:nvPicPr>
          <p:cNvPr id="19" name="Picture 1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558717" y="4816423"/>
            <a:ext cx="376961" cy="355178"/>
          </a:xfrm>
          <a:prstGeom prst="rect">
            <a:avLst/>
          </a:prstGeom>
        </p:spPr>
      </p:pic>
      <p:pic>
        <p:nvPicPr>
          <p:cNvPr id="20" name="Picture 1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199509" y="4173385"/>
            <a:ext cx="450442" cy="430701"/>
          </a:xfrm>
          <a:prstGeom prst="rect">
            <a:avLst/>
          </a:prstGeom>
        </p:spPr>
      </p:pic>
      <p:pic>
        <p:nvPicPr>
          <p:cNvPr id="21" name="Picture 2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008478" y="3654125"/>
            <a:ext cx="475477" cy="458241"/>
          </a:xfrm>
          <a:prstGeom prst="rect">
            <a:avLst/>
          </a:prstGeom>
        </p:spPr>
      </p:pic>
      <p:pic>
        <p:nvPicPr>
          <p:cNvPr id="22" name="Picture 2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608613" y="2741019"/>
            <a:ext cx="760282" cy="874338"/>
          </a:xfrm>
          <a:prstGeom prst="rect">
            <a:avLst/>
          </a:prstGeom>
        </p:spPr>
      </p:pic>
      <p:pic>
        <p:nvPicPr>
          <p:cNvPr id="23" name="Picture 2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467256" y="1169024"/>
            <a:ext cx="753636" cy="753636"/>
          </a:xfrm>
          <a:prstGeom prst="rect">
            <a:avLst/>
          </a:prstGeom>
        </p:spPr>
      </p:pic>
    </p:spTree>
    <p:extLst>
      <p:ext uri="{BB962C8B-B14F-4D97-AF65-F5344CB8AC3E}">
        <p14:creationId xmlns:p14="http://schemas.microsoft.com/office/powerpoint/2010/main" val="12138990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1926</Words>
  <Application>Microsoft Office PowerPoint</Application>
  <PresentationFormat>Widescreen</PresentationFormat>
  <Paragraphs>183</Paragraphs>
  <Slides>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Houghton</dc:creator>
  <cp:lastModifiedBy>Alex Houghton</cp:lastModifiedBy>
  <cp:revision>2</cp:revision>
  <dcterms:created xsi:type="dcterms:W3CDTF">2019-03-12T10:57:09Z</dcterms:created>
  <dcterms:modified xsi:type="dcterms:W3CDTF">2019-03-12T11:02:39Z</dcterms:modified>
</cp:coreProperties>
</file>