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D31FF7-DC5C-477B-9A11-DB2D5EE67805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F3C737-5C00-40D8-B133-7108824309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193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D5252-04D1-435A-88EF-C96C6FB2E98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878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B74E6-174A-4B6F-8E27-54CFE3EB079C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0ABA2-E588-47BD-A1D8-93113F4AFC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887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B74E6-174A-4B6F-8E27-54CFE3EB079C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0ABA2-E588-47BD-A1D8-93113F4AFC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56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B74E6-174A-4B6F-8E27-54CFE3EB079C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0ABA2-E588-47BD-A1D8-93113F4AFC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5935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B74E6-174A-4B6F-8E27-54CFE3EB079C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0ABA2-E588-47BD-A1D8-93113F4AFC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8911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B74E6-174A-4B6F-8E27-54CFE3EB079C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0ABA2-E588-47BD-A1D8-93113F4AFC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899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B74E6-174A-4B6F-8E27-54CFE3EB079C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0ABA2-E588-47BD-A1D8-93113F4AFC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3222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B74E6-174A-4B6F-8E27-54CFE3EB079C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0ABA2-E588-47BD-A1D8-93113F4AFC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960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B74E6-174A-4B6F-8E27-54CFE3EB079C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0ABA2-E588-47BD-A1D8-93113F4AFC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7783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B74E6-174A-4B6F-8E27-54CFE3EB079C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0ABA2-E588-47BD-A1D8-93113F4AFC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3402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B74E6-174A-4B6F-8E27-54CFE3EB079C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0ABA2-E588-47BD-A1D8-93113F4AFC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0256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B74E6-174A-4B6F-8E27-54CFE3EB079C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0ABA2-E588-47BD-A1D8-93113F4AFC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9212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B74E6-174A-4B6F-8E27-54CFE3EB079C}" type="datetimeFigureOut">
              <a:rPr lang="en-GB" smtClean="0"/>
              <a:t>12/03/2019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0ABA2-E588-47BD-A1D8-93113F4AFC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5930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gif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openxmlformats.org/officeDocument/2006/relationships/image" Target="../media/image12.jpeg"/><Relationship Id="rId7" Type="http://schemas.openxmlformats.org/officeDocument/2006/relationships/image" Target="../media/image16.gif"/><Relationship Id="rId12" Type="http://schemas.openxmlformats.org/officeDocument/2006/relationships/image" Target="../media/image2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jpe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4556087" y="2127442"/>
            <a:ext cx="100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Theme 6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4479655" y="2438763"/>
            <a:ext cx="3587655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Development &amp; Resource Issues</a:t>
            </a:r>
            <a:endParaRPr lang="en-GB" sz="2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273481" y="2066233"/>
            <a:ext cx="17700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" dirty="0"/>
              <a:t>Measuring development</a:t>
            </a:r>
          </a:p>
          <a:p>
            <a:r>
              <a:rPr lang="en-GB" sz="600" dirty="0"/>
              <a:t>Causes and Consequences of uneven development</a:t>
            </a:r>
          </a:p>
          <a:p>
            <a:r>
              <a:rPr lang="en-GB" sz="600" dirty="0"/>
              <a:t>Water resources</a:t>
            </a:r>
          </a:p>
          <a:p>
            <a:r>
              <a:rPr lang="en-GB" sz="600" dirty="0"/>
              <a:t>Regional Economic Development</a:t>
            </a:r>
            <a:endParaRPr lang="en-GB" sz="6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1524001" y="0"/>
          <a:ext cx="3032089" cy="2319700"/>
        </p:xfrm>
        <a:graphic>
          <a:graphicData uri="http://schemas.openxmlformats.org/drawingml/2006/table">
            <a:tbl>
              <a:tblPr firstRow="1" bandRow="1">
                <a:solidFill>
                  <a:srgbClr val="9966FF"/>
                </a:solidFill>
                <a:tableStyleId>{5C22544A-7EE6-4342-B048-85BDC9FD1C3A}</a:tableStyleId>
              </a:tblPr>
              <a:tblGrid>
                <a:gridCol w="303208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31820">
                <a:tc>
                  <a:txBody>
                    <a:bodyPr/>
                    <a:lstStyle/>
                    <a:p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Development is the process that improves wealth or quality of life.</a:t>
                      </a:r>
                      <a:endParaRPr lang="en-GB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A162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700" b="1" dirty="0" smtClean="0">
                          <a:solidFill>
                            <a:schemeClr val="tx1"/>
                          </a:solidFill>
                        </a:rPr>
                        <a:t>Economic Development</a:t>
                      </a:r>
                      <a:r>
                        <a:rPr lang="en-GB" sz="700" b="0" dirty="0" smtClean="0">
                          <a:solidFill>
                            <a:schemeClr val="tx1"/>
                          </a:solidFill>
                        </a:rPr>
                        <a:t> = increased employment and rising income</a:t>
                      </a:r>
                    </a:p>
                    <a:p>
                      <a:r>
                        <a:rPr lang="en-GB" sz="700" b="1" dirty="0" smtClean="0">
                          <a:solidFill>
                            <a:schemeClr val="tx1"/>
                          </a:solidFill>
                        </a:rPr>
                        <a:t>Social development </a:t>
                      </a:r>
                      <a:r>
                        <a:rPr lang="en-GB" sz="700" b="0" dirty="0" smtClean="0">
                          <a:solidFill>
                            <a:schemeClr val="tx1"/>
                          </a:solidFill>
                        </a:rPr>
                        <a:t>= rising life expectancy,</a:t>
                      </a:r>
                      <a:r>
                        <a:rPr lang="en-GB" sz="700" b="0" baseline="0" dirty="0" smtClean="0">
                          <a:solidFill>
                            <a:schemeClr val="tx1"/>
                          </a:solidFill>
                        </a:rPr>
                        <a:t> better education, healthcare, clean water and housing</a:t>
                      </a:r>
                    </a:p>
                    <a:p>
                      <a:r>
                        <a:rPr lang="en-GB" sz="700" b="1" baseline="0" dirty="0" smtClean="0">
                          <a:solidFill>
                            <a:schemeClr val="tx1"/>
                          </a:solidFill>
                        </a:rPr>
                        <a:t>Political development </a:t>
                      </a:r>
                      <a:r>
                        <a:rPr lang="en-GB" sz="700" b="0" baseline="0" dirty="0" smtClean="0">
                          <a:solidFill>
                            <a:schemeClr val="tx1"/>
                          </a:solidFill>
                        </a:rPr>
                        <a:t>= a stable government and greater freedom of speech</a:t>
                      </a:r>
                      <a:endParaRPr lang="en-GB" sz="7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B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700" dirty="0" smtClean="0"/>
                        <a:t>A development gap exists between richer and poorer countries. The “Brandt” line splits</a:t>
                      </a:r>
                      <a:r>
                        <a:rPr lang="en-GB" sz="700" baseline="0" dirty="0" smtClean="0"/>
                        <a:t> the world into more developed “global north” countries and less developed “global south” countries. The line dividing them is known as the “north-south divide” or the Brandt line.</a:t>
                      </a:r>
                      <a:endParaRPr lang="en-GB" sz="1600" dirty="0"/>
                    </a:p>
                  </a:txBody>
                  <a:tcPr>
                    <a:solidFill>
                      <a:srgbClr val="E8DA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700" dirty="0" smtClean="0"/>
                        <a:t>However,</a:t>
                      </a:r>
                      <a:r>
                        <a:rPr lang="en-GB" sz="700" baseline="0" dirty="0" smtClean="0"/>
                        <a:t> the Brandt line is a bit too simplistic. In reality there is a “development continuum”. This is a sliding scale from super rich countries to the very poor.</a:t>
                      </a:r>
                    </a:p>
                    <a:p>
                      <a:r>
                        <a:rPr lang="en-GB" sz="700" baseline="0" dirty="0" smtClean="0"/>
                        <a:t>The World Bank splits countries into 4 categories based on their Gross National Income (GNI);</a:t>
                      </a:r>
                    </a:p>
                    <a:p>
                      <a:pPr marL="228600" indent="-228600">
                        <a:buAutoNum type="arabicParenR"/>
                      </a:pPr>
                      <a:r>
                        <a:rPr lang="en-GB" sz="700" baseline="0" dirty="0" smtClean="0"/>
                        <a:t>HICs with GNI of $12,736 or above</a:t>
                      </a:r>
                    </a:p>
                    <a:p>
                      <a:pPr marL="228600" indent="-228600">
                        <a:buAutoNum type="arabicParenR"/>
                      </a:pPr>
                      <a:r>
                        <a:rPr lang="en-GB" sz="700" baseline="0" dirty="0" smtClean="0"/>
                        <a:t>Upper Middle Countries with GNI between $4126 and $12735</a:t>
                      </a:r>
                    </a:p>
                    <a:p>
                      <a:pPr marL="228600" indent="-228600">
                        <a:buAutoNum type="arabicParenR"/>
                      </a:pPr>
                      <a:r>
                        <a:rPr lang="en-GB" sz="700" baseline="0" dirty="0" smtClean="0"/>
                        <a:t>Lower middle countries with GNI of $1046 to $4125</a:t>
                      </a:r>
                    </a:p>
                    <a:p>
                      <a:pPr marL="228600" indent="-228600">
                        <a:buAutoNum type="arabicParenR"/>
                      </a:pPr>
                      <a:r>
                        <a:rPr lang="en-GB" sz="700" baseline="0" dirty="0" smtClean="0"/>
                        <a:t>LICs with GNI of $1045 or less</a:t>
                      </a:r>
                      <a:endParaRPr lang="en-GB" sz="700" dirty="0"/>
                    </a:p>
                  </a:txBody>
                  <a:tcPr>
                    <a:solidFill>
                      <a:srgbClr val="EDDF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/>
          </p:nvPr>
        </p:nvGraphicFramePr>
        <p:xfrm>
          <a:off x="1524001" y="3773929"/>
          <a:ext cx="3032089" cy="3048000"/>
        </p:xfrm>
        <a:graphic>
          <a:graphicData uri="http://schemas.openxmlformats.org/drawingml/2006/table">
            <a:tbl>
              <a:tblPr firstRow="1" bandRow="1">
                <a:solidFill>
                  <a:srgbClr val="9966FF"/>
                </a:solidFill>
                <a:tableStyleId>{5C22544A-7EE6-4342-B048-85BDC9FD1C3A}</a:tableStyleId>
              </a:tblPr>
              <a:tblGrid>
                <a:gridCol w="303208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700" b="0" dirty="0" smtClean="0">
                          <a:solidFill>
                            <a:schemeClr val="tx1"/>
                          </a:solidFill>
                        </a:rPr>
                        <a:t>In order to compare development between countries there are a number of measures</a:t>
                      </a:r>
                      <a:r>
                        <a:rPr lang="en-GB" sz="700" b="0" baseline="0" dirty="0" smtClean="0">
                          <a:solidFill>
                            <a:schemeClr val="tx1"/>
                          </a:solidFill>
                        </a:rPr>
                        <a:t> . Economic measures include</a:t>
                      </a:r>
                    </a:p>
                    <a:p>
                      <a:pPr marL="36000" indent="-3600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baseline="0" dirty="0" smtClean="0">
                          <a:solidFill>
                            <a:schemeClr val="tx1"/>
                          </a:solidFill>
                        </a:rPr>
                        <a:t>Gross domestic product (GDP) the total value of all goods and services produced within a country</a:t>
                      </a:r>
                    </a:p>
                    <a:p>
                      <a:pPr marL="36000" indent="-3600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baseline="0" dirty="0" smtClean="0">
                          <a:solidFill>
                            <a:schemeClr val="tx1"/>
                          </a:solidFill>
                        </a:rPr>
                        <a:t>Gross National Income (GNI) per capita; average wage per person</a:t>
                      </a:r>
                    </a:p>
                    <a:p>
                      <a:pPr marL="36000" indent="-3600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baseline="0" dirty="0" smtClean="0">
                          <a:solidFill>
                            <a:schemeClr val="tx1"/>
                          </a:solidFill>
                        </a:rPr>
                        <a:t>Employment structure; the type of work people do (for example, primary, secondary, tertiary)</a:t>
                      </a:r>
                    </a:p>
                    <a:p>
                      <a:pPr marL="36000" indent="-3600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baseline="0" dirty="0" smtClean="0">
                          <a:solidFill>
                            <a:schemeClr val="tx1"/>
                          </a:solidFill>
                        </a:rPr>
                        <a:t>Poverty; the % of the population that earn less than $1.90 a day</a:t>
                      </a:r>
                      <a:endParaRPr lang="en-GB" sz="7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A162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700" b="0" dirty="0" smtClean="0">
                          <a:solidFill>
                            <a:schemeClr val="tx1"/>
                          </a:solidFill>
                        </a:rPr>
                        <a:t>However, these methods do not always give the most accurate picture of a countries development. Limitations include;</a:t>
                      </a:r>
                    </a:p>
                    <a:p>
                      <a:pPr marL="36000" indent="-3600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dirty="0" smtClean="0">
                          <a:solidFill>
                            <a:schemeClr val="tx1"/>
                          </a:solidFill>
                        </a:rPr>
                        <a:t>They only measure wealth and not social factors (like life expectancy)</a:t>
                      </a:r>
                    </a:p>
                    <a:p>
                      <a:pPr marL="36000" indent="-3600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dirty="0" smtClean="0">
                          <a:solidFill>
                            <a:schemeClr val="tx1"/>
                          </a:solidFill>
                        </a:rPr>
                        <a:t>They do not show inequality in  country (gap between rich and poor)</a:t>
                      </a:r>
                    </a:p>
                    <a:p>
                      <a:pPr marL="36000" indent="-3600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dirty="0" smtClean="0">
                          <a:solidFill>
                            <a:schemeClr val="tx1"/>
                          </a:solidFill>
                        </a:rPr>
                        <a:t>They do not show the cost of living (</a:t>
                      </a:r>
                      <a:r>
                        <a:rPr lang="en-GB" sz="700" b="0" dirty="0" err="1" smtClean="0">
                          <a:solidFill>
                            <a:schemeClr val="tx1"/>
                          </a:solidFill>
                        </a:rPr>
                        <a:t>ie</a:t>
                      </a:r>
                      <a:r>
                        <a:rPr lang="en-GB" sz="700" b="0" dirty="0" smtClean="0">
                          <a:solidFill>
                            <a:schemeClr val="tx1"/>
                          </a:solidFill>
                        </a:rPr>
                        <a:t>. the amount that can be bought with the average wage)</a:t>
                      </a:r>
                      <a:endParaRPr lang="en-GB" sz="7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B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r>
                        <a:rPr lang="en-GB" sz="700" b="1" u="sng" dirty="0" smtClean="0"/>
                        <a:t>Example of an LIC – Malawi</a:t>
                      </a:r>
                    </a:p>
                    <a:p>
                      <a:pPr marL="36000" indent="-3600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u="none" dirty="0" smtClean="0"/>
                        <a:t>Located in south central Africa and has population of 16.8m</a:t>
                      </a:r>
                    </a:p>
                    <a:p>
                      <a:pPr marL="36000" indent="-3600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u="none" dirty="0" smtClean="0"/>
                        <a:t>90% of population earns</a:t>
                      </a:r>
                      <a:r>
                        <a:rPr lang="en-GB" sz="700" b="0" u="none" baseline="0" dirty="0" smtClean="0"/>
                        <a:t> less than $2 a day</a:t>
                      </a:r>
                    </a:p>
                    <a:p>
                      <a:pPr marL="36000" indent="-3600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u="none" baseline="0" dirty="0" smtClean="0"/>
                        <a:t>Most live in remote rural areas. Few roads or other means of transport</a:t>
                      </a:r>
                    </a:p>
                    <a:p>
                      <a:pPr marL="36000" indent="-3600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u="none" baseline="0" dirty="0" smtClean="0"/>
                        <a:t>Soil infertile, few use fertilisers.</a:t>
                      </a:r>
                    </a:p>
                    <a:p>
                      <a:pPr marL="36000" indent="-3600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u="none" baseline="0" dirty="0" smtClean="0"/>
                        <a:t>Families are large and 2.8m suffer from malnutrition</a:t>
                      </a:r>
                    </a:p>
                    <a:p>
                      <a:pPr marL="36000" indent="-3600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u="none" baseline="0" dirty="0" smtClean="0"/>
                        <a:t>Education is poor. 30% of children do not attend primary school (even though its free)</a:t>
                      </a:r>
                    </a:p>
                    <a:p>
                      <a:pPr marL="36000" indent="-3600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u="none" baseline="0" dirty="0" smtClean="0"/>
                        <a:t>Illness or injury is common (12% of population affected by AIDS)</a:t>
                      </a:r>
                    </a:p>
                    <a:p>
                      <a:pPr marL="36000" indent="-3600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u="none" baseline="0" dirty="0" smtClean="0"/>
                        <a:t>It is landlocked so finds trade with other countries difficult</a:t>
                      </a:r>
                    </a:p>
                    <a:p>
                      <a:pPr marL="36000" indent="-3600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u="none" baseline="0" dirty="0" smtClean="0"/>
                        <a:t>Main export is low value primary goods such as tea and sugar. Imports are high value oil and machinery.</a:t>
                      </a:r>
                      <a:endParaRPr lang="en-GB" sz="700" b="0" u="none" dirty="0" smtClean="0"/>
                    </a:p>
                  </a:txBody>
                  <a:tcPr>
                    <a:solidFill>
                      <a:srgbClr val="E8DA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/>
          </p:nvPr>
        </p:nvGraphicFramePr>
        <p:xfrm>
          <a:off x="4556087" y="0"/>
          <a:ext cx="3434788" cy="2057400"/>
        </p:xfrm>
        <a:graphic>
          <a:graphicData uri="http://schemas.openxmlformats.org/drawingml/2006/table">
            <a:tbl>
              <a:tblPr firstRow="1" bandRow="1">
                <a:solidFill>
                  <a:srgbClr val="9966FF"/>
                </a:solidFill>
                <a:tableStyleId>{5C22544A-7EE6-4342-B048-85BDC9FD1C3A}</a:tableStyleId>
              </a:tblPr>
              <a:tblGrid>
                <a:gridCol w="171739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1739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62232">
                <a:tc gridSpan="2">
                  <a:txBody>
                    <a:bodyPr/>
                    <a:lstStyle/>
                    <a:p>
                      <a:r>
                        <a:rPr lang="en-GB" sz="700" b="0" dirty="0" smtClean="0">
                          <a:solidFill>
                            <a:schemeClr val="tx1"/>
                          </a:solidFill>
                        </a:rPr>
                        <a:t>Causes and consequences of Uneven Development</a:t>
                      </a:r>
                      <a:endParaRPr lang="en-GB" sz="7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A162D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GB" sz="700" b="0" dirty="0" smtClean="0">
                          <a:solidFill>
                            <a:schemeClr val="tx1"/>
                          </a:solidFill>
                        </a:rPr>
                        <a:t>Trade involves buying goods from other countries (imports) and selling them (exports)</a:t>
                      </a:r>
                    </a:p>
                    <a:p>
                      <a:r>
                        <a:rPr lang="en-GB" sz="700" b="0" dirty="0" smtClean="0">
                          <a:solidFill>
                            <a:schemeClr val="tx1"/>
                          </a:solidFill>
                        </a:rPr>
                        <a:t>HICs generally EXPORT valuable goods such as electronics, cars and financial products.</a:t>
                      </a:r>
                      <a:r>
                        <a:rPr lang="en-GB" sz="700" b="0" baseline="0" dirty="0" smtClean="0">
                          <a:solidFill>
                            <a:schemeClr val="tx1"/>
                          </a:solidFill>
                        </a:rPr>
                        <a:t> They import cheaper primary products like tea, sugar and coffee.</a:t>
                      </a:r>
                    </a:p>
                    <a:p>
                      <a:r>
                        <a:rPr lang="en-GB" sz="700" b="0" baseline="0" dirty="0" smtClean="0">
                          <a:solidFill>
                            <a:schemeClr val="tx1"/>
                          </a:solidFill>
                        </a:rPr>
                        <a:t>LICS do the opposite. This means they earn little and remain in poverty</a:t>
                      </a:r>
                      <a:endParaRPr lang="en-GB" sz="7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B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en-GB" sz="700" dirty="0" smtClean="0"/>
                        <a:t>The prices</a:t>
                      </a:r>
                      <a:r>
                        <a:rPr lang="en-GB" sz="700" baseline="0" dirty="0" smtClean="0"/>
                        <a:t> of these products go up and down but HICs tend to have the biggest influence over them. LICs lose out when the price drops, but have little control over it.</a:t>
                      </a:r>
                    </a:p>
                    <a:p>
                      <a:r>
                        <a:rPr lang="en-GB" sz="700" baseline="0" dirty="0" smtClean="0"/>
                        <a:t>Increasing this trade changing the balance of imports/exports is essential for LICs to develop. Some HICs impose </a:t>
                      </a:r>
                      <a:r>
                        <a:rPr lang="en-GB" sz="700" b="1" baseline="0" dirty="0" smtClean="0"/>
                        <a:t>tariffs</a:t>
                      </a:r>
                      <a:r>
                        <a:rPr lang="en-GB" sz="700" baseline="0" dirty="0" smtClean="0"/>
                        <a:t> (import costs) and </a:t>
                      </a:r>
                      <a:r>
                        <a:rPr lang="en-GB" sz="700" b="1" baseline="0" dirty="0" smtClean="0"/>
                        <a:t>quotas</a:t>
                      </a:r>
                      <a:r>
                        <a:rPr lang="en-GB" sz="700" baseline="0" dirty="0" smtClean="0"/>
                        <a:t> (a limit to the amount of imports).</a:t>
                      </a:r>
                      <a:endParaRPr lang="en-GB" sz="700" dirty="0"/>
                    </a:p>
                  </a:txBody>
                  <a:tcPr>
                    <a:solidFill>
                      <a:srgbClr val="E8DA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28600">
                <a:tc gridSpan="2">
                  <a:txBody>
                    <a:bodyPr/>
                    <a:lstStyle/>
                    <a:p>
                      <a:r>
                        <a:rPr lang="en-GB" sz="700" dirty="0" smtClean="0"/>
                        <a:t>Newly Industrialised Countries (NICs) have developed as world trade and globalisation have occurred. NICs have;</a:t>
                      </a:r>
                    </a:p>
                  </a:txBody>
                  <a:tcPr>
                    <a:solidFill>
                      <a:srgbClr val="EDDF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36000" marR="0" lvl="0" indent="-36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600" dirty="0" smtClean="0"/>
                        <a:t>Rapid</a:t>
                      </a:r>
                      <a:r>
                        <a:rPr lang="en-GB" sz="600" baseline="0" dirty="0" smtClean="0"/>
                        <a:t> economic growth based on exports</a:t>
                      </a:r>
                    </a:p>
                    <a:p>
                      <a:pPr marL="36000" marR="0" lvl="0" indent="-36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600" baseline="0" dirty="0" smtClean="0"/>
                        <a:t>Rapid urbanisation</a:t>
                      </a:r>
                    </a:p>
                    <a:p>
                      <a:pPr marL="36000" marR="0" lvl="0" indent="-360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600" baseline="0" dirty="0" smtClean="0"/>
                        <a:t>Stable governments and strong leaders</a:t>
                      </a:r>
                      <a:endParaRPr lang="en-GB" sz="600" dirty="0" smtClean="0"/>
                    </a:p>
                  </a:txBody>
                  <a:tcPr>
                    <a:solidFill>
                      <a:srgbClr val="EDDFF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700" dirty="0" smtClean="0"/>
                        <a:t>Large amount of investment by foreign multinational corporations (MNCs)</a:t>
                      </a:r>
                      <a:endParaRPr lang="en-GB" sz="700" dirty="0"/>
                    </a:p>
                  </a:txBody>
                  <a:tcPr>
                    <a:solidFill>
                      <a:srgbClr val="EDDF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4556087" y="3048000"/>
          <a:ext cx="3434788" cy="2468880"/>
        </p:xfrm>
        <a:graphic>
          <a:graphicData uri="http://schemas.openxmlformats.org/drawingml/2006/table">
            <a:tbl>
              <a:tblPr firstRow="1" bandRow="1">
                <a:solidFill>
                  <a:srgbClr val="9966FF"/>
                </a:solidFill>
                <a:tableStyleId>{5C22544A-7EE6-4342-B048-85BDC9FD1C3A}</a:tableStyleId>
              </a:tblPr>
              <a:tblGrid>
                <a:gridCol w="34347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800" b="1" u="sng" dirty="0" smtClean="0">
                          <a:solidFill>
                            <a:schemeClr val="tx1"/>
                          </a:solidFill>
                        </a:rPr>
                        <a:t>Example of a Low Income Country – Malawi</a:t>
                      </a:r>
                    </a:p>
                    <a:p>
                      <a:r>
                        <a:rPr lang="en-GB" sz="800" b="0" u="none" dirty="0" smtClean="0">
                          <a:solidFill>
                            <a:schemeClr val="tx1"/>
                          </a:solidFill>
                        </a:rPr>
                        <a:t>In Malawi 84% of people are employed in agriculture and it accounts for 85% of exports.</a:t>
                      </a:r>
                    </a:p>
                    <a:p>
                      <a:pPr marL="36000" indent="-3600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u="none" dirty="0" smtClean="0">
                          <a:solidFill>
                            <a:schemeClr val="tx1"/>
                          </a:solidFill>
                        </a:rPr>
                        <a:t>The Tea industry employs 50,000 seasonal works. At the end of the picking season they are out of work.</a:t>
                      </a:r>
                    </a:p>
                    <a:p>
                      <a:pPr marL="36000" indent="-3600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u="none" dirty="0" smtClean="0">
                          <a:solidFill>
                            <a:schemeClr val="tx1"/>
                          </a:solidFill>
                        </a:rPr>
                        <a:t>Tea is grown on 44 estates owned by 11 international</a:t>
                      </a:r>
                      <a:r>
                        <a:rPr lang="en-GB" sz="800" b="0" u="none" baseline="0" dirty="0" smtClean="0">
                          <a:solidFill>
                            <a:schemeClr val="tx1"/>
                          </a:solidFill>
                        </a:rPr>
                        <a:t> companies.</a:t>
                      </a:r>
                    </a:p>
                    <a:p>
                      <a:pPr marL="36000" indent="-3600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u="none" baseline="0" dirty="0" smtClean="0">
                          <a:solidFill>
                            <a:schemeClr val="tx1"/>
                          </a:solidFill>
                        </a:rPr>
                        <a:t>There are also 10,000 locally owned small tea farms</a:t>
                      </a:r>
                    </a:p>
                    <a:p>
                      <a:pPr marL="36000" indent="-3600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u="none" baseline="0" dirty="0" smtClean="0">
                          <a:solidFill>
                            <a:schemeClr val="tx1"/>
                          </a:solidFill>
                        </a:rPr>
                        <a:t>90% of the tea grown is exported to the UK and South Africa.</a:t>
                      </a:r>
                    </a:p>
                    <a:p>
                      <a:pPr marL="36000" indent="-3600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u="none" dirty="0" err="1" smtClean="0">
                          <a:solidFill>
                            <a:schemeClr val="tx1"/>
                          </a:solidFill>
                        </a:rPr>
                        <a:t>Malawis</a:t>
                      </a:r>
                      <a:r>
                        <a:rPr lang="en-GB" sz="800" b="0" u="none" dirty="0" smtClean="0">
                          <a:solidFill>
                            <a:schemeClr val="tx1"/>
                          </a:solidFill>
                        </a:rPr>
                        <a:t> imports are dominated by fuels products (30% of total imports)</a:t>
                      </a:r>
                    </a:p>
                    <a:p>
                      <a:pPr marL="36000" indent="-3600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u="none" dirty="0" smtClean="0">
                          <a:solidFill>
                            <a:schemeClr val="tx1"/>
                          </a:solidFill>
                        </a:rPr>
                        <a:t>The economy is heavily</a:t>
                      </a:r>
                      <a:r>
                        <a:rPr lang="en-GB" sz="800" b="0" u="none" baseline="0" dirty="0" smtClean="0">
                          <a:solidFill>
                            <a:schemeClr val="tx1"/>
                          </a:solidFill>
                        </a:rPr>
                        <a:t> dependant on aid from the IMF and World Bank.</a:t>
                      </a:r>
                      <a:endParaRPr lang="en-GB" sz="800" b="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B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r>
                        <a:rPr lang="en-GB" sz="700" b="1" u="sng" dirty="0" smtClean="0"/>
                        <a:t>Example of an NIC – India</a:t>
                      </a:r>
                    </a:p>
                    <a:p>
                      <a:r>
                        <a:rPr lang="en-GB" sz="700" b="0" u="none" dirty="0" smtClean="0"/>
                        <a:t>Reasons for rapid economic growth</a:t>
                      </a:r>
                    </a:p>
                    <a:p>
                      <a:pPr marL="36000" indent="-3600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u="none" dirty="0" smtClean="0"/>
                        <a:t>Investment in education provided highly skilled workforce</a:t>
                      </a:r>
                    </a:p>
                    <a:p>
                      <a:pPr marL="36000" indent="-3600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u="none" dirty="0" smtClean="0"/>
                        <a:t>Investment by MNC’s such as IKEA and Samsung created manufacturing jobs</a:t>
                      </a:r>
                    </a:p>
                    <a:p>
                      <a:pPr marL="36000" indent="-3600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u="none" dirty="0" smtClean="0"/>
                        <a:t>It has a stable government</a:t>
                      </a:r>
                    </a:p>
                    <a:p>
                      <a:pPr marL="36000" indent="-3600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u="none" dirty="0" smtClean="0"/>
                        <a:t>It has the 2</a:t>
                      </a:r>
                      <a:r>
                        <a:rPr lang="en-GB" sz="700" b="0" u="none" baseline="30000" dirty="0" smtClean="0"/>
                        <a:t>nd</a:t>
                      </a:r>
                      <a:r>
                        <a:rPr lang="en-GB" sz="700" b="0" u="none" dirty="0" smtClean="0"/>
                        <a:t> largest English speaking workforce</a:t>
                      </a:r>
                      <a:r>
                        <a:rPr lang="en-GB" sz="700" b="0" u="none" baseline="0" dirty="0" smtClean="0"/>
                        <a:t> in the world</a:t>
                      </a:r>
                    </a:p>
                    <a:p>
                      <a:pPr marL="36000" indent="-3600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u="none" baseline="0" dirty="0" smtClean="0"/>
                        <a:t>It has low wages (compared to main rivals Mexico and China)</a:t>
                      </a:r>
                    </a:p>
                    <a:p>
                      <a:pPr marL="36000" indent="-3600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u="none" baseline="0" dirty="0" smtClean="0"/>
                        <a:t>It has a young workforce</a:t>
                      </a:r>
                    </a:p>
                    <a:p>
                      <a:pPr marL="36000" indent="-36000">
                        <a:buFont typeface="Arial" panose="020B0604020202020204" pitchFamily="34" charset="0"/>
                        <a:buChar char="•"/>
                      </a:pPr>
                      <a:r>
                        <a:rPr lang="en-GB" sz="700" b="0" u="none" baseline="0" dirty="0" smtClean="0"/>
                        <a:t>Many organisations (Such as the World Trade Organisation WTO) promote free trade between countries.</a:t>
                      </a:r>
                      <a:endParaRPr lang="en-GB" sz="700" b="0" u="none" dirty="0" smtClean="0"/>
                    </a:p>
                  </a:txBody>
                  <a:tcPr>
                    <a:solidFill>
                      <a:srgbClr val="E8DA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4556088" y="5516881"/>
          <a:ext cx="3434789" cy="1328057"/>
        </p:xfrm>
        <a:graphic>
          <a:graphicData uri="http://schemas.openxmlformats.org/drawingml/2006/table">
            <a:tbl>
              <a:tblPr firstRow="1" bandRow="1">
                <a:solidFill>
                  <a:srgbClr val="9966FF"/>
                </a:solidFill>
                <a:tableStyleId>{5C22544A-7EE6-4342-B048-85BDC9FD1C3A}</a:tableStyleId>
              </a:tblPr>
              <a:tblGrid>
                <a:gridCol w="343478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328057">
                <a:tc>
                  <a:txBody>
                    <a:bodyPr/>
                    <a:lstStyle/>
                    <a:p>
                      <a:r>
                        <a:rPr lang="en-GB" sz="800" b="0" dirty="0" smtClean="0">
                          <a:solidFill>
                            <a:schemeClr val="tx1"/>
                          </a:solidFill>
                        </a:rPr>
                        <a:t>Trade has changed massively over recent decades. Trading internationally</a:t>
                      </a:r>
                      <a:r>
                        <a:rPr lang="en-GB" sz="800" b="0" baseline="0" dirty="0" smtClean="0">
                          <a:solidFill>
                            <a:schemeClr val="tx1"/>
                          </a:solidFill>
                        </a:rPr>
                        <a:t> is now the norm. </a:t>
                      </a:r>
                      <a:r>
                        <a:rPr lang="en-GB" sz="800" b="1" u="sng" baseline="0" dirty="0" smtClean="0">
                          <a:solidFill>
                            <a:schemeClr val="tx1"/>
                          </a:solidFill>
                        </a:rPr>
                        <a:t>Globalisation is the name of the process that leads to the flow of goods, services and ideas around the world. </a:t>
                      </a:r>
                    </a:p>
                    <a:p>
                      <a:r>
                        <a:rPr lang="en-GB" sz="800" b="0" u="none" baseline="0" dirty="0" smtClean="0">
                          <a:solidFill>
                            <a:schemeClr val="tx1"/>
                          </a:solidFill>
                        </a:rPr>
                        <a:t>Increased globalisation has lead to countries being more interconnected.</a:t>
                      </a:r>
                    </a:p>
                    <a:p>
                      <a:r>
                        <a:rPr lang="en-GB" sz="800" b="0" u="none" baseline="0" dirty="0" smtClean="0">
                          <a:solidFill>
                            <a:schemeClr val="tx1"/>
                          </a:solidFill>
                        </a:rPr>
                        <a:t>Globalisation has occurred because;</a:t>
                      </a:r>
                    </a:p>
                    <a:p>
                      <a:pPr marL="36000" indent="-36000">
                        <a:buFont typeface="+mj-lt"/>
                        <a:buAutoNum type="arabicPeriod"/>
                      </a:pPr>
                      <a:r>
                        <a:rPr lang="en-GB" sz="800" b="0" u="none" baseline="0" dirty="0" smtClean="0">
                          <a:solidFill>
                            <a:schemeClr val="tx1"/>
                          </a:solidFill>
                        </a:rPr>
                        <a:t>Technology (such as the internet) has improved</a:t>
                      </a:r>
                    </a:p>
                    <a:p>
                      <a:pPr marL="36000" indent="-36000">
                        <a:buFont typeface="+mj-lt"/>
                        <a:buAutoNum type="arabicPeriod"/>
                      </a:pPr>
                      <a:r>
                        <a:rPr lang="en-GB" sz="800" b="0" u="none" baseline="0" dirty="0" smtClean="0">
                          <a:solidFill>
                            <a:schemeClr val="tx1"/>
                          </a:solidFill>
                        </a:rPr>
                        <a:t>Communication has improved (e.g. satellites)</a:t>
                      </a:r>
                    </a:p>
                    <a:p>
                      <a:pPr marL="36000" indent="-36000">
                        <a:buFont typeface="+mj-lt"/>
                        <a:buAutoNum type="arabicPeriod"/>
                      </a:pPr>
                      <a:r>
                        <a:rPr lang="en-GB" sz="800" b="0" u="none" baseline="0" dirty="0" smtClean="0">
                          <a:solidFill>
                            <a:schemeClr val="tx1"/>
                          </a:solidFill>
                        </a:rPr>
                        <a:t>Transport improvement (such as cheaper air transport)</a:t>
                      </a:r>
                    </a:p>
                    <a:p>
                      <a:pPr marL="36000" indent="-36000">
                        <a:buFont typeface="+mj-lt"/>
                        <a:buAutoNum type="arabicPeriod"/>
                      </a:pPr>
                      <a:r>
                        <a:rPr lang="en-GB" sz="800" b="0" u="none" baseline="0" dirty="0" smtClean="0">
                          <a:solidFill>
                            <a:schemeClr val="tx1"/>
                          </a:solidFill>
                        </a:rPr>
                        <a:t>The removal of tariffs and growth of trading blocs.</a:t>
                      </a:r>
                    </a:p>
                    <a:p>
                      <a:endParaRPr lang="en-GB" sz="8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A162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/>
          </p:nvPr>
        </p:nvGraphicFramePr>
        <p:xfrm>
          <a:off x="7990876" y="-21895"/>
          <a:ext cx="2677124" cy="3213463"/>
        </p:xfrm>
        <a:graphic>
          <a:graphicData uri="http://schemas.openxmlformats.org/drawingml/2006/table">
            <a:tbl>
              <a:tblPr firstRow="1" bandRow="1">
                <a:solidFill>
                  <a:srgbClr val="9966FF"/>
                </a:solidFill>
                <a:tableStyleId>{5C22544A-7EE6-4342-B048-85BDC9FD1C3A}</a:tableStyleId>
              </a:tblPr>
              <a:tblGrid>
                <a:gridCol w="99437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827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88714">
                <a:tc gridSpan="2">
                  <a:txBody>
                    <a:bodyPr/>
                    <a:lstStyle/>
                    <a:p>
                      <a:r>
                        <a:rPr lang="en-GB" sz="700" b="0" dirty="0" smtClean="0">
                          <a:solidFill>
                            <a:schemeClr val="tx1"/>
                          </a:solidFill>
                        </a:rPr>
                        <a:t>MNCs have grown as a result of globalisation. Often they are free to decide where they locate many aspects of their company. The headquarters if usually found in a global city such as London. However,</a:t>
                      </a:r>
                      <a:r>
                        <a:rPr lang="en-GB" sz="700" b="0" baseline="0" dirty="0" smtClean="0">
                          <a:solidFill>
                            <a:schemeClr val="tx1"/>
                          </a:solidFill>
                        </a:rPr>
                        <a:t> other parts of the company can be located around the world. Factors like, government incentives, location of raw materials, labour costs and reduced costs for buildings and land make a difference.</a:t>
                      </a:r>
                    </a:p>
                    <a:p>
                      <a:r>
                        <a:rPr lang="en-GB" sz="700" b="0" baseline="0" dirty="0" smtClean="0">
                          <a:solidFill>
                            <a:schemeClr val="tx1"/>
                          </a:solidFill>
                        </a:rPr>
                        <a:t>MNCs can bring advantages and disadvantages to a country;</a:t>
                      </a:r>
                      <a:endParaRPr lang="en-GB" sz="7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A162D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8279">
                <a:tc>
                  <a:txBody>
                    <a:bodyPr/>
                    <a:lstStyle/>
                    <a:p>
                      <a:r>
                        <a:rPr lang="en-GB" sz="700" b="0" dirty="0" smtClean="0">
                          <a:solidFill>
                            <a:schemeClr val="tx1"/>
                          </a:solidFill>
                        </a:rPr>
                        <a:t>Advantages</a:t>
                      </a:r>
                      <a:endParaRPr lang="en-GB" sz="7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BB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0" dirty="0" smtClean="0">
                          <a:solidFill>
                            <a:schemeClr val="tx1"/>
                          </a:solidFill>
                        </a:rPr>
                        <a:t>Disadvantages</a:t>
                      </a:r>
                      <a:endParaRPr lang="en-GB" sz="7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B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4117">
                <a:tc>
                  <a:txBody>
                    <a:bodyPr/>
                    <a:lstStyle/>
                    <a:p>
                      <a:r>
                        <a:rPr lang="en-GB" sz="700" b="0" dirty="0" smtClean="0">
                          <a:solidFill>
                            <a:schemeClr val="tx1"/>
                          </a:solidFill>
                        </a:rPr>
                        <a:t>Investment</a:t>
                      </a:r>
                      <a:r>
                        <a:rPr lang="en-GB" sz="700" b="0" baseline="0" dirty="0" smtClean="0">
                          <a:solidFill>
                            <a:schemeClr val="tx1"/>
                          </a:solidFill>
                        </a:rPr>
                        <a:t> provides new jobs and skills for locals</a:t>
                      </a:r>
                      <a:endParaRPr lang="en-GB" sz="7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BB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0" dirty="0" smtClean="0">
                          <a:solidFill>
                            <a:schemeClr val="tx1"/>
                          </a:solidFill>
                        </a:rPr>
                        <a:t>Profits are often sent back to the HIC where the MNC</a:t>
                      </a:r>
                      <a:r>
                        <a:rPr lang="en-GB" sz="700" b="0" baseline="0" dirty="0" smtClean="0">
                          <a:solidFill>
                            <a:schemeClr val="tx1"/>
                          </a:solidFill>
                        </a:rPr>
                        <a:t> is based</a:t>
                      </a:r>
                      <a:endParaRPr lang="en-GB" sz="7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B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1198">
                <a:tc rowSpan="2">
                  <a:txBody>
                    <a:bodyPr/>
                    <a:lstStyle/>
                    <a:p>
                      <a:r>
                        <a:rPr lang="en-GB" sz="700" b="0" dirty="0" smtClean="0">
                          <a:solidFill>
                            <a:schemeClr val="tx1"/>
                          </a:solidFill>
                        </a:rPr>
                        <a:t>The multiplier effect spreads</a:t>
                      </a:r>
                      <a:r>
                        <a:rPr lang="en-GB" sz="700" b="0" baseline="0" dirty="0" smtClean="0">
                          <a:solidFill>
                            <a:schemeClr val="tx1"/>
                          </a:solidFill>
                        </a:rPr>
                        <a:t> wealth through the area</a:t>
                      </a:r>
                      <a:endParaRPr lang="en-GB" sz="7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BB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0" dirty="0" smtClean="0">
                          <a:solidFill>
                            <a:schemeClr val="tx1"/>
                          </a:solidFill>
                        </a:rPr>
                        <a:t>MNCs can often leave quickly if they find it cheaper elsewhere</a:t>
                      </a:r>
                      <a:endParaRPr lang="en-GB" sz="7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B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28279">
                <a:tc vMerge="1">
                  <a:txBody>
                    <a:bodyPr/>
                    <a:lstStyle/>
                    <a:p>
                      <a:endParaRPr lang="en-GB" sz="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BB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0" dirty="0" smtClean="0">
                          <a:solidFill>
                            <a:schemeClr val="tx1"/>
                          </a:solidFill>
                        </a:rPr>
                        <a:t>They often cause wide scale pollution</a:t>
                      </a:r>
                      <a:endParaRPr lang="en-GB" sz="7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B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42876">
                <a:tc gridSpan="2">
                  <a:txBody>
                    <a:bodyPr/>
                    <a:lstStyle/>
                    <a:p>
                      <a:r>
                        <a:rPr lang="en-GB" sz="700" b="1" u="sng" dirty="0" smtClean="0"/>
                        <a:t>Example of a Multinational </a:t>
                      </a:r>
                      <a:r>
                        <a:rPr lang="en-GB" sz="700" b="1" u="sng" dirty="0" err="1" smtClean="0"/>
                        <a:t>Coorporation</a:t>
                      </a:r>
                      <a:r>
                        <a:rPr lang="en-GB" sz="700" b="1" u="sng" dirty="0" smtClean="0"/>
                        <a:t> – Nike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700" dirty="0" smtClean="0"/>
                        <a:t>Manufactures sports equipment in 41 countries and sells it in over 700 stores worldwide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700" dirty="0" smtClean="0"/>
                        <a:t>Production is outsourced to countries such as India, China, Vietnam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700" dirty="0" smtClean="0"/>
                        <a:t>Global sales in 201 were $28 billion</a:t>
                      </a:r>
                      <a:endParaRPr lang="en-GB" sz="700" dirty="0"/>
                    </a:p>
                  </a:txBody>
                  <a:tcPr>
                    <a:solidFill>
                      <a:srgbClr val="E8DA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/>
          </p:nvPr>
        </p:nvGraphicFramePr>
        <p:xfrm>
          <a:off x="7990874" y="3200401"/>
          <a:ext cx="2677126" cy="2472869"/>
        </p:xfrm>
        <a:graphic>
          <a:graphicData uri="http://schemas.openxmlformats.org/drawingml/2006/table">
            <a:tbl>
              <a:tblPr firstRow="1" bandRow="1">
                <a:solidFill>
                  <a:srgbClr val="9966FF"/>
                </a:solidFill>
                <a:tableStyleId>{5C22544A-7EE6-4342-B048-85BDC9FD1C3A}</a:tableStyleId>
              </a:tblPr>
              <a:tblGrid>
                <a:gridCol w="133856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3856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31358">
                <a:tc gridSpan="2">
                  <a:txBody>
                    <a:bodyPr/>
                    <a:lstStyle/>
                    <a:p>
                      <a:r>
                        <a:rPr lang="en-GB" sz="800" b="1" u="sng" dirty="0" smtClean="0">
                          <a:solidFill>
                            <a:schemeClr val="tx1"/>
                          </a:solidFill>
                        </a:rPr>
                        <a:t>Nike in Vietnam – a Newly Industrialised Country (NIC)</a:t>
                      </a:r>
                    </a:p>
                    <a:p>
                      <a:r>
                        <a:rPr lang="en-GB" sz="800" b="0" u="none" dirty="0" smtClean="0">
                          <a:solidFill>
                            <a:schemeClr val="tx1"/>
                          </a:solidFill>
                        </a:rPr>
                        <a:t>Nike</a:t>
                      </a:r>
                      <a:r>
                        <a:rPr lang="en-GB" sz="800" b="0" u="none" baseline="0" dirty="0" smtClean="0">
                          <a:solidFill>
                            <a:schemeClr val="tx1"/>
                          </a:solidFill>
                        </a:rPr>
                        <a:t> locates in Vietnam because;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u="none" baseline="0" dirty="0" smtClean="0">
                          <a:solidFill>
                            <a:schemeClr val="tx1"/>
                          </a:solidFill>
                        </a:rPr>
                        <a:t>Wages are low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u="none" baseline="0" dirty="0" smtClean="0">
                          <a:solidFill>
                            <a:schemeClr val="tx1"/>
                          </a:solidFill>
                        </a:rPr>
                        <a:t>Factories and land is cheap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u="none" baseline="0" dirty="0" smtClean="0">
                          <a:solidFill>
                            <a:schemeClr val="tx1"/>
                          </a:solidFill>
                        </a:rPr>
                        <a:t>Low tax rates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u="none" baseline="0" dirty="0" smtClean="0">
                          <a:solidFill>
                            <a:schemeClr val="tx1"/>
                          </a:solidFill>
                        </a:rPr>
                        <a:t>Low energy bills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u="none" baseline="0" dirty="0" smtClean="0">
                          <a:solidFill>
                            <a:schemeClr val="tx1"/>
                          </a:solidFill>
                        </a:rPr>
                        <a:t>Few laws and restrictions protecting labour force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800" b="0" u="none" baseline="0" dirty="0" smtClean="0">
                          <a:solidFill>
                            <a:schemeClr val="tx1"/>
                          </a:solidFill>
                        </a:rPr>
                        <a:t>Impacts of Nike in Vietnam;</a:t>
                      </a:r>
                    </a:p>
                  </a:txBody>
                  <a:tcPr>
                    <a:solidFill>
                      <a:srgbClr val="EAB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17349">
                <a:tc>
                  <a:txBody>
                    <a:bodyPr/>
                    <a:lstStyle/>
                    <a:p>
                      <a:r>
                        <a:rPr lang="en-GB" sz="700" b="0" u="none" dirty="0" smtClean="0"/>
                        <a:t>Advantages</a:t>
                      </a:r>
                    </a:p>
                  </a:txBody>
                  <a:tcPr>
                    <a:solidFill>
                      <a:srgbClr val="CA5EE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0" u="none" dirty="0" smtClean="0"/>
                        <a:t>Disadvantages</a:t>
                      </a:r>
                    </a:p>
                  </a:txBody>
                  <a:tcPr>
                    <a:solidFill>
                      <a:srgbClr val="CA5E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7349">
                <a:tc>
                  <a:txBody>
                    <a:bodyPr/>
                    <a:lstStyle/>
                    <a:p>
                      <a:r>
                        <a:rPr lang="en-GB" sz="600" b="0" u="none" dirty="0" smtClean="0"/>
                        <a:t>Created 40,00 jobs and improved local skills</a:t>
                      </a:r>
                    </a:p>
                  </a:txBody>
                  <a:tcPr>
                    <a:solidFill>
                      <a:srgbClr val="E8DA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600" b="0" u="none" dirty="0" smtClean="0"/>
                        <a:t>Investment could be transferred</a:t>
                      </a:r>
                      <a:r>
                        <a:rPr lang="en-GB" sz="600" b="0" u="none" baseline="0" dirty="0" smtClean="0"/>
                        <a:t> to other countries quickly, so people would have no jobs</a:t>
                      </a:r>
                      <a:endParaRPr lang="en-GB" sz="600" b="0" u="none" dirty="0" smtClean="0"/>
                    </a:p>
                  </a:txBody>
                  <a:tcPr>
                    <a:solidFill>
                      <a:srgbClr val="E8DA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7348">
                <a:tc>
                  <a:txBody>
                    <a:bodyPr/>
                    <a:lstStyle/>
                    <a:p>
                      <a:r>
                        <a:rPr lang="en-GB" sz="600" b="0" u="none" dirty="0" smtClean="0"/>
                        <a:t>Pays higher wages than most local companies</a:t>
                      </a:r>
                    </a:p>
                  </a:txBody>
                  <a:tcPr>
                    <a:solidFill>
                      <a:srgbClr val="E8DA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600" b="0" u="none" dirty="0" smtClean="0"/>
                        <a:t>Nike has large demand for energy and water</a:t>
                      </a:r>
                    </a:p>
                  </a:txBody>
                  <a:tcPr>
                    <a:solidFill>
                      <a:srgbClr val="E8DA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17349">
                <a:tc>
                  <a:txBody>
                    <a:bodyPr/>
                    <a:lstStyle/>
                    <a:p>
                      <a:r>
                        <a:rPr lang="en-GB" sz="600" b="0" u="none" dirty="0" smtClean="0"/>
                        <a:t>Helped</a:t>
                      </a:r>
                      <a:r>
                        <a:rPr lang="en-GB" sz="600" b="0" u="none" baseline="0" dirty="0" smtClean="0"/>
                        <a:t> Attract more MNCs</a:t>
                      </a:r>
                      <a:endParaRPr lang="en-GB" sz="600" b="0" u="none" dirty="0" smtClean="0"/>
                    </a:p>
                  </a:txBody>
                  <a:tcPr>
                    <a:solidFill>
                      <a:srgbClr val="E8DA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600" b="0" u="none" dirty="0" smtClean="0"/>
                        <a:t>Factories have reputation for abuse</a:t>
                      </a:r>
                      <a:r>
                        <a:rPr lang="en-GB" sz="600" b="0" u="none" baseline="0" dirty="0" smtClean="0"/>
                        <a:t> of workers</a:t>
                      </a:r>
                      <a:endParaRPr lang="en-GB" sz="600" b="0" u="none" dirty="0" smtClean="0"/>
                    </a:p>
                  </a:txBody>
                  <a:tcPr>
                    <a:solidFill>
                      <a:srgbClr val="E8DA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17349">
                <a:tc>
                  <a:txBody>
                    <a:bodyPr/>
                    <a:lstStyle/>
                    <a:p>
                      <a:r>
                        <a:rPr lang="en-GB" sz="600" b="0" u="none" dirty="0" smtClean="0"/>
                        <a:t>Contributes to tax which helped pay for schools </a:t>
                      </a:r>
                      <a:r>
                        <a:rPr lang="en-GB" sz="600" b="0" u="none" dirty="0" err="1" smtClean="0"/>
                        <a:t>etc</a:t>
                      </a:r>
                      <a:endParaRPr lang="en-GB" sz="600" b="0" u="none" dirty="0" smtClean="0"/>
                    </a:p>
                  </a:txBody>
                  <a:tcPr>
                    <a:solidFill>
                      <a:srgbClr val="E8DA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600" b="0" u="none" dirty="0" smtClean="0"/>
                        <a:t>The company</a:t>
                      </a:r>
                      <a:r>
                        <a:rPr lang="en-GB" sz="600" b="0" u="none" baseline="0" dirty="0" smtClean="0"/>
                        <a:t> might undermine national culture</a:t>
                      </a:r>
                      <a:endParaRPr lang="en-GB" sz="600" b="0" u="none" dirty="0" smtClean="0"/>
                    </a:p>
                  </a:txBody>
                  <a:tcPr>
                    <a:solidFill>
                      <a:srgbClr val="E8DA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/>
          </p:nvPr>
        </p:nvGraphicFramePr>
        <p:xfrm>
          <a:off x="7990874" y="5647386"/>
          <a:ext cx="2677126" cy="1188720"/>
        </p:xfrm>
        <a:graphic>
          <a:graphicData uri="http://schemas.openxmlformats.org/drawingml/2006/table">
            <a:tbl>
              <a:tblPr firstRow="1" bandRow="1">
                <a:solidFill>
                  <a:srgbClr val="9966FF"/>
                </a:solidFill>
                <a:tableStyleId>{5C22544A-7EE6-4342-B048-85BDC9FD1C3A}</a:tableStyleId>
              </a:tblPr>
              <a:tblGrid>
                <a:gridCol w="267712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149220">
                <a:tc>
                  <a:txBody>
                    <a:bodyPr/>
                    <a:lstStyle/>
                    <a:p>
                      <a:r>
                        <a:rPr lang="en-GB" sz="800" b="0" u="none" dirty="0" smtClean="0">
                          <a:solidFill>
                            <a:schemeClr val="tx1"/>
                          </a:solidFill>
                        </a:rPr>
                        <a:t>As a result of globalisation the </a:t>
                      </a:r>
                      <a:r>
                        <a:rPr lang="en-GB" sz="800" b="1" u="none" dirty="0" smtClean="0">
                          <a:solidFill>
                            <a:schemeClr val="tx1"/>
                          </a:solidFill>
                        </a:rPr>
                        <a:t>TOURIST</a:t>
                      </a:r>
                      <a:r>
                        <a:rPr lang="en-GB" sz="800" b="0" u="none" dirty="0" smtClean="0">
                          <a:solidFill>
                            <a:schemeClr val="tx1"/>
                          </a:solidFill>
                        </a:rPr>
                        <a:t> industry has grown rapidly. It now</a:t>
                      </a:r>
                      <a:r>
                        <a:rPr lang="en-GB" sz="800" b="0" u="none" baseline="0" dirty="0" smtClean="0">
                          <a:solidFill>
                            <a:schemeClr val="tx1"/>
                          </a:solidFill>
                        </a:rPr>
                        <a:t> accounts for 1 in 11 jobs worldwide. It is increasingly becoming important for low and middle income countries. Rapid growth is due to;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800" b="0" u="none" baseline="0" dirty="0" smtClean="0">
                          <a:solidFill>
                            <a:schemeClr val="tx1"/>
                          </a:solidFill>
                        </a:rPr>
                        <a:t>Early retirement and longer life expectancy mean older people can spend time travelling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800" b="0" u="none" baseline="0" dirty="0" smtClean="0">
                          <a:solidFill>
                            <a:schemeClr val="tx1"/>
                          </a:solidFill>
                        </a:rPr>
                        <a:t>People earn more so have more disposable income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800" b="0" u="none" baseline="0" dirty="0" smtClean="0">
                          <a:solidFill>
                            <a:schemeClr val="tx1"/>
                          </a:solidFill>
                        </a:rPr>
                        <a:t>Modern aircraft make is cheaper and quicker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800" b="0" u="none" baseline="0" dirty="0" smtClean="0">
                          <a:solidFill>
                            <a:schemeClr val="tx1"/>
                          </a:solidFill>
                        </a:rPr>
                        <a:t>The internet allows people to research destinations</a:t>
                      </a:r>
                      <a:endParaRPr lang="en-GB" sz="8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A162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7416" y="2325966"/>
            <a:ext cx="2024872" cy="143640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4003" y="2349656"/>
            <a:ext cx="983846" cy="78707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0527" y="3176082"/>
            <a:ext cx="947323" cy="60060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3531" y="5347985"/>
            <a:ext cx="644319" cy="42943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5690" y="6227171"/>
            <a:ext cx="350939" cy="296201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3583" y="4334252"/>
            <a:ext cx="540913" cy="36060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8370" y="4862636"/>
            <a:ext cx="519612" cy="37473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6965" y="6064782"/>
            <a:ext cx="918988" cy="738351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0766" y="3476382"/>
            <a:ext cx="843329" cy="43987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679" y="1689915"/>
            <a:ext cx="388128" cy="288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915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Table 23"/>
          <p:cNvGraphicFramePr>
            <a:graphicFrameLocks noGrp="1"/>
          </p:cNvGraphicFramePr>
          <p:nvPr>
            <p:extLst/>
          </p:nvPr>
        </p:nvGraphicFramePr>
        <p:xfrm>
          <a:off x="1534630" y="3274204"/>
          <a:ext cx="3338622" cy="1676400"/>
        </p:xfrm>
        <a:graphic>
          <a:graphicData uri="http://schemas.openxmlformats.org/drawingml/2006/table">
            <a:tbl>
              <a:tblPr firstRow="1" bandRow="1">
                <a:solidFill>
                  <a:srgbClr val="9966FF"/>
                </a:solidFill>
                <a:tableStyleId>{5C22544A-7EE6-4342-B048-85BDC9FD1C3A}</a:tableStyleId>
              </a:tblPr>
              <a:tblGrid>
                <a:gridCol w="33386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446738">
                <a:tc>
                  <a:txBody>
                    <a:bodyPr/>
                    <a:lstStyle/>
                    <a:p>
                      <a:r>
                        <a:rPr lang="en-GB" sz="800" b="1" u="sng" dirty="0" smtClean="0">
                          <a:solidFill>
                            <a:schemeClr val="tx1"/>
                          </a:solidFill>
                        </a:rPr>
                        <a:t>Example of tourism in an</a:t>
                      </a:r>
                      <a:r>
                        <a:rPr lang="en-GB" sz="800" b="1" u="sng" baseline="0" dirty="0" smtClean="0">
                          <a:solidFill>
                            <a:schemeClr val="tx1"/>
                          </a:solidFill>
                        </a:rPr>
                        <a:t> NIC: Vietnam</a:t>
                      </a:r>
                    </a:p>
                    <a:p>
                      <a:r>
                        <a:rPr lang="en-GB" sz="800" b="0" u="none" baseline="0" dirty="0" smtClean="0">
                          <a:solidFill>
                            <a:schemeClr val="tx1"/>
                          </a:solidFill>
                        </a:rPr>
                        <a:t>6 million tourists visited Vietnam in 2016. The increase was due to: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u="none" baseline="0" dirty="0" smtClean="0">
                          <a:solidFill>
                            <a:schemeClr val="tx1"/>
                          </a:solidFill>
                        </a:rPr>
                        <a:t>Improved transportation – especially air travel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u="none" baseline="0" dirty="0" smtClean="0">
                          <a:solidFill>
                            <a:schemeClr val="tx1"/>
                          </a:solidFill>
                        </a:rPr>
                        <a:t>Relaxed visa rules and greater private ownership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u="none" baseline="0" dirty="0" smtClean="0">
                          <a:solidFill>
                            <a:schemeClr val="tx1"/>
                          </a:solidFill>
                        </a:rPr>
                        <a:t>Better image: Vietnam war finished over 40 years ago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u="none" baseline="0" dirty="0" smtClean="0">
                          <a:solidFill>
                            <a:schemeClr val="tx1"/>
                          </a:solidFill>
                        </a:rPr>
                        <a:t>Attractive foreign exchange rates make Vietnam a cheap place to visit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="0" u="none" baseline="0" dirty="0" smtClean="0">
                          <a:solidFill>
                            <a:schemeClr val="tx1"/>
                          </a:solidFill>
                        </a:rPr>
                        <a:t>Unique tourist attractions such as: 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800" b="0" u="none" baseline="0" dirty="0" smtClean="0">
                          <a:solidFill>
                            <a:schemeClr val="tx1"/>
                          </a:solidFill>
                        </a:rPr>
                        <a:t>Cu Chi Tunnels – used in the war  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800" b="0" u="none" baseline="0" dirty="0" smtClean="0">
                          <a:solidFill>
                            <a:schemeClr val="tx1"/>
                          </a:solidFill>
                        </a:rPr>
                        <a:t>Temples  - of various religions 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800" b="0" u="none" baseline="0" dirty="0" smtClean="0">
                          <a:solidFill>
                            <a:schemeClr val="tx1"/>
                          </a:solidFill>
                        </a:rPr>
                        <a:t>Cuisine – a large variety of foods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800" b="0" u="none" baseline="0" dirty="0" err="1" smtClean="0">
                          <a:solidFill>
                            <a:schemeClr val="tx1"/>
                          </a:solidFill>
                        </a:rPr>
                        <a:t>Halong</a:t>
                      </a:r>
                      <a:r>
                        <a:rPr lang="en-GB" sz="800" b="0" u="none" baseline="0" dirty="0" smtClean="0">
                          <a:solidFill>
                            <a:schemeClr val="tx1"/>
                          </a:solidFill>
                        </a:rPr>
                        <a:t> Bay – famous limestone karsts 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800" b="0" u="none" baseline="0" dirty="0" err="1" smtClean="0">
                          <a:solidFill>
                            <a:schemeClr val="tx1"/>
                          </a:solidFill>
                        </a:rPr>
                        <a:t>Lango</a:t>
                      </a:r>
                      <a:r>
                        <a:rPr lang="en-GB" sz="800" b="0" u="none" baseline="0" dirty="0" smtClean="0">
                          <a:solidFill>
                            <a:schemeClr val="tx1"/>
                          </a:solidFill>
                        </a:rPr>
                        <a:t> Co beach – beautiful spit and lagoon feature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800" b="0" u="none" baseline="0" dirty="0" smtClean="0">
                          <a:solidFill>
                            <a:schemeClr val="tx1"/>
                          </a:solidFill>
                        </a:rPr>
                        <a:t>Wildlife – diverse </a:t>
                      </a:r>
                    </a:p>
                  </a:txBody>
                  <a:tcPr>
                    <a:solidFill>
                      <a:srgbClr val="A162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/>
          </p:nvPr>
        </p:nvGraphicFramePr>
        <p:xfrm>
          <a:off x="1524000" y="0"/>
          <a:ext cx="3338622" cy="3274204"/>
        </p:xfrm>
        <a:graphic>
          <a:graphicData uri="http://schemas.openxmlformats.org/drawingml/2006/table">
            <a:tbl>
              <a:tblPr firstRow="1" bandRow="1">
                <a:solidFill>
                  <a:srgbClr val="9966FF"/>
                </a:solidFill>
                <a:tableStyleId>{5C22544A-7EE6-4342-B048-85BDC9FD1C3A}</a:tableStyleId>
              </a:tblPr>
              <a:tblGrid>
                <a:gridCol w="166931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6931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64566">
                <a:tc gridSpan="2">
                  <a:txBody>
                    <a:bodyPr/>
                    <a:lstStyle/>
                    <a:p>
                      <a:r>
                        <a:rPr lang="en-GB" sz="700" b="0" dirty="0" smtClean="0">
                          <a:solidFill>
                            <a:schemeClr val="tx1"/>
                          </a:solidFill>
                        </a:rPr>
                        <a:t>As mass tourism has become more popular issues have arisen</a:t>
                      </a:r>
                      <a:r>
                        <a:rPr lang="en-GB" sz="700" b="0" baseline="0" dirty="0" smtClean="0">
                          <a:solidFill>
                            <a:schemeClr val="tx1"/>
                          </a:solidFill>
                        </a:rPr>
                        <a:t> Modern developments in tourism include</a:t>
                      </a:r>
                    </a:p>
                    <a:p>
                      <a:pPr marL="228600" indent="-228600">
                        <a:buAutoNum type="arabicParenR"/>
                      </a:pPr>
                      <a:r>
                        <a:rPr lang="en-GB" sz="700" b="0" baseline="0" dirty="0" smtClean="0">
                          <a:solidFill>
                            <a:schemeClr val="tx1"/>
                          </a:solidFill>
                        </a:rPr>
                        <a:t>Enclave tourism – where tourists pay one price and get all travel, accommodation, food and drink in one place.</a:t>
                      </a:r>
                    </a:p>
                    <a:p>
                      <a:pPr marL="228600" indent="-228600">
                        <a:buAutoNum type="arabicParenR"/>
                      </a:pPr>
                      <a:r>
                        <a:rPr lang="en-GB" sz="700" b="0" baseline="0" dirty="0" smtClean="0">
                          <a:solidFill>
                            <a:schemeClr val="tx1"/>
                          </a:solidFill>
                        </a:rPr>
                        <a:t>Cruise holidays – cruise ships sell all inclusive packages</a:t>
                      </a:r>
                      <a:endParaRPr lang="en-GB" sz="7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A162D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64566">
                <a:tc gridSpan="2">
                  <a:txBody>
                    <a:bodyPr/>
                    <a:lstStyle/>
                    <a:p>
                      <a:r>
                        <a:rPr lang="en-GB" sz="700" b="0" dirty="0" smtClean="0">
                          <a:solidFill>
                            <a:schemeClr val="tx1"/>
                          </a:solidFill>
                        </a:rPr>
                        <a:t>Due to the tourists</a:t>
                      </a:r>
                      <a:r>
                        <a:rPr lang="en-GB" sz="700" b="0" baseline="0" dirty="0" smtClean="0">
                          <a:solidFill>
                            <a:schemeClr val="tx1"/>
                          </a:solidFill>
                        </a:rPr>
                        <a:t> spending their money with a multinational holiday company and not local businesses it means many locals </a:t>
                      </a:r>
                      <a:r>
                        <a:rPr lang="en-GB" sz="700" b="0" baseline="0" dirty="0" err="1" smtClean="0">
                          <a:solidFill>
                            <a:schemeClr val="tx1"/>
                          </a:solidFill>
                        </a:rPr>
                        <a:t>fo</a:t>
                      </a:r>
                      <a:r>
                        <a:rPr lang="en-GB" sz="700" b="0" baseline="0" dirty="0" smtClean="0">
                          <a:solidFill>
                            <a:schemeClr val="tx1"/>
                          </a:solidFill>
                        </a:rPr>
                        <a:t> not benefit from the tourists. The profits are </a:t>
                      </a:r>
                      <a:r>
                        <a:rPr lang="en-GB" sz="700" b="1" baseline="0" dirty="0" smtClean="0">
                          <a:solidFill>
                            <a:schemeClr val="tx1"/>
                          </a:solidFill>
                        </a:rPr>
                        <a:t>LEAKED </a:t>
                      </a:r>
                      <a:r>
                        <a:rPr lang="en-GB" sz="700" b="0" baseline="0" dirty="0" smtClean="0">
                          <a:solidFill>
                            <a:schemeClr val="tx1"/>
                          </a:solidFill>
                        </a:rPr>
                        <a:t>back to the MNCs that own the airline, hotels and cruise ships.</a:t>
                      </a:r>
                    </a:p>
                    <a:p>
                      <a:r>
                        <a:rPr lang="en-GB" sz="700" b="0" baseline="0" dirty="0" smtClean="0">
                          <a:solidFill>
                            <a:schemeClr val="tx1"/>
                          </a:solidFill>
                        </a:rPr>
                        <a:t>Those that do benefit from tourists, such as fruit and souvenir sellers, often work in the informal sector.</a:t>
                      </a:r>
                      <a:endParaRPr lang="en-GB" sz="7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B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64566">
                <a:tc gridSpan="2">
                  <a:txBody>
                    <a:bodyPr/>
                    <a:lstStyle/>
                    <a:p>
                      <a:r>
                        <a:rPr lang="en-GB" sz="700" dirty="0" smtClean="0"/>
                        <a:t>Despite</a:t>
                      </a:r>
                      <a:r>
                        <a:rPr lang="en-GB" sz="700" baseline="0" dirty="0" smtClean="0"/>
                        <a:t> these issues many countries still see the tourist industry as a route to development. It increases the tertiary sectors, but the positive multiplier can also mean more primary and secondary employment. For example, a hotel will buy food from local farmers, who may spend their money on fertilisers or clothing.</a:t>
                      </a:r>
                    </a:p>
                    <a:p>
                      <a:r>
                        <a:rPr lang="en-GB" sz="700" baseline="0" dirty="0" smtClean="0"/>
                        <a:t>The impacts of tourism include;</a:t>
                      </a:r>
                      <a:endParaRPr lang="en-GB" sz="700" dirty="0"/>
                    </a:p>
                  </a:txBody>
                  <a:tcPr>
                    <a:solidFill>
                      <a:srgbClr val="E8DA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10716">
                <a:tc>
                  <a:txBody>
                    <a:bodyPr/>
                    <a:lstStyle/>
                    <a:p>
                      <a:r>
                        <a:rPr lang="en-GB" sz="700" b="1" u="sng" dirty="0" smtClean="0"/>
                        <a:t>Benefits</a:t>
                      </a:r>
                      <a:endParaRPr lang="en-GB" sz="700" b="1" u="sng" dirty="0"/>
                    </a:p>
                  </a:txBody>
                  <a:tcPr>
                    <a:solidFill>
                      <a:srgbClr val="EDDF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b="1" u="sng" dirty="0" smtClean="0"/>
                        <a:t>Costs</a:t>
                      </a:r>
                      <a:endParaRPr lang="en-GB" sz="700" b="1" u="sng" dirty="0"/>
                    </a:p>
                  </a:txBody>
                  <a:tcPr>
                    <a:solidFill>
                      <a:srgbClr val="EDDF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10716">
                <a:tc>
                  <a:txBody>
                    <a:bodyPr/>
                    <a:lstStyle/>
                    <a:p>
                      <a:r>
                        <a:rPr lang="en-GB" sz="700" baseline="0" dirty="0" smtClean="0"/>
                        <a:t>Generates employment. </a:t>
                      </a:r>
                      <a:endParaRPr lang="en-GB" sz="700" dirty="0"/>
                    </a:p>
                  </a:txBody>
                  <a:tcPr>
                    <a:solidFill>
                      <a:srgbClr val="EDDF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 smtClean="0"/>
                        <a:t>Jobs are often</a:t>
                      </a:r>
                      <a:r>
                        <a:rPr lang="en-GB" sz="700" baseline="0" dirty="0" smtClean="0"/>
                        <a:t> low paid and temporary</a:t>
                      </a:r>
                      <a:endParaRPr lang="en-GB" sz="700" dirty="0"/>
                    </a:p>
                  </a:txBody>
                  <a:tcPr>
                    <a:solidFill>
                      <a:srgbClr val="EDDF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10716">
                <a:tc>
                  <a:txBody>
                    <a:bodyPr/>
                    <a:lstStyle/>
                    <a:p>
                      <a:r>
                        <a:rPr lang="en-GB" sz="700" dirty="0" smtClean="0"/>
                        <a:t>Brings</a:t>
                      </a:r>
                      <a:r>
                        <a:rPr lang="en-GB" sz="700" baseline="0" dirty="0" smtClean="0"/>
                        <a:t> foreign exchange</a:t>
                      </a:r>
                      <a:endParaRPr lang="en-GB" sz="700" dirty="0"/>
                    </a:p>
                  </a:txBody>
                  <a:tcPr>
                    <a:solidFill>
                      <a:srgbClr val="EDDF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 smtClean="0"/>
                        <a:t>Local culture is destroyed</a:t>
                      </a:r>
                      <a:endParaRPr lang="en-GB" sz="700" dirty="0"/>
                    </a:p>
                  </a:txBody>
                  <a:tcPr>
                    <a:solidFill>
                      <a:srgbClr val="EDDF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4179">
                <a:tc>
                  <a:txBody>
                    <a:bodyPr/>
                    <a:lstStyle/>
                    <a:p>
                      <a:r>
                        <a:rPr lang="en-GB" sz="700" dirty="0" smtClean="0"/>
                        <a:t>Wealth</a:t>
                      </a:r>
                      <a:r>
                        <a:rPr lang="en-GB" sz="700" baseline="0" dirty="0" smtClean="0"/>
                        <a:t> can be invested in service such as health and education</a:t>
                      </a:r>
                      <a:endParaRPr lang="en-GB" sz="700" dirty="0"/>
                    </a:p>
                  </a:txBody>
                  <a:tcPr>
                    <a:solidFill>
                      <a:srgbClr val="EDDF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 smtClean="0"/>
                        <a:t>Fragile</a:t>
                      </a:r>
                      <a:r>
                        <a:rPr lang="en-GB" sz="700" baseline="0" dirty="0" smtClean="0"/>
                        <a:t> ecosystems, for example sand dunes, are destroyed</a:t>
                      </a:r>
                      <a:endParaRPr lang="en-GB" sz="700" dirty="0"/>
                    </a:p>
                  </a:txBody>
                  <a:tcPr>
                    <a:solidFill>
                      <a:srgbClr val="EDDF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24179">
                <a:tc>
                  <a:txBody>
                    <a:bodyPr/>
                    <a:lstStyle/>
                    <a:p>
                      <a:r>
                        <a:rPr lang="en-GB" sz="700" dirty="0" smtClean="0"/>
                        <a:t>New</a:t>
                      </a:r>
                      <a:r>
                        <a:rPr lang="en-GB" sz="700" baseline="0" dirty="0" smtClean="0"/>
                        <a:t> facilities provided for tourists can be used by locals </a:t>
                      </a:r>
                      <a:endParaRPr lang="en-GB" sz="700" dirty="0"/>
                    </a:p>
                  </a:txBody>
                  <a:tcPr>
                    <a:solidFill>
                      <a:srgbClr val="EDDF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 smtClean="0"/>
                        <a:t>Increased pollution from road and air</a:t>
                      </a:r>
                      <a:r>
                        <a:rPr lang="en-GB" sz="700" baseline="0" dirty="0" smtClean="0"/>
                        <a:t> traffic</a:t>
                      </a:r>
                      <a:endParaRPr lang="en-GB" sz="700" dirty="0"/>
                    </a:p>
                  </a:txBody>
                  <a:tcPr>
                    <a:solidFill>
                      <a:srgbClr val="EDDF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1553892" y="4959433"/>
          <a:ext cx="3338622" cy="18985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247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1614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230667">
                <a:tc>
                  <a:txBody>
                    <a:bodyPr/>
                    <a:lstStyle/>
                    <a:p>
                      <a:r>
                        <a:rPr lang="en-GB" sz="700" u="sng" dirty="0" smtClean="0"/>
                        <a:t>Advantages</a:t>
                      </a:r>
                      <a:endParaRPr lang="en-GB" sz="700" u="sng" dirty="0"/>
                    </a:p>
                  </a:txBody>
                  <a:tcPr>
                    <a:solidFill>
                      <a:srgbClr val="EABBF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u="sng" dirty="0" smtClean="0"/>
                        <a:t>Disadvantages </a:t>
                      </a:r>
                      <a:endParaRPr lang="en-GB" sz="700" u="sng" dirty="0"/>
                    </a:p>
                  </a:txBody>
                  <a:tcPr>
                    <a:solidFill>
                      <a:srgbClr val="EAB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9078">
                <a:tc>
                  <a:txBody>
                    <a:bodyPr/>
                    <a:lstStyle/>
                    <a:p>
                      <a:r>
                        <a:rPr lang="en-GB" sz="700" dirty="0" smtClean="0">
                          <a:solidFill>
                            <a:schemeClr val="tx1"/>
                          </a:solidFill>
                        </a:rPr>
                        <a:t>Employs 25,000 directly and 500,000 indirectly, bring $16.4</a:t>
                      </a:r>
                      <a:r>
                        <a:rPr lang="en-GB" sz="700" baseline="0" dirty="0" smtClean="0">
                          <a:solidFill>
                            <a:schemeClr val="tx1"/>
                          </a:solidFill>
                        </a:rPr>
                        <a:t> billion to the economy in 2015 </a:t>
                      </a:r>
                      <a:endParaRPr lang="en-GB" sz="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DDF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 smtClean="0">
                          <a:solidFill>
                            <a:schemeClr val="tx1"/>
                          </a:solidFill>
                        </a:rPr>
                        <a:t>Many tourist</a:t>
                      </a:r>
                      <a:r>
                        <a:rPr lang="en-GB" sz="700" baseline="0" dirty="0" smtClean="0">
                          <a:solidFill>
                            <a:schemeClr val="tx1"/>
                          </a:solidFill>
                        </a:rPr>
                        <a:t> development are partly owned by foreign companies. Some profits leak overseas. </a:t>
                      </a:r>
                      <a:endParaRPr lang="en-GB" sz="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DDF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4873">
                <a:tc>
                  <a:txBody>
                    <a:bodyPr/>
                    <a:lstStyle/>
                    <a:p>
                      <a:r>
                        <a:rPr lang="en-GB" sz="700" dirty="0" smtClean="0">
                          <a:solidFill>
                            <a:schemeClr val="tx1"/>
                          </a:solidFill>
                        </a:rPr>
                        <a:t>Tourism is encouraging</a:t>
                      </a:r>
                      <a:r>
                        <a:rPr lang="en-GB" sz="700" baseline="0" dirty="0" smtClean="0">
                          <a:solidFill>
                            <a:schemeClr val="tx1"/>
                          </a:solidFill>
                        </a:rPr>
                        <a:t> new skills and improving language skills </a:t>
                      </a:r>
                    </a:p>
                  </a:txBody>
                  <a:tcPr>
                    <a:solidFill>
                      <a:srgbClr val="EDDF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 smtClean="0"/>
                        <a:t>Jobs are seasonal, many people lose their jobs during the wet season</a:t>
                      </a:r>
                      <a:endParaRPr lang="en-GB" sz="700" dirty="0"/>
                    </a:p>
                  </a:txBody>
                  <a:tcPr>
                    <a:solidFill>
                      <a:srgbClr val="EDDF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54873">
                <a:tc>
                  <a:txBody>
                    <a:bodyPr/>
                    <a:lstStyle/>
                    <a:p>
                      <a:r>
                        <a:rPr lang="en-GB" sz="700" dirty="0" smtClean="0"/>
                        <a:t>New services such as transport can be used by tourists and locals </a:t>
                      </a:r>
                      <a:endParaRPr lang="en-GB" sz="700" dirty="0"/>
                    </a:p>
                  </a:txBody>
                  <a:tcPr>
                    <a:solidFill>
                      <a:srgbClr val="EDDF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 smtClean="0"/>
                        <a:t>The growth of</a:t>
                      </a:r>
                      <a:r>
                        <a:rPr lang="en-GB" sz="700" baseline="0" dirty="0" smtClean="0"/>
                        <a:t> sex tourism is becoming an  issue beyond young girls and boys</a:t>
                      </a:r>
                      <a:endParaRPr lang="en-GB" sz="700" dirty="0"/>
                    </a:p>
                  </a:txBody>
                  <a:tcPr>
                    <a:solidFill>
                      <a:srgbClr val="EDDF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79078">
                <a:tc>
                  <a:txBody>
                    <a:bodyPr/>
                    <a:lstStyle/>
                    <a:p>
                      <a:r>
                        <a:rPr lang="en-GB" sz="700" dirty="0" smtClean="0"/>
                        <a:t>New national</a:t>
                      </a:r>
                      <a:r>
                        <a:rPr lang="en-GB" sz="700" baseline="0" dirty="0" smtClean="0"/>
                        <a:t> parks are being created to protect wildlife</a:t>
                      </a:r>
                      <a:endParaRPr lang="en-GB" sz="700" dirty="0"/>
                    </a:p>
                  </a:txBody>
                  <a:tcPr>
                    <a:solidFill>
                      <a:srgbClr val="EDDF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00" dirty="0" smtClean="0"/>
                        <a:t>The arrival of tourists can cause a decline in local</a:t>
                      </a:r>
                      <a:r>
                        <a:rPr lang="en-GB" sz="700" baseline="0" dirty="0" smtClean="0"/>
                        <a:t> cultures, for example loss of language</a:t>
                      </a:r>
                      <a:endParaRPr lang="en-GB" sz="700" dirty="0"/>
                    </a:p>
                  </a:txBody>
                  <a:tcPr>
                    <a:solidFill>
                      <a:srgbClr val="EDDF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4873252" y="-6384"/>
          <a:ext cx="3327992" cy="3337560"/>
        </p:xfrm>
        <a:graphic>
          <a:graphicData uri="http://schemas.openxmlformats.org/drawingml/2006/table">
            <a:tbl>
              <a:tblPr firstRow="1" bandRow="1">
                <a:solidFill>
                  <a:srgbClr val="9966FF"/>
                </a:solidFill>
                <a:tableStyleId>{5C22544A-7EE6-4342-B048-85BDC9FD1C3A}</a:tableStyleId>
              </a:tblPr>
              <a:tblGrid>
                <a:gridCol w="166399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639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097247">
                <a:tc gridSpan="2">
                  <a:txBody>
                    <a:bodyPr/>
                    <a:lstStyle/>
                    <a:p>
                      <a:r>
                        <a:rPr lang="en-GB" sz="600" b="1" u="sng" dirty="0" smtClean="0">
                          <a:solidFill>
                            <a:schemeClr val="tx1"/>
                          </a:solidFill>
                        </a:rPr>
                        <a:t>Using</a:t>
                      </a:r>
                      <a:r>
                        <a:rPr lang="en-GB" sz="600" b="1" u="sng" baseline="0" dirty="0" smtClean="0">
                          <a:solidFill>
                            <a:schemeClr val="tx1"/>
                          </a:solidFill>
                        </a:rPr>
                        <a:t> aid to develop. </a:t>
                      </a:r>
                    </a:p>
                    <a:p>
                      <a:r>
                        <a:rPr lang="en-GB" sz="600" b="0" u="none" baseline="0" dirty="0" smtClean="0">
                          <a:solidFill>
                            <a:schemeClr val="tx1"/>
                          </a:solidFill>
                        </a:rPr>
                        <a:t>Aid is the transfer of resources from a richer country to a poorer country. Different types of aid include: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600" b="0" u="none" baseline="0" dirty="0" smtClean="0">
                          <a:solidFill>
                            <a:schemeClr val="tx1"/>
                          </a:solidFill>
                        </a:rPr>
                        <a:t>Bilateral aid – between two countries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600" b="0" u="none" baseline="0" dirty="0" smtClean="0">
                          <a:solidFill>
                            <a:schemeClr val="tx1"/>
                          </a:solidFill>
                        </a:rPr>
                        <a:t>Multilateral aid – money donated by richer countries via organisations such as the UN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600" b="0" u="none" baseline="0" dirty="0" smtClean="0">
                          <a:solidFill>
                            <a:schemeClr val="tx1"/>
                          </a:solidFill>
                        </a:rPr>
                        <a:t>Short term emergency aid – immediate relief following a natural disaster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600" b="0" u="none" baseline="0" dirty="0" smtClean="0">
                          <a:solidFill>
                            <a:schemeClr val="tx1"/>
                          </a:solidFill>
                        </a:rPr>
                        <a:t>Long term development aid – a sustained programme of aid which aims to improve the standard of living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600" b="0" u="none" baseline="0" dirty="0" smtClean="0">
                          <a:solidFill>
                            <a:schemeClr val="tx1"/>
                          </a:solidFill>
                        </a:rPr>
                        <a:t>Debt abolition – when richer countries cancel debt owed by poorer countries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600" b="0" u="none" baseline="0" dirty="0" smtClean="0">
                          <a:solidFill>
                            <a:schemeClr val="tx1"/>
                          </a:solidFill>
                        </a:rPr>
                        <a:t>Aid from non-governmental organisations (NGO’s): given through charities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600" b="0" u="none" baseline="0" dirty="0" smtClean="0">
                          <a:solidFill>
                            <a:schemeClr val="tx1"/>
                          </a:solidFill>
                        </a:rPr>
                        <a:t> such as Oxfam. </a:t>
                      </a:r>
                      <a:endParaRPr lang="en-GB" sz="6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A162D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77453">
                <a:tc>
                  <a:txBody>
                    <a:bodyPr/>
                    <a:lstStyle/>
                    <a:p>
                      <a:r>
                        <a:rPr lang="en-GB" sz="600" b="1" u="sng" dirty="0" smtClean="0"/>
                        <a:t>For</a:t>
                      </a:r>
                      <a:r>
                        <a:rPr lang="en-GB" sz="600" b="1" u="sng" baseline="0" dirty="0" smtClean="0"/>
                        <a:t> </a:t>
                      </a:r>
                      <a:endParaRPr lang="en-GB" sz="600" b="1" u="sng" dirty="0"/>
                    </a:p>
                  </a:txBody>
                  <a:tcPr>
                    <a:solidFill>
                      <a:srgbClr val="EDDF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600" b="1" u="sng" dirty="0" smtClean="0"/>
                        <a:t>Against</a:t>
                      </a:r>
                    </a:p>
                  </a:txBody>
                  <a:tcPr>
                    <a:solidFill>
                      <a:srgbClr val="EDDF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0543">
                <a:tc>
                  <a:txBody>
                    <a:bodyPr/>
                    <a:lstStyle/>
                    <a:p>
                      <a:r>
                        <a:rPr lang="en-GB" sz="750" dirty="0" smtClean="0"/>
                        <a:t>Emergency aid saves lives and reduces misery </a:t>
                      </a:r>
                      <a:endParaRPr lang="en-GB" sz="750" dirty="0"/>
                    </a:p>
                  </a:txBody>
                  <a:tcPr>
                    <a:solidFill>
                      <a:srgbClr val="EDDF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50" dirty="0" smtClean="0"/>
                        <a:t>Aid</a:t>
                      </a:r>
                      <a:r>
                        <a:rPr lang="en-GB" sz="750" baseline="0" dirty="0" smtClean="0"/>
                        <a:t> can increase dependency on the donor country </a:t>
                      </a:r>
                      <a:endParaRPr lang="en-GB" sz="750" dirty="0"/>
                    </a:p>
                  </a:txBody>
                  <a:tcPr>
                    <a:solidFill>
                      <a:srgbClr val="EDDF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21451">
                <a:tc>
                  <a:txBody>
                    <a:bodyPr/>
                    <a:lstStyle/>
                    <a:p>
                      <a:r>
                        <a:rPr lang="en-GB" sz="750" dirty="0" smtClean="0"/>
                        <a:t>Development</a:t>
                      </a:r>
                      <a:r>
                        <a:rPr lang="en-GB" sz="750" baseline="0" dirty="0" smtClean="0"/>
                        <a:t> aid can lead to long term improvements and increase standards of living </a:t>
                      </a:r>
                      <a:endParaRPr lang="en-GB" sz="750" dirty="0"/>
                    </a:p>
                  </a:txBody>
                  <a:tcPr>
                    <a:solidFill>
                      <a:srgbClr val="EDDF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50" dirty="0" smtClean="0"/>
                        <a:t>Profits</a:t>
                      </a:r>
                      <a:r>
                        <a:rPr lang="en-GB" sz="750" baseline="0" dirty="0" smtClean="0"/>
                        <a:t> from the large projects can go to multinationals and donor countries </a:t>
                      </a:r>
                      <a:endParaRPr lang="en-GB" sz="750" dirty="0"/>
                    </a:p>
                  </a:txBody>
                  <a:tcPr>
                    <a:solidFill>
                      <a:srgbClr val="EDDF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21451">
                <a:tc>
                  <a:txBody>
                    <a:bodyPr/>
                    <a:lstStyle/>
                    <a:p>
                      <a:r>
                        <a:rPr lang="en-GB" sz="750" dirty="0" smtClean="0"/>
                        <a:t>Assistance</a:t>
                      </a:r>
                      <a:r>
                        <a:rPr lang="en-GB" sz="750" baseline="0" dirty="0" smtClean="0"/>
                        <a:t> in developing natural resources benefits global economy</a:t>
                      </a:r>
                      <a:endParaRPr lang="en-GB" sz="750" dirty="0"/>
                    </a:p>
                  </a:txBody>
                  <a:tcPr>
                    <a:solidFill>
                      <a:srgbClr val="EDDF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50" dirty="0" smtClean="0"/>
                        <a:t>Aid</a:t>
                      </a:r>
                      <a:r>
                        <a:rPr lang="en-GB" sz="750" baseline="0" dirty="0" smtClean="0"/>
                        <a:t> doesn’t always reach the people who need it and can be kept by corrupt officials </a:t>
                      </a:r>
                      <a:endParaRPr lang="en-GB" sz="750" dirty="0"/>
                    </a:p>
                  </a:txBody>
                  <a:tcPr>
                    <a:solidFill>
                      <a:srgbClr val="EDDF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21451">
                <a:tc>
                  <a:txBody>
                    <a:bodyPr/>
                    <a:lstStyle/>
                    <a:p>
                      <a:r>
                        <a:rPr lang="en-GB" sz="750" dirty="0" smtClean="0"/>
                        <a:t>Aid</a:t>
                      </a:r>
                      <a:r>
                        <a:rPr lang="en-GB" sz="750" baseline="0" dirty="0" smtClean="0"/>
                        <a:t> for industrial development creates jobs and aid for agriculture increases food supply </a:t>
                      </a:r>
                      <a:endParaRPr lang="en-GB" sz="750" dirty="0"/>
                    </a:p>
                  </a:txBody>
                  <a:tcPr>
                    <a:solidFill>
                      <a:srgbClr val="EDDF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50" dirty="0" smtClean="0"/>
                        <a:t>Aid</a:t>
                      </a:r>
                      <a:r>
                        <a:rPr lang="en-GB" sz="750" baseline="0" dirty="0" smtClean="0"/>
                        <a:t> can be spent on prestige projects in urban areas rather than in the areas of real need </a:t>
                      </a:r>
                      <a:endParaRPr lang="en-GB" sz="750" dirty="0"/>
                    </a:p>
                  </a:txBody>
                  <a:tcPr>
                    <a:solidFill>
                      <a:srgbClr val="EDDF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21451">
                <a:tc>
                  <a:txBody>
                    <a:bodyPr/>
                    <a:lstStyle/>
                    <a:p>
                      <a:r>
                        <a:rPr lang="en-GB" sz="750" dirty="0" smtClean="0"/>
                        <a:t>Provision</a:t>
                      </a:r>
                      <a:r>
                        <a:rPr lang="en-GB" sz="750" baseline="0" dirty="0" smtClean="0"/>
                        <a:t> of medical training and supplies improves health </a:t>
                      </a:r>
                      <a:endParaRPr lang="en-GB" sz="750" dirty="0"/>
                    </a:p>
                  </a:txBody>
                  <a:tcPr>
                    <a:solidFill>
                      <a:srgbClr val="EDDFF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750" dirty="0" smtClean="0"/>
                        <a:t>Aid can be used as a weapon to exert political pressure on the receiving</a:t>
                      </a:r>
                      <a:r>
                        <a:rPr lang="en-GB" sz="750" baseline="0" dirty="0" smtClean="0"/>
                        <a:t> country </a:t>
                      </a:r>
                      <a:endParaRPr lang="en-GB" sz="750" dirty="0"/>
                    </a:p>
                  </a:txBody>
                  <a:tcPr>
                    <a:solidFill>
                      <a:srgbClr val="EDDF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4878007" y="3285429"/>
          <a:ext cx="3338622" cy="3581400"/>
        </p:xfrm>
        <a:graphic>
          <a:graphicData uri="http://schemas.openxmlformats.org/drawingml/2006/table">
            <a:tbl>
              <a:tblPr firstRow="1" bandRow="1">
                <a:solidFill>
                  <a:srgbClr val="9966FF"/>
                </a:solidFill>
                <a:tableStyleId>{5C22544A-7EE6-4342-B048-85BDC9FD1C3A}</a:tableStyleId>
              </a:tblPr>
              <a:tblGrid>
                <a:gridCol w="333862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10555">
                <a:tc>
                  <a:txBody>
                    <a:bodyPr/>
                    <a:lstStyle/>
                    <a:p>
                      <a:r>
                        <a:rPr lang="en-GB" sz="700" b="1" u="sng" dirty="0" smtClean="0">
                          <a:solidFill>
                            <a:schemeClr val="tx1"/>
                          </a:solidFill>
                        </a:rPr>
                        <a:t>Example</a:t>
                      </a:r>
                      <a:r>
                        <a:rPr lang="en-GB" sz="700" b="1" u="sng" baseline="0" dirty="0" smtClean="0">
                          <a:solidFill>
                            <a:schemeClr val="tx1"/>
                          </a:solidFill>
                        </a:rPr>
                        <a:t> of aid helping to reduce inequality in an LIC: Malawi </a:t>
                      </a:r>
                    </a:p>
                    <a:p>
                      <a:r>
                        <a:rPr lang="en-GB" sz="600" b="0" u="none" baseline="0" dirty="0" smtClean="0">
                          <a:solidFill>
                            <a:schemeClr val="tx1"/>
                          </a:solidFill>
                        </a:rPr>
                        <a:t>Most people in Malawi are subsistence farmers. The area in Middle Shire is affected by soil erosion during the rainy season. Reasons for this include: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600" b="0" u="none" baseline="0" dirty="0" smtClean="0">
                          <a:solidFill>
                            <a:schemeClr val="tx1"/>
                          </a:solidFill>
                        </a:rPr>
                        <a:t>Rising population meaning deforestation due to increase need for firewood and land to grow food.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600" b="0" u="none" baseline="0" dirty="0" smtClean="0">
                          <a:solidFill>
                            <a:schemeClr val="tx1"/>
                          </a:solidFill>
                        </a:rPr>
                        <a:t>Tobacco is the main cash crop; falling prices means more needs to be grown to generate the same return. </a:t>
                      </a:r>
                      <a:endParaRPr lang="en-GB" sz="5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A162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600" b="1" u="sng" dirty="0" smtClean="0">
                          <a:solidFill>
                            <a:schemeClr val="tx1"/>
                          </a:solidFill>
                        </a:rPr>
                        <a:t>The</a:t>
                      </a:r>
                      <a:r>
                        <a:rPr lang="en-GB" sz="600" b="1" u="sng" baseline="0" dirty="0" smtClean="0">
                          <a:solidFill>
                            <a:schemeClr val="tx1"/>
                          </a:solidFill>
                        </a:rPr>
                        <a:t> Community Vitalization and Afforestation in the Middle Shire (COVAMS) project.</a:t>
                      </a:r>
                    </a:p>
                    <a:p>
                      <a:r>
                        <a:rPr lang="en-GB" sz="600" b="0" u="none" baseline="0" dirty="0" smtClean="0">
                          <a:solidFill>
                            <a:schemeClr val="tx1"/>
                          </a:solidFill>
                        </a:rPr>
                        <a:t>This is a ten year project funded by the Japanese government aimed at reducing soil erosion by: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600" b="0" u="none" baseline="0" dirty="0" smtClean="0">
                          <a:solidFill>
                            <a:schemeClr val="tx1"/>
                          </a:solidFill>
                        </a:rPr>
                        <a:t>Education on the causes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600" b="0" u="none" baseline="0" dirty="0" smtClean="0">
                          <a:solidFill>
                            <a:schemeClr val="tx1"/>
                          </a:solidFill>
                        </a:rPr>
                        <a:t>Training farmers to plough hillsides following contours, slowing runoff.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600" b="0" u="none" baseline="0" dirty="0" smtClean="0">
                          <a:solidFill>
                            <a:schemeClr val="tx1"/>
                          </a:solidFill>
                        </a:rPr>
                        <a:t>Building rock, wood and bamboo barriers across streams to slow the water flow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600" b="0" u="none" baseline="0" dirty="0" smtClean="0">
                          <a:solidFill>
                            <a:schemeClr val="tx1"/>
                          </a:solidFill>
                        </a:rPr>
                        <a:t>Building terraces to reduce runoff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600" b="0" u="none" baseline="0" dirty="0" smtClean="0">
                          <a:solidFill>
                            <a:schemeClr val="tx1"/>
                          </a:solidFill>
                        </a:rPr>
                        <a:t>Supplying fast growing tree species to speed up afforestation.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GB" sz="600" b="0" u="none" baseline="0" dirty="0" smtClean="0">
                          <a:solidFill>
                            <a:schemeClr val="tx1"/>
                          </a:solidFill>
                        </a:rPr>
                        <a:t>These types of projects kick start the development process.  </a:t>
                      </a:r>
                      <a:endParaRPr lang="en-GB" sz="600" b="0" u="non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AB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600" b="1" u="sng" dirty="0" smtClean="0"/>
                        <a:t>Fair</a:t>
                      </a:r>
                      <a:r>
                        <a:rPr lang="en-GB" sz="600" b="1" u="sng" baseline="0" dirty="0" smtClean="0"/>
                        <a:t> trade – </a:t>
                      </a:r>
                      <a:r>
                        <a:rPr lang="en-GB" sz="600" b="0" u="none" baseline="0" dirty="0" smtClean="0"/>
                        <a:t>a guaranteed and fair price for a product</a:t>
                      </a:r>
                      <a:endParaRPr lang="en-GB" sz="600" b="1" u="sng" baseline="0" dirty="0" smtClean="0"/>
                    </a:p>
                    <a:p>
                      <a:r>
                        <a:rPr lang="en-GB" sz="600" b="0" u="none" baseline="0" dirty="0" smtClean="0"/>
                        <a:t>The benefits include</a:t>
                      </a:r>
                      <a:r>
                        <a:rPr lang="en-GB" sz="600" b="1" u="sng" baseline="0" dirty="0" smtClean="0"/>
                        <a:t>: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600" b="0" u="none" baseline="0" dirty="0" smtClean="0"/>
                        <a:t>Minimum wages and safe working conditions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600" b="0" u="none" baseline="0" dirty="0" smtClean="0"/>
                        <a:t>Restrictions on child labour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600" b="0" u="none" baseline="0" dirty="0" smtClean="0"/>
                        <a:t>Protection of the environment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600" b="0" u="none" baseline="0" dirty="0" smtClean="0"/>
                        <a:t>Improved schools and healthcare 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600" b="0" u="none" baseline="0" dirty="0" smtClean="0"/>
                        <a:t>Fair trade products include tea, coffee and chocolate. They often cost more than non-fair trade products.</a:t>
                      </a:r>
                      <a:endParaRPr lang="en-GB" sz="600" b="1" u="sng" baseline="0" dirty="0" smtClean="0"/>
                    </a:p>
                  </a:txBody>
                  <a:tcPr>
                    <a:solidFill>
                      <a:srgbClr val="E8DA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600" b="1" u="sng" baseline="0" dirty="0" smtClean="0"/>
                        <a:t>Fair trade: Ghana’s cocoa trade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600" b="0" u="none" baseline="0" dirty="0" smtClean="0"/>
                        <a:t>Ghana is a country in west Africa. It trades in gold, oil and cocoa. 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600" b="0" u="none" baseline="0" dirty="0" smtClean="0"/>
                        <a:t>2.5 million framers grow cocoa as their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600" b="0" u="none" baseline="0" dirty="0" smtClean="0"/>
                        <a:t> main crop 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600" b="0" u="none" baseline="0" dirty="0" smtClean="0"/>
                        <a:t>90% is grown in smallholdings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600" b="0" u="none" baseline="0" dirty="0" smtClean="0"/>
                        <a:t>Most cocoa is sold for export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600" b="0" u="none" baseline="0" dirty="0" smtClean="0"/>
                        <a:t>75% is exported to the EU where it is 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600" b="0" u="none" baseline="0" dirty="0" smtClean="0"/>
                        <a:t>made into chocolate in Germany, Belgium and the UK 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600" b="0" u="none" baseline="0" dirty="0" smtClean="0"/>
                        <a:t>Production fluctuates depending on the weather, pests and disease 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n-GB" sz="600" b="0" u="none" baseline="0" dirty="0" smtClean="0"/>
                        <a:t>The average income for a cocoa farmer is £160 a year. 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n-GB" sz="600" b="0" u="none" baseline="0" dirty="0" smtClean="0"/>
                        <a:t>Fluctuating prices for commodities such as cocoa, tea and sugar makes it harder for farmers in Ghana to ear a fair wage. </a:t>
                      </a:r>
                    </a:p>
                  </a:txBody>
                  <a:tcPr>
                    <a:solidFill>
                      <a:srgbClr val="EDDF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060" y="1826936"/>
            <a:ext cx="947739" cy="41700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6020" y="2035438"/>
            <a:ext cx="614579" cy="61304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5354" y="4112405"/>
            <a:ext cx="621823" cy="41444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236" y="4304468"/>
            <a:ext cx="719670" cy="47653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0029" y="5236466"/>
            <a:ext cx="401139" cy="40113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2766" y="769840"/>
            <a:ext cx="519357" cy="39135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2232" y="2724865"/>
            <a:ext cx="219783" cy="60220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5620" y="4830500"/>
            <a:ext cx="419162" cy="491258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5201" y="5778642"/>
            <a:ext cx="550152" cy="631305"/>
          </a:xfrm>
          <a:prstGeom prst="rect">
            <a:avLst/>
          </a:prstGeom>
        </p:spPr>
      </p:pic>
      <p:graphicFrame>
        <p:nvGraphicFramePr>
          <p:cNvPr id="18" name="Table 17"/>
          <p:cNvGraphicFramePr>
            <a:graphicFrameLocks noGrp="1"/>
          </p:cNvGraphicFramePr>
          <p:nvPr>
            <p:extLst/>
          </p:nvPr>
        </p:nvGraphicFramePr>
        <p:xfrm>
          <a:off x="8201244" y="0"/>
          <a:ext cx="2439316" cy="2545080"/>
        </p:xfrm>
        <a:graphic>
          <a:graphicData uri="http://schemas.openxmlformats.org/drawingml/2006/table">
            <a:tbl>
              <a:tblPr firstRow="1" bandRow="1">
                <a:solidFill>
                  <a:srgbClr val="9966FF"/>
                </a:solidFill>
                <a:tableStyleId>{5C22544A-7EE6-4342-B048-85BDC9FD1C3A}</a:tableStyleId>
              </a:tblPr>
              <a:tblGrid>
                <a:gridCol w="24393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134135">
                <a:tc>
                  <a:txBody>
                    <a:bodyPr/>
                    <a:lstStyle/>
                    <a:p>
                      <a:r>
                        <a:rPr lang="en-GB" sz="700" dirty="0" smtClean="0">
                          <a:solidFill>
                            <a:schemeClr val="tx1"/>
                          </a:solidFill>
                        </a:rPr>
                        <a:t>Water</a:t>
                      </a:r>
                      <a:r>
                        <a:rPr lang="en-GB" sz="700" baseline="0" dirty="0" smtClean="0">
                          <a:solidFill>
                            <a:schemeClr val="tx1"/>
                          </a:solidFill>
                        </a:rPr>
                        <a:t> Resources and management</a:t>
                      </a:r>
                      <a:endParaRPr lang="en-GB" sz="7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A162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The global consumption of water is rising. This is because;</a:t>
                      </a:r>
                    </a:p>
                    <a:p>
                      <a:pPr marL="0" indent="-72000">
                        <a:buFont typeface="Arial" panose="020B0604020202020204" pitchFamily="34" charset="0"/>
                        <a:buChar char="•"/>
                      </a:pPr>
                      <a:r>
                        <a:rPr lang="en-GB" sz="800" dirty="0" smtClean="0"/>
                        <a:t>Population</a:t>
                      </a:r>
                      <a:r>
                        <a:rPr lang="en-GB" sz="800" baseline="0" dirty="0" smtClean="0"/>
                        <a:t> is rising</a:t>
                      </a:r>
                    </a:p>
                    <a:p>
                      <a:pPr marL="0" indent="-72000">
                        <a:buFont typeface="Arial" panose="020B0604020202020204" pitchFamily="34" charset="0"/>
                        <a:buChar char="•"/>
                      </a:pPr>
                      <a:r>
                        <a:rPr lang="en-GB" sz="800" baseline="0" dirty="0" smtClean="0"/>
                        <a:t>Economic development. The more developed a nation the larger the use of water.</a:t>
                      </a:r>
                    </a:p>
                    <a:p>
                      <a:pPr marL="0" indent="-72000">
                        <a:buFont typeface="Arial" panose="020B0604020202020204" pitchFamily="34" charset="0"/>
                        <a:buChar char="•"/>
                      </a:pPr>
                      <a:r>
                        <a:rPr lang="en-GB" sz="800" baseline="0" dirty="0" smtClean="0"/>
                        <a:t>Increased need by agriculture (e.g. mechanised sprinklers)</a:t>
                      </a:r>
                    </a:p>
                    <a:p>
                      <a:pPr marL="0" indent="-72000">
                        <a:buFont typeface="Arial" panose="020B0604020202020204" pitchFamily="34" charset="0"/>
                        <a:buChar char="•"/>
                      </a:pPr>
                      <a:r>
                        <a:rPr lang="en-GB" sz="800" baseline="0" dirty="0" smtClean="0"/>
                        <a:t>Industrial growth. As more MNCs invest in NICs and LICs the more they will demand water.</a:t>
                      </a:r>
                    </a:p>
                    <a:p>
                      <a:pPr marL="0" indent="-72000">
                        <a:buFont typeface="Arial" panose="020B0604020202020204" pitchFamily="34" charset="0"/>
                        <a:buChar char="•"/>
                      </a:pPr>
                      <a:r>
                        <a:rPr lang="en-GB" sz="800" baseline="0" dirty="0" smtClean="0"/>
                        <a:t>Consumerism – in richer countries we use things like dishwashers and washing machines.</a:t>
                      </a:r>
                      <a:endParaRPr lang="en-GB" sz="800" dirty="0" smtClean="0"/>
                    </a:p>
                  </a:txBody>
                  <a:tcPr>
                    <a:solidFill>
                      <a:srgbClr val="EAB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3780"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How can we manage</a:t>
                      </a:r>
                      <a:r>
                        <a:rPr lang="en-GB" sz="800" baseline="0" dirty="0" smtClean="0"/>
                        <a:t> the supply of water?</a:t>
                      </a:r>
                      <a:endParaRPr lang="en-GB" sz="800" dirty="0"/>
                    </a:p>
                  </a:txBody>
                  <a:tcPr>
                    <a:solidFill>
                      <a:srgbClr val="E8DA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72000" indent="-72000">
                        <a:buFont typeface="+mj-lt"/>
                        <a:buAutoNum type="arabicPeriod"/>
                      </a:pPr>
                      <a:r>
                        <a:rPr lang="en-GB" sz="800" dirty="0" smtClean="0"/>
                        <a:t>Build damns and reservoirs to store water</a:t>
                      </a:r>
                    </a:p>
                    <a:p>
                      <a:pPr marL="72000" indent="-72000">
                        <a:buFont typeface="+mj-lt"/>
                        <a:buAutoNum type="arabicPeriod"/>
                      </a:pPr>
                      <a:r>
                        <a:rPr lang="en-GB" sz="800" dirty="0" smtClean="0"/>
                        <a:t>Water</a:t>
                      </a:r>
                      <a:r>
                        <a:rPr lang="en-GB" sz="800" baseline="0" dirty="0" smtClean="0"/>
                        <a:t> supply schemes to “trade” water between countries.</a:t>
                      </a:r>
                    </a:p>
                    <a:p>
                      <a:pPr marL="72000" indent="-72000">
                        <a:buFont typeface="+mj-lt"/>
                        <a:buAutoNum type="arabicPeriod"/>
                      </a:pPr>
                      <a:r>
                        <a:rPr lang="en-GB" sz="800" baseline="0" dirty="0" smtClean="0"/>
                        <a:t>Use of groundwater</a:t>
                      </a:r>
                    </a:p>
                    <a:p>
                      <a:pPr marL="72000" indent="-72000">
                        <a:buFont typeface="+mj-lt"/>
                        <a:buAutoNum type="arabicPeriod"/>
                      </a:pPr>
                      <a:r>
                        <a:rPr lang="en-GB" sz="800" baseline="0" dirty="0" smtClean="0"/>
                        <a:t>Water conservation e.g. dual flush toilets.</a:t>
                      </a:r>
                    </a:p>
                  </a:txBody>
                  <a:tcPr>
                    <a:solidFill>
                      <a:srgbClr val="EDDF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/>
          </p:nvPr>
        </p:nvGraphicFramePr>
        <p:xfrm>
          <a:off x="8228684" y="2551464"/>
          <a:ext cx="2439316" cy="1798320"/>
        </p:xfrm>
        <a:graphic>
          <a:graphicData uri="http://schemas.openxmlformats.org/drawingml/2006/table">
            <a:tbl>
              <a:tblPr firstRow="1" bandRow="1">
                <a:solidFill>
                  <a:srgbClr val="9966FF"/>
                </a:solidFill>
                <a:tableStyleId>{5C22544A-7EE6-4342-B048-85BDC9FD1C3A}</a:tableStyleId>
              </a:tblPr>
              <a:tblGrid>
                <a:gridCol w="24393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800" dirty="0" smtClean="0">
                          <a:solidFill>
                            <a:schemeClr val="tx1"/>
                          </a:solidFill>
                        </a:rPr>
                        <a:t>India</a:t>
                      </a:r>
                      <a:r>
                        <a:rPr lang="en-GB" sz="800" baseline="0" dirty="0" smtClean="0">
                          <a:solidFill>
                            <a:schemeClr val="tx1"/>
                          </a:solidFill>
                        </a:rPr>
                        <a:t> is a country that is over extracting its groundwater (</a:t>
                      </a:r>
                      <a:r>
                        <a:rPr lang="en-GB" sz="800" baseline="0" smtClean="0">
                          <a:solidFill>
                            <a:schemeClr val="tx1"/>
                          </a:solidFill>
                        </a:rPr>
                        <a:t>the water </a:t>
                      </a:r>
                      <a:r>
                        <a:rPr lang="en-GB" sz="800" baseline="0" dirty="0" smtClean="0">
                          <a:solidFill>
                            <a:schemeClr val="tx1"/>
                          </a:solidFill>
                        </a:rPr>
                        <a:t>table is 4m lower than in 2000)</a:t>
                      </a:r>
                    </a:p>
                    <a:p>
                      <a:r>
                        <a:rPr lang="en-GB" sz="800" baseline="0" dirty="0" smtClean="0">
                          <a:solidFill>
                            <a:schemeClr val="tx1"/>
                          </a:solidFill>
                        </a:rPr>
                        <a:t>Reasons for this;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aseline="0" dirty="0" smtClean="0">
                          <a:solidFill>
                            <a:schemeClr val="tx1"/>
                          </a:solidFill>
                        </a:rPr>
                        <a:t>Some states like Gujarat have a long dry season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aseline="0" dirty="0" smtClean="0">
                          <a:solidFill>
                            <a:schemeClr val="tx1"/>
                          </a:solidFill>
                        </a:rPr>
                        <a:t>Surface stores (like reservoirs) are often polluted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aseline="0" dirty="0" smtClean="0">
                          <a:solidFill>
                            <a:schemeClr val="tx1"/>
                          </a:solidFill>
                        </a:rPr>
                        <a:t>Cheap electricity has encouraged farmers to dig deeper wells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GB" sz="800" baseline="0" dirty="0" smtClean="0">
                          <a:solidFill>
                            <a:schemeClr val="tx1"/>
                          </a:solidFill>
                        </a:rPr>
                        <a:t>Solutions;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aseline="0" dirty="0" smtClean="0">
                          <a:solidFill>
                            <a:schemeClr val="tx1"/>
                          </a:solidFill>
                        </a:rPr>
                        <a:t>The government can build more dams (this is an example of top down development)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800" baseline="0" dirty="0" smtClean="0">
                          <a:solidFill>
                            <a:schemeClr val="tx1"/>
                          </a:solidFill>
                        </a:rPr>
                        <a:t>Farmers could be encouraged to conserve water e.g. rainwater harvesting (this is bottom up development)</a:t>
                      </a:r>
                    </a:p>
                  </a:txBody>
                  <a:tcPr>
                    <a:solidFill>
                      <a:srgbClr val="EAB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/>
          </p:nvPr>
        </p:nvGraphicFramePr>
        <p:xfrm>
          <a:off x="8228685" y="4358640"/>
          <a:ext cx="2451371" cy="2499360"/>
        </p:xfrm>
        <a:graphic>
          <a:graphicData uri="http://schemas.openxmlformats.org/drawingml/2006/table">
            <a:tbl>
              <a:tblPr firstRow="1" bandRow="1">
                <a:solidFill>
                  <a:srgbClr val="9966FF"/>
                </a:solidFill>
                <a:tableStyleId>{5C22544A-7EE6-4342-B048-85BDC9FD1C3A}</a:tableStyleId>
              </a:tblPr>
              <a:tblGrid>
                <a:gridCol w="245137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31820"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India is a good example of a country were development varies between regions;</a:t>
                      </a:r>
                    </a:p>
                    <a:p>
                      <a:r>
                        <a:rPr lang="en-GB" sz="800" dirty="0" smtClean="0"/>
                        <a:t>e.g. Bihar is less developed</a:t>
                      </a:r>
                      <a:r>
                        <a:rPr lang="en-GB" sz="800" baseline="0" dirty="0" smtClean="0"/>
                        <a:t> (80% of population live in rural areas, education is poor, birth rate is high, farms and small and many work in this sector)</a:t>
                      </a:r>
                    </a:p>
                    <a:p>
                      <a:r>
                        <a:rPr lang="en-GB" sz="800" baseline="0" dirty="0" smtClean="0"/>
                        <a:t>Compared to well developed Maharashtra (3 of the largest cities in the country, centre for banking and insurance, lots of MNCs)</a:t>
                      </a:r>
                    </a:p>
                  </a:txBody>
                  <a:tcPr>
                    <a:solidFill>
                      <a:srgbClr val="A162D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800" dirty="0" smtClean="0"/>
                        <a:t>The UK also has regional differences. We have a north/south</a:t>
                      </a:r>
                      <a:r>
                        <a:rPr lang="en-GB" sz="800" baseline="0" dirty="0" smtClean="0"/>
                        <a:t> divide. In the north life expectancy is lower, average wage is lower, house prices are lower – many young people migrate to south for jobs.</a:t>
                      </a:r>
                      <a:endParaRPr lang="en-GB" sz="800" dirty="0"/>
                    </a:p>
                  </a:txBody>
                  <a:tcPr>
                    <a:solidFill>
                      <a:srgbClr val="EAB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900" dirty="0" smtClean="0"/>
                        <a:t>A solution would be HS2.</a:t>
                      </a:r>
                      <a:r>
                        <a:rPr lang="en-GB" sz="900" baseline="0" dirty="0" smtClean="0"/>
                        <a:t> This high speed rail would encourage hi-tech companies to locate further north and therefore through jobs, or a positive multiplier bring development to the north</a:t>
                      </a:r>
                      <a:r>
                        <a:rPr lang="en-GB" sz="1400" baseline="0" dirty="0" smtClean="0"/>
                        <a:t>.</a:t>
                      </a:r>
                      <a:endParaRPr lang="en-GB" sz="1400" dirty="0"/>
                    </a:p>
                  </a:txBody>
                  <a:tcPr>
                    <a:solidFill>
                      <a:srgbClr val="E8DA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9375" y="2191622"/>
            <a:ext cx="315460" cy="4433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3469" y="6605074"/>
            <a:ext cx="515906" cy="233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70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2628</Words>
  <Application>Microsoft Office PowerPoint</Application>
  <PresentationFormat>Widescreen</PresentationFormat>
  <Paragraphs>224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Houghton</dc:creator>
  <cp:lastModifiedBy>Alex Houghton</cp:lastModifiedBy>
  <cp:revision>2</cp:revision>
  <dcterms:created xsi:type="dcterms:W3CDTF">2019-03-12T10:57:08Z</dcterms:created>
  <dcterms:modified xsi:type="dcterms:W3CDTF">2019-03-12T11:03:18Z</dcterms:modified>
</cp:coreProperties>
</file>