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9E6AE4-2B97-4809-B560-7AA6FD0B782C}"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9B921-BCB8-42CF-B874-2A5BFE7167A9}" type="slidenum">
              <a:rPr lang="en-GB" smtClean="0"/>
              <a:t>‹#›</a:t>
            </a:fld>
            <a:endParaRPr lang="en-GB"/>
          </a:p>
        </p:txBody>
      </p:sp>
    </p:spTree>
    <p:extLst>
      <p:ext uri="{BB962C8B-B14F-4D97-AF65-F5344CB8AC3E}">
        <p14:creationId xmlns:p14="http://schemas.microsoft.com/office/powerpoint/2010/main" val="340908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9E6AE4-2B97-4809-B560-7AA6FD0B782C}"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9B921-BCB8-42CF-B874-2A5BFE7167A9}" type="slidenum">
              <a:rPr lang="en-GB" smtClean="0"/>
              <a:t>‹#›</a:t>
            </a:fld>
            <a:endParaRPr lang="en-GB"/>
          </a:p>
        </p:txBody>
      </p:sp>
    </p:spTree>
    <p:extLst>
      <p:ext uri="{BB962C8B-B14F-4D97-AF65-F5344CB8AC3E}">
        <p14:creationId xmlns:p14="http://schemas.microsoft.com/office/powerpoint/2010/main" val="1403925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9E6AE4-2B97-4809-B560-7AA6FD0B782C}"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9B921-BCB8-42CF-B874-2A5BFE7167A9}" type="slidenum">
              <a:rPr lang="en-GB" smtClean="0"/>
              <a:t>‹#›</a:t>
            </a:fld>
            <a:endParaRPr lang="en-GB"/>
          </a:p>
        </p:txBody>
      </p:sp>
    </p:spTree>
    <p:extLst>
      <p:ext uri="{BB962C8B-B14F-4D97-AF65-F5344CB8AC3E}">
        <p14:creationId xmlns:p14="http://schemas.microsoft.com/office/powerpoint/2010/main" val="235420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9E6AE4-2B97-4809-B560-7AA6FD0B782C}"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9B921-BCB8-42CF-B874-2A5BFE7167A9}" type="slidenum">
              <a:rPr lang="en-GB" smtClean="0"/>
              <a:t>‹#›</a:t>
            </a:fld>
            <a:endParaRPr lang="en-GB"/>
          </a:p>
        </p:txBody>
      </p:sp>
    </p:spTree>
    <p:extLst>
      <p:ext uri="{BB962C8B-B14F-4D97-AF65-F5344CB8AC3E}">
        <p14:creationId xmlns:p14="http://schemas.microsoft.com/office/powerpoint/2010/main" val="2291560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9E6AE4-2B97-4809-B560-7AA6FD0B782C}"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9B921-BCB8-42CF-B874-2A5BFE7167A9}" type="slidenum">
              <a:rPr lang="en-GB" smtClean="0"/>
              <a:t>‹#›</a:t>
            </a:fld>
            <a:endParaRPr lang="en-GB"/>
          </a:p>
        </p:txBody>
      </p:sp>
    </p:spTree>
    <p:extLst>
      <p:ext uri="{BB962C8B-B14F-4D97-AF65-F5344CB8AC3E}">
        <p14:creationId xmlns:p14="http://schemas.microsoft.com/office/powerpoint/2010/main" val="152784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9E6AE4-2B97-4809-B560-7AA6FD0B782C}" type="datetimeFigureOut">
              <a:rPr lang="en-GB" smtClean="0"/>
              <a:t>12/03/2019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D9B921-BCB8-42CF-B874-2A5BFE7167A9}" type="slidenum">
              <a:rPr lang="en-GB" smtClean="0"/>
              <a:t>‹#›</a:t>
            </a:fld>
            <a:endParaRPr lang="en-GB"/>
          </a:p>
        </p:txBody>
      </p:sp>
    </p:spTree>
    <p:extLst>
      <p:ext uri="{BB962C8B-B14F-4D97-AF65-F5344CB8AC3E}">
        <p14:creationId xmlns:p14="http://schemas.microsoft.com/office/powerpoint/2010/main" val="66343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9E6AE4-2B97-4809-B560-7AA6FD0B782C}" type="datetimeFigureOut">
              <a:rPr lang="en-GB" smtClean="0"/>
              <a:t>12/03/2019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D9B921-BCB8-42CF-B874-2A5BFE7167A9}" type="slidenum">
              <a:rPr lang="en-GB" smtClean="0"/>
              <a:t>‹#›</a:t>
            </a:fld>
            <a:endParaRPr lang="en-GB"/>
          </a:p>
        </p:txBody>
      </p:sp>
    </p:spTree>
    <p:extLst>
      <p:ext uri="{BB962C8B-B14F-4D97-AF65-F5344CB8AC3E}">
        <p14:creationId xmlns:p14="http://schemas.microsoft.com/office/powerpoint/2010/main" val="1132794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9E6AE4-2B97-4809-B560-7AA6FD0B782C}" type="datetimeFigureOut">
              <a:rPr lang="en-GB" smtClean="0"/>
              <a:t>12/03/2019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D9B921-BCB8-42CF-B874-2A5BFE7167A9}" type="slidenum">
              <a:rPr lang="en-GB" smtClean="0"/>
              <a:t>‹#›</a:t>
            </a:fld>
            <a:endParaRPr lang="en-GB"/>
          </a:p>
        </p:txBody>
      </p:sp>
    </p:spTree>
    <p:extLst>
      <p:ext uri="{BB962C8B-B14F-4D97-AF65-F5344CB8AC3E}">
        <p14:creationId xmlns:p14="http://schemas.microsoft.com/office/powerpoint/2010/main" val="371029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E6AE4-2B97-4809-B560-7AA6FD0B782C}" type="datetimeFigureOut">
              <a:rPr lang="en-GB" smtClean="0"/>
              <a:t>12/03/2019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D9B921-BCB8-42CF-B874-2A5BFE7167A9}" type="slidenum">
              <a:rPr lang="en-GB" smtClean="0"/>
              <a:t>‹#›</a:t>
            </a:fld>
            <a:endParaRPr lang="en-GB"/>
          </a:p>
        </p:txBody>
      </p:sp>
    </p:spTree>
    <p:extLst>
      <p:ext uri="{BB962C8B-B14F-4D97-AF65-F5344CB8AC3E}">
        <p14:creationId xmlns:p14="http://schemas.microsoft.com/office/powerpoint/2010/main" val="44906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9E6AE4-2B97-4809-B560-7AA6FD0B782C}" type="datetimeFigureOut">
              <a:rPr lang="en-GB" smtClean="0"/>
              <a:t>12/03/2019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D9B921-BCB8-42CF-B874-2A5BFE7167A9}" type="slidenum">
              <a:rPr lang="en-GB" smtClean="0"/>
              <a:t>‹#›</a:t>
            </a:fld>
            <a:endParaRPr lang="en-GB"/>
          </a:p>
        </p:txBody>
      </p:sp>
    </p:spTree>
    <p:extLst>
      <p:ext uri="{BB962C8B-B14F-4D97-AF65-F5344CB8AC3E}">
        <p14:creationId xmlns:p14="http://schemas.microsoft.com/office/powerpoint/2010/main" val="3410981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9E6AE4-2B97-4809-B560-7AA6FD0B782C}" type="datetimeFigureOut">
              <a:rPr lang="en-GB" smtClean="0"/>
              <a:t>12/03/2019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D9B921-BCB8-42CF-B874-2A5BFE7167A9}" type="slidenum">
              <a:rPr lang="en-GB" smtClean="0"/>
              <a:t>‹#›</a:t>
            </a:fld>
            <a:endParaRPr lang="en-GB"/>
          </a:p>
        </p:txBody>
      </p:sp>
    </p:spTree>
    <p:extLst>
      <p:ext uri="{BB962C8B-B14F-4D97-AF65-F5344CB8AC3E}">
        <p14:creationId xmlns:p14="http://schemas.microsoft.com/office/powerpoint/2010/main" val="71429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E6AE4-2B97-4809-B560-7AA6FD0B782C}" type="datetimeFigureOut">
              <a:rPr lang="en-GB" smtClean="0"/>
              <a:t>12/03/2019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9B921-BCB8-42CF-B874-2A5BFE7167A9}" type="slidenum">
              <a:rPr lang="en-GB" smtClean="0"/>
              <a:t>‹#›</a:t>
            </a:fld>
            <a:endParaRPr lang="en-GB"/>
          </a:p>
        </p:txBody>
      </p:sp>
    </p:spTree>
    <p:extLst>
      <p:ext uri="{BB962C8B-B14F-4D97-AF65-F5344CB8AC3E}">
        <p14:creationId xmlns:p14="http://schemas.microsoft.com/office/powerpoint/2010/main" val="1207811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524000" y="857251"/>
          <a:ext cx="2032612" cy="2846942"/>
        </p:xfrm>
        <a:graphic>
          <a:graphicData uri="http://schemas.openxmlformats.org/drawingml/2006/table">
            <a:tbl>
              <a:tblPr firstRow="1" bandRow="1">
                <a:tableStyleId>{5C22544A-7EE6-4342-B048-85BDC9FD1C3A}</a:tableStyleId>
              </a:tblPr>
              <a:tblGrid>
                <a:gridCol w="2032612">
                  <a:extLst>
                    <a:ext uri="{9D8B030D-6E8A-4147-A177-3AD203B41FA5}">
                      <a16:colId xmlns:a16="http://schemas.microsoft.com/office/drawing/2014/main" xmlns="" val="20000"/>
                    </a:ext>
                  </a:extLst>
                </a:gridCol>
              </a:tblGrid>
              <a:tr h="256142">
                <a:tc>
                  <a:txBody>
                    <a:bodyPr/>
                    <a:lstStyle/>
                    <a:p>
                      <a:r>
                        <a:rPr lang="en-GB" sz="700" u="sng" dirty="0" smtClean="0"/>
                        <a:t>Measuring</a:t>
                      </a:r>
                      <a:r>
                        <a:rPr lang="en-GB" sz="700" u="sng" baseline="0" dirty="0" smtClean="0"/>
                        <a:t> social development</a:t>
                      </a:r>
                      <a:endParaRPr lang="en-GB" sz="1400"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1405890">
                <a:tc>
                  <a:txBody>
                    <a:bodyPr/>
                    <a:lstStyle/>
                    <a:p>
                      <a:r>
                        <a:rPr lang="en-GB" sz="700" dirty="0" smtClean="0"/>
                        <a:t>Certain indicators, like those used to measure</a:t>
                      </a:r>
                      <a:r>
                        <a:rPr lang="en-GB" sz="700" baseline="0" dirty="0" smtClean="0"/>
                        <a:t> economic development, are used to measure social development. These include: </a:t>
                      </a:r>
                    </a:p>
                    <a:p>
                      <a:pPr marL="171450" indent="-171450">
                        <a:buFont typeface="Arial" panose="020B0604020202020204" pitchFamily="34" charset="0"/>
                        <a:buChar char="•"/>
                      </a:pPr>
                      <a:r>
                        <a:rPr lang="en-GB" sz="700" b="1" u="sng" baseline="0" dirty="0" smtClean="0"/>
                        <a:t>Life expectancy </a:t>
                      </a:r>
                      <a:r>
                        <a:rPr lang="en-GB" sz="700" b="1" baseline="0" dirty="0" smtClean="0"/>
                        <a:t>– </a:t>
                      </a:r>
                      <a:r>
                        <a:rPr lang="en-GB" sz="700" b="0" baseline="0" dirty="0" smtClean="0"/>
                        <a:t>The average age a person is expected to live</a:t>
                      </a:r>
                    </a:p>
                    <a:p>
                      <a:pPr marL="171450" indent="-171450">
                        <a:buFont typeface="Arial" panose="020B0604020202020204" pitchFamily="34" charset="0"/>
                        <a:buChar char="•"/>
                      </a:pPr>
                      <a:r>
                        <a:rPr lang="en-GB" sz="700" b="1" u="sng" baseline="0" dirty="0" smtClean="0"/>
                        <a:t>Literacy rates - </a:t>
                      </a:r>
                      <a:r>
                        <a:rPr lang="en-GB" sz="700" b="0" u="none" baseline="0" dirty="0" smtClean="0"/>
                        <a:t>% of people in a population that can read or write </a:t>
                      </a:r>
                    </a:p>
                    <a:p>
                      <a:pPr marL="171450" indent="-171450">
                        <a:buFont typeface="Arial" panose="020B0604020202020204" pitchFamily="34" charset="0"/>
                        <a:buChar char="•"/>
                      </a:pPr>
                      <a:r>
                        <a:rPr lang="en-GB" sz="700" b="1" u="sng" baseline="0" dirty="0" smtClean="0"/>
                        <a:t>Infant mortality rate – </a:t>
                      </a:r>
                      <a:r>
                        <a:rPr lang="en-GB" sz="700" b="0" u="none" baseline="0" dirty="0" smtClean="0"/>
                        <a:t>Number of babies per 100 live births who die under the age of 1</a:t>
                      </a:r>
                      <a:r>
                        <a:rPr lang="en-GB" sz="700" b="1" u="none" baseline="0" dirty="0" smtClean="0"/>
                        <a:t> </a:t>
                      </a:r>
                    </a:p>
                    <a:p>
                      <a:pPr marL="171450" indent="-171450">
                        <a:buFont typeface="Arial" panose="020B0604020202020204" pitchFamily="34" charset="0"/>
                        <a:buChar char="•"/>
                      </a:pPr>
                      <a:r>
                        <a:rPr lang="en-GB" sz="700" baseline="0" dirty="0" smtClean="0"/>
                        <a:t>Average number of people per doctor </a:t>
                      </a:r>
                    </a:p>
                    <a:p>
                      <a:pPr marL="171450" indent="-171450">
                        <a:buFont typeface="Arial" panose="020B0604020202020204" pitchFamily="34" charset="0"/>
                        <a:buChar char="•"/>
                      </a:pPr>
                      <a:r>
                        <a:rPr lang="en-GB" sz="700" baseline="0" dirty="0" smtClean="0"/>
                        <a:t>Average food consumption </a:t>
                      </a:r>
                    </a:p>
                    <a:p>
                      <a:pPr marL="171450" indent="-171450">
                        <a:buFont typeface="Arial" panose="020B0604020202020204" pitchFamily="34" charset="0"/>
                        <a:buChar char="•"/>
                      </a:pPr>
                      <a:r>
                        <a:rPr lang="en-GB" sz="700" baseline="0" dirty="0" smtClean="0"/>
                        <a:t>Number of homeless people </a:t>
                      </a:r>
                    </a:p>
                    <a:p>
                      <a:pPr marL="171450" indent="-171450">
                        <a:buFont typeface="Arial" panose="020B0604020202020204" pitchFamily="34" charset="0"/>
                        <a:buChar char="•"/>
                      </a:pPr>
                      <a:r>
                        <a:rPr lang="en-GB" sz="700" baseline="0" dirty="0" smtClean="0"/>
                        <a:t>Deaths from unsafe water and sanitation </a:t>
                      </a:r>
                      <a:endParaRPr lang="en-GB" sz="7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1097280">
                <a:tc>
                  <a:txBody>
                    <a:bodyPr/>
                    <a:lstStyle/>
                    <a:p>
                      <a:r>
                        <a:rPr lang="en-GB" sz="700" dirty="0" smtClean="0"/>
                        <a:t>Gender equality and health of its citizens</a:t>
                      </a:r>
                      <a:r>
                        <a:rPr lang="en-GB" sz="700" baseline="0" dirty="0" smtClean="0"/>
                        <a:t> are also two ways in which a country can be measured through social development. </a:t>
                      </a:r>
                    </a:p>
                    <a:p>
                      <a:r>
                        <a:rPr lang="en-GB" sz="700" b="1" u="sng" baseline="0" dirty="0" smtClean="0"/>
                        <a:t>Gender</a:t>
                      </a:r>
                      <a:r>
                        <a:rPr lang="en-GB" sz="700" baseline="0" dirty="0" smtClean="0"/>
                        <a:t> </a:t>
                      </a:r>
                    </a:p>
                    <a:p>
                      <a:r>
                        <a:rPr lang="en-GB" sz="700" baseline="0" dirty="0" smtClean="0"/>
                        <a:t>1</a:t>
                      </a:r>
                      <a:r>
                        <a:rPr lang="en-GB" sz="700" b="0" u="none" baseline="0" dirty="0" smtClean="0"/>
                        <a:t>.</a:t>
                      </a:r>
                      <a:r>
                        <a:rPr lang="en-GB" sz="700" b="1" u="sng" baseline="0" dirty="0" smtClean="0"/>
                        <a:t> Fertility rate </a:t>
                      </a:r>
                      <a:r>
                        <a:rPr lang="en-GB" sz="700" baseline="0" dirty="0" smtClean="0"/>
                        <a:t>– The average number of births to a woman in her lifetime</a:t>
                      </a:r>
                    </a:p>
                    <a:p>
                      <a:r>
                        <a:rPr lang="en-GB" sz="700" baseline="0" dirty="0" smtClean="0"/>
                        <a:t>2.Male/female literacy rates </a:t>
                      </a:r>
                    </a:p>
                    <a:p>
                      <a:r>
                        <a:rPr lang="en-GB" sz="700" baseline="0" dirty="0" smtClean="0"/>
                        <a:t>3.Male/Female life expectancy</a:t>
                      </a:r>
                    </a:p>
                    <a:p>
                      <a:r>
                        <a:rPr lang="en-GB" sz="700" baseline="0" dirty="0" smtClean="0"/>
                        <a:t>4. Male/female food consumption </a:t>
                      </a:r>
                    </a:p>
                    <a:p>
                      <a:r>
                        <a:rPr lang="en-GB" sz="700" baseline="0" dirty="0" smtClean="0"/>
                        <a:t>5. Employment rate </a:t>
                      </a:r>
                      <a:endParaRPr lang="en-GB" sz="700" dirty="0"/>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bl>
          </a:graphicData>
        </a:graphic>
      </p:graphicFrame>
      <p:graphicFrame>
        <p:nvGraphicFramePr>
          <p:cNvPr id="5" name="Table 4"/>
          <p:cNvGraphicFramePr>
            <a:graphicFrameLocks noGrp="1"/>
          </p:cNvGraphicFramePr>
          <p:nvPr>
            <p:extLst/>
          </p:nvPr>
        </p:nvGraphicFramePr>
        <p:xfrm>
          <a:off x="1523999" y="3634741"/>
          <a:ext cx="2032612" cy="2508615"/>
        </p:xfrm>
        <a:graphic>
          <a:graphicData uri="http://schemas.openxmlformats.org/drawingml/2006/table">
            <a:tbl>
              <a:tblPr firstRow="1" bandRow="1">
                <a:tableStyleId>{5C22544A-7EE6-4342-B048-85BDC9FD1C3A}</a:tableStyleId>
              </a:tblPr>
              <a:tblGrid>
                <a:gridCol w="2032612">
                  <a:extLst>
                    <a:ext uri="{9D8B030D-6E8A-4147-A177-3AD203B41FA5}">
                      <a16:colId xmlns:a16="http://schemas.microsoft.com/office/drawing/2014/main" xmlns="" val="20000"/>
                    </a:ext>
                  </a:extLst>
                </a:gridCol>
              </a:tblGrid>
              <a:tr h="235291">
                <a:tc>
                  <a:txBody>
                    <a:bodyPr/>
                    <a:lstStyle/>
                    <a:p>
                      <a:r>
                        <a:rPr lang="en-GB" sz="700" u="sng" dirty="0" smtClean="0"/>
                        <a:t>The</a:t>
                      </a:r>
                      <a:r>
                        <a:rPr lang="en-GB" sz="700" u="sng" baseline="0" dirty="0" smtClean="0"/>
                        <a:t> gender development index (GDI) </a:t>
                      </a:r>
                      <a:endParaRPr lang="en-GB" sz="700"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604544">
                <a:tc>
                  <a:txBody>
                    <a:bodyPr/>
                    <a:lstStyle/>
                    <a:p>
                      <a:r>
                        <a:rPr lang="en-GB" sz="700" dirty="0" smtClean="0"/>
                        <a:t>The GDI measure gender inequalities in three key aspects of human development</a:t>
                      </a:r>
                      <a:r>
                        <a:rPr lang="en-GB" sz="700" baseline="0" dirty="0" smtClean="0"/>
                        <a:t>: reproductive health, empowerment and economic status. It is designed to expose the differences in the achievements of men and women. </a:t>
                      </a:r>
                      <a:endParaRPr lang="en-GB" sz="7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1526176">
                <a:tc>
                  <a:txBody>
                    <a:bodyPr/>
                    <a:lstStyle/>
                    <a:p>
                      <a:r>
                        <a:rPr lang="en-GB" sz="700" b="1" u="sng" dirty="0" smtClean="0">
                          <a:effectLst/>
                        </a:rPr>
                        <a:t>Health</a:t>
                      </a:r>
                      <a:r>
                        <a:rPr lang="en-GB" sz="700" b="1" u="sng" baseline="0" dirty="0" smtClean="0">
                          <a:effectLst/>
                        </a:rPr>
                        <a:t> </a:t>
                      </a:r>
                    </a:p>
                    <a:p>
                      <a:r>
                        <a:rPr lang="en-GB" sz="700" b="0" u="none" baseline="0" dirty="0" smtClean="0">
                          <a:effectLst/>
                        </a:rPr>
                        <a:t>Development issues based around health measure the progress that a country is making toward a healthy for all of its citizens. Indicators to measure the health and also state of the health service include:</a:t>
                      </a:r>
                    </a:p>
                    <a:p>
                      <a:pPr marL="171450" indent="-171450">
                        <a:buFont typeface="Arial" panose="020B0604020202020204" pitchFamily="34" charset="0"/>
                        <a:buChar char="•"/>
                      </a:pPr>
                      <a:r>
                        <a:rPr lang="en-GB" sz="700" b="1" u="sng" baseline="0" dirty="0" smtClean="0">
                          <a:effectLst/>
                        </a:rPr>
                        <a:t>% of GDP spent on healthcare – </a:t>
                      </a:r>
                      <a:r>
                        <a:rPr lang="en-GB" sz="700" b="0" u="none" baseline="0" dirty="0" smtClean="0">
                          <a:effectLst/>
                        </a:rPr>
                        <a:t>The % of the total value of goods and services, produced in a country in a year, spent on healthcare. </a:t>
                      </a:r>
                    </a:p>
                    <a:p>
                      <a:pPr marL="171450" indent="-171450">
                        <a:buFont typeface="Arial" panose="020B0604020202020204" pitchFamily="34" charset="0"/>
                        <a:buChar char="•"/>
                      </a:pPr>
                      <a:r>
                        <a:rPr lang="en-GB" sz="700" b="0" u="none" baseline="0" dirty="0" smtClean="0">
                          <a:effectLst/>
                        </a:rPr>
                        <a:t>Average life expectancy </a:t>
                      </a:r>
                    </a:p>
                    <a:p>
                      <a:pPr marL="171450" indent="-171450">
                        <a:buFont typeface="Arial" panose="020B0604020202020204" pitchFamily="34" charset="0"/>
                        <a:buChar char="•"/>
                      </a:pPr>
                      <a:r>
                        <a:rPr lang="en-GB" sz="700" b="0" u="none" baseline="0" dirty="0" smtClean="0">
                          <a:effectLst/>
                        </a:rPr>
                        <a:t>Infant mortality rate </a:t>
                      </a:r>
                    </a:p>
                    <a:p>
                      <a:pPr marL="171450" indent="-171450">
                        <a:buFont typeface="Arial" panose="020B0604020202020204" pitchFamily="34" charset="0"/>
                        <a:buChar char="•"/>
                      </a:pPr>
                      <a:r>
                        <a:rPr lang="en-GB" sz="700" b="0" u="none" baseline="0" dirty="0" smtClean="0">
                          <a:effectLst/>
                        </a:rPr>
                        <a:t>Length of hospital waiting lists and waiting times</a:t>
                      </a:r>
                    </a:p>
                    <a:p>
                      <a:pPr marL="171450" indent="-171450">
                        <a:buFont typeface="Arial" panose="020B0604020202020204" pitchFamily="34" charset="0"/>
                        <a:buChar char="•"/>
                      </a:pPr>
                      <a:r>
                        <a:rPr lang="en-GB" sz="700" b="0" u="none" baseline="0" dirty="0" smtClean="0">
                          <a:effectLst/>
                        </a:rPr>
                        <a:t>Mortality rate of specific health conditions such as cancer and heart disease</a:t>
                      </a:r>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nvPr>
        </p:nvGraphicFramePr>
        <p:xfrm>
          <a:off x="3556611" y="857251"/>
          <a:ext cx="2032612" cy="2354121"/>
        </p:xfrm>
        <a:graphic>
          <a:graphicData uri="http://schemas.openxmlformats.org/drawingml/2006/table">
            <a:tbl>
              <a:tblPr firstRow="1" bandRow="1">
                <a:tableStyleId>{5C22544A-7EE6-4342-B048-85BDC9FD1C3A}</a:tableStyleId>
              </a:tblPr>
              <a:tblGrid>
                <a:gridCol w="2032612">
                  <a:extLst>
                    <a:ext uri="{9D8B030D-6E8A-4147-A177-3AD203B41FA5}">
                      <a16:colId xmlns:a16="http://schemas.microsoft.com/office/drawing/2014/main" xmlns="" val="20000"/>
                    </a:ext>
                  </a:extLst>
                </a:gridCol>
              </a:tblGrid>
              <a:tr h="190041">
                <a:tc>
                  <a:txBody>
                    <a:bodyPr/>
                    <a:lstStyle/>
                    <a:p>
                      <a:r>
                        <a:rPr lang="en-GB" sz="700" b="1" u="sng" dirty="0" smtClean="0"/>
                        <a:t>Continuum</a:t>
                      </a:r>
                      <a:r>
                        <a:rPr lang="en-GB" sz="700" b="1" u="sng" baseline="0" dirty="0" smtClean="0"/>
                        <a:t> of social development </a:t>
                      </a:r>
                      <a:endParaRPr lang="en-GB" sz="700" b="1"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1097280">
                <a:tc>
                  <a:txBody>
                    <a:bodyPr/>
                    <a:lstStyle/>
                    <a:p>
                      <a:r>
                        <a:rPr lang="en-GB" sz="700" dirty="0" smtClean="0"/>
                        <a:t>Many</a:t>
                      </a:r>
                      <a:r>
                        <a:rPr lang="en-GB" sz="700" baseline="0" dirty="0" smtClean="0"/>
                        <a:t> of these indicators are independent. For example the length of hospital waiting lists may very well depend on the % of GDP spent on healthcare, which will over time influence the average life expectancy. </a:t>
                      </a:r>
                      <a:r>
                        <a:rPr lang="en-GB" sz="700" b="1" u="sng" baseline="0" dirty="0" smtClean="0"/>
                        <a:t>It is too simple to class a country as either ‘healthy or unhealthy</a:t>
                      </a:r>
                      <a:r>
                        <a:rPr lang="en-GB" sz="700" baseline="0" dirty="0" smtClean="0"/>
                        <a:t>’ but instead it is a gradual progression or continuum of social development. </a:t>
                      </a:r>
                    </a:p>
                    <a:p>
                      <a:r>
                        <a:rPr lang="en-GB" sz="700" b="1" u="sng" baseline="0" dirty="0" smtClean="0"/>
                        <a:t>The continuum is not static</a:t>
                      </a:r>
                      <a:r>
                        <a:rPr lang="en-GB" sz="700" baseline="0" dirty="0" smtClean="0"/>
                        <a:t>, it is constantly changing due to medical development and investments. </a:t>
                      </a:r>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891540">
                <a:tc>
                  <a:txBody>
                    <a:bodyPr/>
                    <a:lstStyle/>
                    <a:p>
                      <a:r>
                        <a:rPr lang="en-GB" sz="700" b="1" u="sng" dirty="0" smtClean="0"/>
                        <a:t>The</a:t>
                      </a:r>
                      <a:r>
                        <a:rPr lang="en-GB" sz="700" b="1" u="sng" baseline="0" dirty="0" smtClean="0"/>
                        <a:t> development gap </a:t>
                      </a:r>
                      <a:r>
                        <a:rPr lang="en-GB" sz="700" baseline="0" dirty="0" smtClean="0"/>
                        <a:t>-  The gap exists in the measurement of development between the world’s richest and poorest countries. </a:t>
                      </a:r>
                    </a:p>
                    <a:p>
                      <a:r>
                        <a:rPr lang="en-GB" sz="700" baseline="0" dirty="0" smtClean="0"/>
                        <a:t>It is useful to study the development gap between countries as always changing. Programmes such as vaccinations can have a relatively quick impact and cut death rates significantly in poorer countries meaning the development gap is reduced. </a:t>
                      </a:r>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bl>
          </a:graphicData>
        </a:graphic>
      </p:graphicFrame>
      <p:graphicFrame>
        <p:nvGraphicFramePr>
          <p:cNvPr id="7" name="Table 6"/>
          <p:cNvGraphicFramePr>
            <a:graphicFrameLocks noGrp="1"/>
          </p:cNvGraphicFramePr>
          <p:nvPr>
            <p:extLst/>
          </p:nvPr>
        </p:nvGraphicFramePr>
        <p:xfrm>
          <a:off x="1524000" y="857250"/>
          <a:ext cx="2032612" cy="2872740"/>
        </p:xfrm>
        <a:graphic>
          <a:graphicData uri="http://schemas.openxmlformats.org/drawingml/2006/table">
            <a:tbl>
              <a:tblPr firstRow="1" bandRow="1">
                <a:tableStyleId>{5C22544A-7EE6-4342-B048-85BDC9FD1C3A}</a:tableStyleId>
              </a:tblPr>
              <a:tblGrid>
                <a:gridCol w="2032612">
                  <a:extLst>
                    <a:ext uri="{9D8B030D-6E8A-4147-A177-3AD203B41FA5}">
                      <a16:colId xmlns:a16="http://schemas.microsoft.com/office/drawing/2014/main" xmlns="" val="20000"/>
                    </a:ext>
                  </a:extLst>
                </a:gridCol>
              </a:tblGrid>
              <a:tr h="274320">
                <a:tc>
                  <a:txBody>
                    <a:bodyPr/>
                    <a:lstStyle/>
                    <a:p>
                      <a:r>
                        <a:rPr lang="en-GB" sz="700" u="sng" dirty="0" smtClean="0"/>
                        <a:t>Measuring</a:t>
                      </a:r>
                      <a:r>
                        <a:rPr lang="en-GB" sz="700" u="sng" baseline="0" dirty="0" smtClean="0"/>
                        <a:t> social development</a:t>
                      </a:r>
                      <a:r>
                        <a:rPr lang="en-GB" sz="1400" u="sng" baseline="0" dirty="0" smtClean="0"/>
                        <a:t> </a:t>
                      </a:r>
                      <a:endParaRPr lang="en-GB" sz="1400"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1405890">
                <a:tc>
                  <a:txBody>
                    <a:bodyPr/>
                    <a:lstStyle/>
                    <a:p>
                      <a:r>
                        <a:rPr lang="en-GB" sz="700" dirty="0" smtClean="0"/>
                        <a:t>Certain indicators, like those used to measure</a:t>
                      </a:r>
                      <a:r>
                        <a:rPr lang="en-GB" sz="700" baseline="0" dirty="0" smtClean="0"/>
                        <a:t> economic development, are used to measure social development. These include: </a:t>
                      </a:r>
                    </a:p>
                    <a:p>
                      <a:pPr marL="171450" indent="-171450">
                        <a:buFont typeface="Arial" panose="020B0604020202020204" pitchFamily="34" charset="0"/>
                        <a:buChar char="•"/>
                      </a:pPr>
                      <a:r>
                        <a:rPr lang="en-GB" sz="700" b="1" u="sng" baseline="0" dirty="0" smtClean="0"/>
                        <a:t>Life expectancy </a:t>
                      </a:r>
                      <a:r>
                        <a:rPr lang="en-GB" sz="700" b="1" baseline="0" dirty="0" smtClean="0"/>
                        <a:t>– </a:t>
                      </a:r>
                      <a:r>
                        <a:rPr lang="en-GB" sz="700" b="0" baseline="0" dirty="0" smtClean="0"/>
                        <a:t>The average age a person is expected to live</a:t>
                      </a:r>
                    </a:p>
                    <a:p>
                      <a:pPr marL="171450" indent="-171450">
                        <a:buFont typeface="Arial" panose="020B0604020202020204" pitchFamily="34" charset="0"/>
                        <a:buChar char="•"/>
                      </a:pPr>
                      <a:r>
                        <a:rPr lang="en-GB" sz="700" b="1" u="sng" baseline="0" dirty="0" smtClean="0"/>
                        <a:t>Literacy rates - </a:t>
                      </a:r>
                      <a:r>
                        <a:rPr lang="en-GB" sz="700" b="0" u="none" baseline="0" dirty="0" smtClean="0"/>
                        <a:t>% of people in a population that can read or write </a:t>
                      </a:r>
                    </a:p>
                    <a:p>
                      <a:pPr marL="171450" indent="-171450">
                        <a:buFont typeface="Arial" panose="020B0604020202020204" pitchFamily="34" charset="0"/>
                        <a:buChar char="•"/>
                      </a:pPr>
                      <a:r>
                        <a:rPr lang="en-GB" sz="700" b="1" u="sng" baseline="0" dirty="0" smtClean="0"/>
                        <a:t>Infant mortality rate – </a:t>
                      </a:r>
                      <a:r>
                        <a:rPr lang="en-GB" sz="700" b="0" u="none" baseline="0" dirty="0" smtClean="0"/>
                        <a:t>Number of babies per 100 live births who die under the age of 1</a:t>
                      </a:r>
                      <a:r>
                        <a:rPr lang="en-GB" sz="700" b="1" u="none" baseline="0" dirty="0" smtClean="0"/>
                        <a:t> </a:t>
                      </a:r>
                    </a:p>
                    <a:p>
                      <a:pPr marL="171450" indent="-171450">
                        <a:buFont typeface="Arial" panose="020B0604020202020204" pitchFamily="34" charset="0"/>
                        <a:buChar char="•"/>
                      </a:pPr>
                      <a:r>
                        <a:rPr lang="en-GB" sz="700" baseline="0" dirty="0" smtClean="0"/>
                        <a:t>Average number of people per doctor </a:t>
                      </a:r>
                    </a:p>
                    <a:p>
                      <a:pPr marL="171450" indent="-171450">
                        <a:buFont typeface="Arial" panose="020B0604020202020204" pitchFamily="34" charset="0"/>
                        <a:buChar char="•"/>
                      </a:pPr>
                      <a:r>
                        <a:rPr lang="en-GB" sz="700" baseline="0" dirty="0" smtClean="0"/>
                        <a:t>Average food consumption </a:t>
                      </a:r>
                    </a:p>
                    <a:p>
                      <a:pPr marL="171450" indent="-171450">
                        <a:buFont typeface="Arial" panose="020B0604020202020204" pitchFamily="34" charset="0"/>
                        <a:buChar char="•"/>
                      </a:pPr>
                      <a:r>
                        <a:rPr lang="en-GB" sz="700" baseline="0" dirty="0" smtClean="0"/>
                        <a:t>Number of homeless people </a:t>
                      </a:r>
                    </a:p>
                    <a:p>
                      <a:pPr marL="171450" indent="-171450">
                        <a:buFont typeface="Arial" panose="020B0604020202020204" pitchFamily="34" charset="0"/>
                        <a:buChar char="•"/>
                      </a:pPr>
                      <a:r>
                        <a:rPr lang="en-GB" sz="700" baseline="0" dirty="0" smtClean="0"/>
                        <a:t>Deaths from unsafe water and sanitation </a:t>
                      </a:r>
                      <a:endParaRPr lang="en-GB" sz="7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1097280">
                <a:tc>
                  <a:txBody>
                    <a:bodyPr/>
                    <a:lstStyle/>
                    <a:p>
                      <a:r>
                        <a:rPr lang="en-GB" sz="700" dirty="0" smtClean="0"/>
                        <a:t>Gender equality and health of its citizens</a:t>
                      </a:r>
                      <a:r>
                        <a:rPr lang="en-GB" sz="700" baseline="0" dirty="0" smtClean="0"/>
                        <a:t> are also two ways in which a country can be measured through social development. </a:t>
                      </a:r>
                    </a:p>
                    <a:p>
                      <a:r>
                        <a:rPr lang="en-GB" sz="700" b="1" u="sng" baseline="0" dirty="0" smtClean="0"/>
                        <a:t>Gender</a:t>
                      </a:r>
                      <a:r>
                        <a:rPr lang="en-GB" sz="700" baseline="0" dirty="0" smtClean="0"/>
                        <a:t> </a:t>
                      </a:r>
                    </a:p>
                    <a:p>
                      <a:r>
                        <a:rPr lang="en-GB" sz="700" baseline="0" dirty="0" smtClean="0"/>
                        <a:t>1</a:t>
                      </a:r>
                      <a:r>
                        <a:rPr lang="en-GB" sz="700" b="0" u="none" baseline="0" dirty="0" smtClean="0"/>
                        <a:t>.</a:t>
                      </a:r>
                      <a:r>
                        <a:rPr lang="en-GB" sz="700" b="1" u="sng" baseline="0" dirty="0" smtClean="0"/>
                        <a:t> Fertility rate </a:t>
                      </a:r>
                      <a:r>
                        <a:rPr lang="en-GB" sz="700" baseline="0" dirty="0" smtClean="0"/>
                        <a:t>– The average number of births to a woman in her lifetime</a:t>
                      </a:r>
                    </a:p>
                    <a:p>
                      <a:r>
                        <a:rPr lang="en-GB" sz="700" baseline="0" dirty="0" smtClean="0"/>
                        <a:t>2.Male/female literacy rates </a:t>
                      </a:r>
                    </a:p>
                    <a:p>
                      <a:r>
                        <a:rPr lang="en-GB" sz="700" baseline="0" dirty="0" smtClean="0"/>
                        <a:t>3.Male/Female life expectancy</a:t>
                      </a:r>
                    </a:p>
                    <a:p>
                      <a:r>
                        <a:rPr lang="en-GB" sz="700" baseline="0" dirty="0" smtClean="0"/>
                        <a:t>4. Male/female food consumption </a:t>
                      </a:r>
                    </a:p>
                    <a:p>
                      <a:r>
                        <a:rPr lang="en-GB" sz="700" baseline="0" dirty="0" smtClean="0"/>
                        <a:t>5. Employment rate </a:t>
                      </a:r>
                      <a:endParaRPr lang="en-GB" sz="700" dirty="0"/>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bl>
          </a:graphicData>
        </a:graphic>
      </p:graphicFrame>
      <p:graphicFrame>
        <p:nvGraphicFramePr>
          <p:cNvPr id="8" name="Table 7"/>
          <p:cNvGraphicFramePr>
            <a:graphicFrameLocks noGrp="1"/>
          </p:cNvGraphicFramePr>
          <p:nvPr>
            <p:extLst/>
          </p:nvPr>
        </p:nvGraphicFramePr>
        <p:xfrm>
          <a:off x="3555369" y="3000311"/>
          <a:ext cx="2032612" cy="1531751"/>
        </p:xfrm>
        <a:graphic>
          <a:graphicData uri="http://schemas.openxmlformats.org/drawingml/2006/table">
            <a:tbl>
              <a:tblPr firstRow="1" bandRow="1">
                <a:tableStyleId>{5C22544A-7EE6-4342-B048-85BDC9FD1C3A}</a:tableStyleId>
              </a:tblPr>
              <a:tblGrid>
                <a:gridCol w="2032612">
                  <a:extLst>
                    <a:ext uri="{9D8B030D-6E8A-4147-A177-3AD203B41FA5}">
                      <a16:colId xmlns:a16="http://schemas.microsoft.com/office/drawing/2014/main" xmlns="" val="20000"/>
                    </a:ext>
                  </a:extLst>
                </a:gridCol>
              </a:tblGrid>
              <a:tr h="221111">
                <a:tc>
                  <a:txBody>
                    <a:bodyPr/>
                    <a:lstStyle/>
                    <a:p>
                      <a:r>
                        <a:rPr lang="en-GB" sz="700" u="sng" dirty="0" smtClean="0"/>
                        <a:t>Human</a:t>
                      </a:r>
                      <a:r>
                        <a:rPr lang="en-GB" sz="700" u="sng" baseline="0" dirty="0" smtClean="0"/>
                        <a:t> Development Index (HDI) </a:t>
                      </a:r>
                      <a:endParaRPr lang="en-GB" sz="700"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377190">
                <a:tc>
                  <a:txBody>
                    <a:bodyPr/>
                    <a:lstStyle/>
                    <a:p>
                      <a:r>
                        <a:rPr lang="en-GB" sz="700" b="1" u="sng" smtClean="0"/>
                        <a:t>The</a:t>
                      </a:r>
                      <a:r>
                        <a:rPr lang="en-GB" sz="700" b="1" u="sng" baseline="0" smtClean="0"/>
                        <a:t> human development index – </a:t>
                      </a:r>
                      <a:r>
                        <a:rPr lang="en-GB" sz="700" b="0" u="none" baseline="0" smtClean="0"/>
                        <a:t>A measure of the development in a country taking into account wealth, education and average life expectancy. </a:t>
                      </a:r>
                      <a:endParaRPr lang="en-GB" sz="700" b="0" u="none" baseline="0" dirty="0" smtClean="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891540">
                <a:tc>
                  <a:txBody>
                    <a:bodyPr/>
                    <a:lstStyle/>
                    <a:p>
                      <a:r>
                        <a:rPr lang="en-GB" sz="700" dirty="0" smtClean="0"/>
                        <a:t>The</a:t>
                      </a:r>
                      <a:r>
                        <a:rPr lang="en-GB" sz="700" baseline="0" dirty="0" smtClean="0"/>
                        <a:t> human development index (HDI) is calculated from four development indicators and measures a country’s progress across a range of factors: </a:t>
                      </a:r>
                    </a:p>
                    <a:p>
                      <a:pPr marL="171450" indent="-171450">
                        <a:buFont typeface="Arial" panose="020B0604020202020204" pitchFamily="34" charset="0"/>
                        <a:buChar char="•"/>
                      </a:pPr>
                      <a:r>
                        <a:rPr lang="en-GB" sz="700" baseline="0" dirty="0" smtClean="0"/>
                        <a:t>Average length of schooling in years </a:t>
                      </a:r>
                    </a:p>
                    <a:p>
                      <a:pPr marL="171450" indent="-171450">
                        <a:buFont typeface="Arial" panose="020B0604020202020204" pitchFamily="34" charset="0"/>
                        <a:buChar char="•"/>
                      </a:pPr>
                      <a:r>
                        <a:rPr lang="en-GB" sz="700" baseline="0" dirty="0" smtClean="0"/>
                        <a:t>Literacy rates </a:t>
                      </a:r>
                    </a:p>
                    <a:p>
                      <a:pPr marL="171450" indent="-171450">
                        <a:buFont typeface="Arial" panose="020B0604020202020204" pitchFamily="34" charset="0"/>
                        <a:buChar char="•"/>
                      </a:pPr>
                      <a:r>
                        <a:rPr lang="en-GB" sz="700" b="1" u="sng" baseline="0" dirty="0" smtClean="0"/>
                        <a:t>Gross national income (GNI) per capita – </a:t>
                      </a:r>
                      <a:r>
                        <a:rPr lang="en-GB" sz="700" b="0" u="none" baseline="0" dirty="0" smtClean="0"/>
                        <a:t>The average income in a country per person. </a:t>
                      </a:r>
                      <a:endParaRPr lang="en-GB" sz="700" b="1" u="sng" baseline="0" dirty="0" smtClean="0"/>
                    </a:p>
                    <a:p>
                      <a:pPr marL="171450" indent="-171450">
                        <a:buFont typeface="Arial" panose="020B0604020202020204" pitchFamily="34" charset="0"/>
                        <a:buChar char="•"/>
                      </a:pPr>
                      <a:r>
                        <a:rPr lang="en-GB" sz="700" baseline="0" dirty="0" smtClean="0"/>
                        <a:t>Life expectancy </a:t>
                      </a:r>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bl>
          </a:graphicData>
        </a:graphic>
      </p:graphicFrame>
      <p:graphicFrame>
        <p:nvGraphicFramePr>
          <p:cNvPr id="2" name="Table 1"/>
          <p:cNvGraphicFramePr>
            <a:graphicFrameLocks noGrp="1"/>
          </p:cNvGraphicFramePr>
          <p:nvPr>
            <p:extLst/>
          </p:nvPr>
        </p:nvGraphicFramePr>
        <p:xfrm>
          <a:off x="5588601" y="841508"/>
          <a:ext cx="2243560" cy="2148840"/>
        </p:xfrm>
        <a:graphic>
          <a:graphicData uri="http://schemas.openxmlformats.org/drawingml/2006/table">
            <a:tbl>
              <a:tblPr firstRow="1" bandRow="1">
                <a:tableStyleId>{5C22544A-7EE6-4342-B048-85BDC9FD1C3A}</a:tableStyleId>
              </a:tblPr>
              <a:tblGrid>
                <a:gridCol w="1121780">
                  <a:extLst>
                    <a:ext uri="{9D8B030D-6E8A-4147-A177-3AD203B41FA5}">
                      <a16:colId xmlns:a16="http://schemas.microsoft.com/office/drawing/2014/main" xmlns="" val="20000"/>
                    </a:ext>
                  </a:extLst>
                </a:gridCol>
                <a:gridCol w="1121780">
                  <a:extLst>
                    <a:ext uri="{9D8B030D-6E8A-4147-A177-3AD203B41FA5}">
                      <a16:colId xmlns:a16="http://schemas.microsoft.com/office/drawing/2014/main" xmlns="" val="20001"/>
                    </a:ext>
                  </a:extLst>
                </a:gridCol>
              </a:tblGrid>
              <a:tr h="251460">
                <a:tc>
                  <a:txBody>
                    <a:bodyPr/>
                    <a:lstStyle/>
                    <a:p>
                      <a:r>
                        <a:rPr lang="en-GB" sz="600" u="sng" dirty="0" smtClean="0"/>
                        <a:t>Factors that lead to higher birth rates </a:t>
                      </a:r>
                      <a:endParaRPr lang="en-GB" sz="600" u="sng" dirty="0"/>
                    </a:p>
                  </a:txBody>
                  <a:tcPr marL="68580" marR="68580" marT="34290" marB="34290">
                    <a:solidFill>
                      <a:schemeClr val="tx1">
                        <a:lumMod val="50000"/>
                        <a:lumOff val="50000"/>
                      </a:schemeClr>
                    </a:solidFill>
                  </a:tcPr>
                </a:tc>
                <a:tc>
                  <a:txBody>
                    <a:bodyPr/>
                    <a:lstStyle/>
                    <a:p>
                      <a:r>
                        <a:rPr lang="en-GB" sz="600" u="sng" dirty="0" smtClean="0"/>
                        <a:t>Factors that lead to lower birth rates</a:t>
                      </a:r>
                      <a:endParaRPr lang="en-GB" sz="600"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342900">
                <a:tc>
                  <a:txBody>
                    <a:bodyPr/>
                    <a:lstStyle/>
                    <a:p>
                      <a:r>
                        <a:rPr lang="en-GB" sz="600" dirty="0" smtClean="0"/>
                        <a:t>Children</a:t>
                      </a:r>
                      <a:r>
                        <a:rPr lang="en-GB" sz="600" baseline="0" dirty="0" smtClean="0"/>
                        <a:t> provide labour on farms and security for old age (E) </a:t>
                      </a:r>
                      <a:endParaRPr lang="en-GB" sz="600" dirty="0"/>
                    </a:p>
                  </a:txBody>
                  <a:tcPr marL="68580" marR="68580" marT="34290" marB="34290">
                    <a:solidFill>
                      <a:schemeClr val="bg2">
                        <a:lumMod val="75000"/>
                      </a:schemeClr>
                    </a:solidFill>
                  </a:tcPr>
                </a:tc>
                <a:tc>
                  <a:txBody>
                    <a:bodyPr/>
                    <a:lstStyle/>
                    <a:p>
                      <a:r>
                        <a:rPr lang="en-GB" sz="600" dirty="0" smtClean="0"/>
                        <a:t>People tend to marry later and therefore have reduced child-bearing years (S) </a:t>
                      </a:r>
                      <a:endParaRPr lang="en-GB" sz="6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434340">
                <a:tc>
                  <a:txBody>
                    <a:bodyPr/>
                    <a:lstStyle/>
                    <a:p>
                      <a:r>
                        <a:rPr lang="en-GB" sz="600" dirty="0" smtClean="0"/>
                        <a:t>Large families</a:t>
                      </a:r>
                      <a:r>
                        <a:rPr lang="en-GB" sz="600" baseline="0" dirty="0" smtClean="0"/>
                        <a:t> are seen as a sign of virility (S)</a:t>
                      </a:r>
                      <a:endParaRPr lang="en-GB" sz="600" dirty="0"/>
                    </a:p>
                  </a:txBody>
                  <a:tcPr marL="68580" marR="68580" marT="34290" marB="34290">
                    <a:solidFill>
                      <a:schemeClr val="bg2">
                        <a:lumMod val="90000"/>
                      </a:schemeClr>
                    </a:solidFill>
                  </a:tcPr>
                </a:tc>
                <a:tc>
                  <a:txBody>
                    <a:bodyPr/>
                    <a:lstStyle/>
                    <a:p>
                      <a:r>
                        <a:rPr lang="en-GB" sz="600" dirty="0" smtClean="0"/>
                        <a:t>Women are</a:t>
                      </a:r>
                      <a:r>
                        <a:rPr lang="en-GB" sz="600" baseline="0" dirty="0" smtClean="0"/>
                        <a:t> educated and often follow careers which delay or prevent them starting families (P) </a:t>
                      </a:r>
                      <a:endParaRPr lang="en-GB" sz="600" dirty="0"/>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r h="342900">
                <a:tc>
                  <a:txBody>
                    <a:bodyPr/>
                    <a:lstStyle/>
                    <a:p>
                      <a:r>
                        <a:rPr lang="en-GB" sz="600" dirty="0" smtClean="0"/>
                        <a:t>Girls may marry</a:t>
                      </a:r>
                      <a:r>
                        <a:rPr lang="en-GB" sz="600" baseline="0" dirty="0" smtClean="0"/>
                        <a:t> early and therefore extend their child-bearing years (S) </a:t>
                      </a:r>
                      <a:endParaRPr lang="en-GB" sz="600" dirty="0"/>
                    </a:p>
                  </a:txBody>
                  <a:tcPr marL="68580" marR="68580" marT="34290" marB="34290">
                    <a:solidFill>
                      <a:schemeClr val="tx1">
                        <a:lumMod val="50000"/>
                        <a:lumOff val="50000"/>
                      </a:schemeClr>
                    </a:solidFill>
                  </a:tcPr>
                </a:tc>
                <a:tc>
                  <a:txBody>
                    <a:bodyPr/>
                    <a:lstStyle/>
                    <a:p>
                      <a:r>
                        <a:rPr lang="en-GB" sz="600" dirty="0" smtClean="0"/>
                        <a:t>The high cost of</a:t>
                      </a:r>
                      <a:r>
                        <a:rPr lang="en-GB" sz="600" baseline="0" dirty="0" smtClean="0"/>
                        <a:t> living means it is expensive to raise children (E)</a:t>
                      </a:r>
                      <a:endParaRPr lang="en-GB" sz="600"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3"/>
                  </a:ext>
                </a:extLst>
              </a:tr>
              <a:tr h="342900">
                <a:tc>
                  <a:txBody>
                    <a:bodyPr/>
                    <a:lstStyle/>
                    <a:p>
                      <a:r>
                        <a:rPr lang="en-GB" sz="600" dirty="0" smtClean="0"/>
                        <a:t>Women may lack education and stay at home to raise a family rather than work</a:t>
                      </a:r>
                      <a:r>
                        <a:rPr lang="en-GB" sz="600" baseline="0" dirty="0" smtClean="0"/>
                        <a:t> (S) </a:t>
                      </a:r>
                      <a:endParaRPr lang="en-GB" sz="600" dirty="0"/>
                    </a:p>
                  </a:txBody>
                  <a:tcPr marL="68580" marR="68580" marT="34290" marB="34290">
                    <a:solidFill>
                      <a:schemeClr val="bg2">
                        <a:lumMod val="75000"/>
                      </a:schemeClr>
                    </a:solidFill>
                  </a:tcPr>
                </a:tc>
                <a:tc>
                  <a:txBody>
                    <a:bodyPr/>
                    <a:lstStyle/>
                    <a:p>
                      <a:r>
                        <a:rPr lang="en-GB" sz="600" dirty="0" smtClean="0"/>
                        <a:t>Couples prefer to spend money</a:t>
                      </a:r>
                      <a:r>
                        <a:rPr lang="en-GB" sz="600" baseline="0" dirty="0" smtClean="0"/>
                        <a:t> on material things such as holidays and cars (E)</a:t>
                      </a:r>
                      <a:endParaRPr lang="en-GB" sz="600" dirty="0"/>
                    </a:p>
                  </a:txBody>
                  <a:tcPr marL="68580" marR="68580" marT="34290" marB="34290">
                    <a:solidFill>
                      <a:schemeClr val="bg2">
                        <a:lumMod val="75000"/>
                      </a:schemeClr>
                    </a:solidFill>
                  </a:tcPr>
                </a:tc>
                <a:extLst>
                  <a:ext uri="{0D108BD9-81ED-4DB2-BD59-A6C34878D82A}">
                    <a16:rowId xmlns:a16="http://schemas.microsoft.com/office/drawing/2014/main" xmlns="" val="10004"/>
                  </a:ext>
                </a:extLst>
              </a:tr>
              <a:tr h="434340">
                <a:tc>
                  <a:txBody>
                    <a:bodyPr/>
                    <a:lstStyle/>
                    <a:p>
                      <a:r>
                        <a:rPr lang="en-GB" sz="600" dirty="0" smtClean="0"/>
                        <a:t>A high infant mortality rate encourages larger families to ensure survival of some children (S) </a:t>
                      </a:r>
                      <a:endParaRPr lang="en-GB" sz="600" dirty="0"/>
                    </a:p>
                  </a:txBody>
                  <a:tcPr marL="68580" marR="68580" marT="34290" marB="34290">
                    <a:solidFill>
                      <a:schemeClr val="bg2">
                        <a:lumMod val="90000"/>
                      </a:schemeClr>
                    </a:solidFill>
                  </a:tcPr>
                </a:tc>
                <a:tc>
                  <a:txBody>
                    <a:bodyPr/>
                    <a:lstStyle/>
                    <a:p>
                      <a:r>
                        <a:rPr lang="en-GB" sz="600" dirty="0" smtClean="0"/>
                        <a:t>Birth control is readily</a:t>
                      </a:r>
                      <a:r>
                        <a:rPr lang="en-GB" sz="600" baseline="0" dirty="0" smtClean="0"/>
                        <a:t> available (P) </a:t>
                      </a:r>
                      <a:endParaRPr lang="en-GB" sz="600" dirty="0"/>
                    </a:p>
                  </a:txBody>
                  <a:tcPr marL="68580" marR="68580" marT="34290" marB="34290">
                    <a:solidFill>
                      <a:schemeClr val="bg2">
                        <a:lumMod val="90000"/>
                      </a:schemeClr>
                    </a:solidFill>
                  </a:tcPr>
                </a:tc>
                <a:extLst>
                  <a:ext uri="{0D108BD9-81ED-4DB2-BD59-A6C34878D82A}">
                    <a16:rowId xmlns:a16="http://schemas.microsoft.com/office/drawing/2014/main" xmlns="" val="10005"/>
                  </a:ext>
                </a:extLst>
              </a:tr>
            </a:tbl>
          </a:graphicData>
        </a:graphic>
      </p:graphicFrame>
      <p:graphicFrame>
        <p:nvGraphicFramePr>
          <p:cNvPr id="13" name="Table 12"/>
          <p:cNvGraphicFramePr>
            <a:graphicFrameLocks noGrp="1"/>
          </p:cNvGraphicFramePr>
          <p:nvPr>
            <p:extLst/>
          </p:nvPr>
        </p:nvGraphicFramePr>
        <p:xfrm>
          <a:off x="3556611" y="4488162"/>
          <a:ext cx="2030128" cy="1592204"/>
        </p:xfrm>
        <a:graphic>
          <a:graphicData uri="http://schemas.openxmlformats.org/drawingml/2006/table">
            <a:tbl>
              <a:tblPr firstRow="1" bandRow="1">
                <a:tableStyleId>{5C22544A-7EE6-4342-B048-85BDC9FD1C3A}</a:tableStyleId>
              </a:tblPr>
              <a:tblGrid>
                <a:gridCol w="2030128">
                  <a:extLst>
                    <a:ext uri="{9D8B030D-6E8A-4147-A177-3AD203B41FA5}">
                      <a16:colId xmlns:a16="http://schemas.microsoft.com/office/drawing/2014/main" xmlns="" val="20000"/>
                    </a:ext>
                  </a:extLst>
                </a:gridCol>
              </a:tblGrid>
              <a:tr h="160020">
                <a:tc>
                  <a:txBody>
                    <a:bodyPr/>
                    <a:lstStyle/>
                    <a:p>
                      <a:r>
                        <a:rPr lang="en-GB" sz="600" u="sng" dirty="0" smtClean="0"/>
                        <a:t>Uneven</a:t>
                      </a:r>
                      <a:r>
                        <a:rPr lang="en-GB" sz="600" u="sng" baseline="0" dirty="0" smtClean="0"/>
                        <a:t> social development </a:t>
                      </a:r>
                      <a:endParaRPr lang="en-GB" sz="600"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525780">
                <a:tc>
                  <a:txBody>
                    <a:bodyPr/>
                    <a:lstStyle/>
                    <a:p>
                      <a:r>
                        <a:rPr lang="en-GB" sz="600" b="0" u="none" baseline="0" dirty="0" smtClean="0"/>
                        <a:t>Population growth depends on the balance between birth rate and death rates. Social (S), economic €  and political (P) factors influence these rates. </a:t>
                      </a:r>
                    </a:p>
                    <a:p>
                      <a:r>
                        <a:rPr lang="en-GB" sz="600" b="1" u="sng" baseline="0" dirty="0" smtClean="0"/>
                        <a:t>Birth rate </a:t>
                      </a:r>
                      <a:r>
                        <a:rPr lang="en-GB" sz="600" b="0" u="none" baseline="0" dirty="0" smtClean="0"/>
                        <a:t>– The number of births per 1000 people per year </a:t>
                      </a:r>
                    </a:p>
                    <a:p>
                      <a:r>
                        <a:rPr lang="en-GB" sz="600" b="1" u="sng" baseline="0" dirty="0" smtClean="0"/>
                        <a:t>Death rate </a:t>
                      </a:r>
                      <a:r>
                        <a:rPr lang="en-GB" sz="600" b="0" u="none" baseline="0" dirty="0" smtClean="0"/>
                        <a:t>– The number of deaths per 1000 people per year  </a:t>
                      </a:r>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814964">
                <a:tc>
                  <a:txBody>
                    <a:bodyPr/>
                    <a:lstStyle/>
                    <a:p>
                      <a:r>
                        <a:rPr lang="en-GB" sz="600" dirty="0" smtClean="0"/>
                        <a:t>The</a:t>
                      </a:r>
                      <a:r>
                        <a:rPr lang="en-GB" sz="600" baseline="0" dirty="0" smtClean="0"/>
                        <a:t> human development index (HDI) is calculated from four development indicators and measures a country’s progress across a range of factors: </a:t>
                      </a:r>
                    </a:p>
                    <a:p>
                      <a:pPr marL="171450" indent="-171450">
                        <a:buFont typeface="Arial" panose="020B0604020202020204" pitchFamily="34" charset="0"/>
                        <a:buChar char="•"/>
                      </a:pPr>
                      <a:r>
                        <a:rPr lang="en-GB" sz="600" baseline="0" dirty="0" smtClean="0"/>
                        <a:t>Average length of schooling in years </a:t>
                      </a:r>
                    </a:p>
                    <a:p>
                      <a:pPr marL="171450" indent="-171450">
                        <a:buFont typeface="Arial" panose="020B0604020202020204" pitchFamily="34" charset="0"/>
                        <a:buChar char="•"/>
                      </a:pPr>
                      <a:r>
                        <a:rPr lang="en-GB" sz="600" baseline="0" dirty="0" smtClean="0"/>
                        <a:t>Literacy rates </a:t>
                      </a:r>
                    </a:p>
                    <a:p>
                      <a:pPr marL="171450" indent="-171450">
                        <a:buFont typeface="Arial" panose="020B0604020202020204" pitchFamily="34" charset="0"/>
                        <a:buChar char="•"/>
                      </a:pPr>
                      <a:r>
                        <a:rPr lang="en-GB" sz="600" b="1" u="sng" baseline="0" dirty="0" smtClean="0"/>
                        <a:t>Gross national income (GNI) per capita – </a:t>
                      </a:r>
                      <a:r>
                        <a:rPr lang="en-GB" sz="600" b="0" u="none" baseline="0" dirty="0" smtClean="0"/>
                        <a:t>The average income in a country per person. </a:t>
                      </a:r>
                      <a:endParaRPr lang="en-GB" sz="600" b="1" u="sng" baseline="0" dirty="0" smtClean="0"/>
                    </a:p>
                    <a:p>
                      <a:pPr marL="171450" indent="-171450">
                        <a:buFont typeface="Arial" panose="020B0604020202020204" pitchFamily="34" charset="0"/>
                        <a:buChar char="•"/>
                      </a:pPr>
                      <a:r>
                        <a:rPr lang="en-GB" sz="600" baseline="0" dirty="0" smtClean="0"/>
                        <a:t>Life expectancy </a:t>
                      </a:r>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bl>
          </a:graphicData>
        </a:graphic>
      </p:graphicFrame>
      <p:graphicFrame>
        <p:nvGraphicFramePr>
          <p:cNvPr id="14" name="Table 13"/>
          <p:cNvGraphicFramePr>
            <a:graphicFrameLocks noGrp="1"/>
          </p:cNvGraphicFramePr>
          <p:nvPr>
            <p:extLst/>
          </p:nvPr>
        </p:nvGraphicFramePr>
        <p:xfrm>
          <a:off x="5586740" y="3378706"/>
          <a:ext cx="2243561" cy="859660"/>
        </p:xfrm>
        <a:graphic>
          <a:graphicData uri="http://schemas.openxmlformats.org/drawingml/2006/table">
            <a:tbl>
              <a:tblPr firstRow="1" bandRow="1">
                <a:tableStyleId>{5C22544A-7EE6-4342-B048-85BDC9FD1C3A}</a:tableStyleId>
              </a:tblPr>
              <a:tblGrid>
                <a:gridCol w="2243561">
                  <a:extLst>
                    <a:ext uri="{9D8B030D-6E8A-4147-A177-3AD203B41FA5}">
                      <a16:colId xmlns:a16="http://schemas.microsoft.com/office/drawing/2014/main" xmlns="" val="20000"/>
                    </a:ext>
                  </a:extLst>
                </a:gridCol>
              </a:tblGrid>
              <a:tr h="171450">
                <a:tc>
                  <a:txBody>
                    <a:bodyPr/>
                    <a:lstStyle/>
                    <a:p>
                      <a:r>
                        <a:rPr lang="en-GB" sz="700" u="sng" dirty="0" smtClean="0"/>
                        <a:t>Population</a:t>
                      </a:r>
                      <a:r>
                        <a:rPr lang="en-GB" sz="700" u="sng" baseline="0" dirty="0" smtClean="0"/>
                        <a:t> pyramids </a:t>
                      </a:r>
                      <a:endParaRPr lang="en-GB" sz="700"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684400">
                <a:tc>
                  <a:txBody>
                    <a:bodyPr/>
                    <a:lstStyle/>
                    <a:p>
                      <a:r>
                        <a:rPr lang="en-GB" sz="700" b="0" u="none" baseline="0" dirty="0" smtClean="0"/>
                        <a:t>There are many factors that have n influence on a country’s population but we can see how the structure of a population is altered by looking at population pyramids. </a:t>
                      </a:r>
                    </a:p>
                    <a:p>
                      <a:r>
                        <a:rPr lang="en-GB" sz="700" b="0" u="none" baseline="0" dirty="0" smtClean="0"/>
                        <a:t>Population pyramids – A graph that shows the age and gender distribution of a population </a:t>
                      </a:r>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bl>
          </a:graphicData>
        </a:graphic>
      </p:graphicFrame>
      <p:graphicFrame>
        <p:nvGraphicFramePr>
          <p:cNvPr id="3" name="Table 2"/>
          <p:cNvGraphicFramePr>
            <a:graphicFrameLocks noGrp="1"/>
          </p:cNvGraphicFramePr>
          <p:nvPr>
            <p:extLst/>
          </p:nvPr>
        </p:nvGraphicFramePr>
        <p:xfrm>
          <a:off x="5586738" y="4203966"/>
          <a:ext cx="2243562" cy="1796784"/>
        </p:xfrm>
        <a:graphic>
          <a:graphicData uri="http://schemas.openxmlformats.org/drawingml/2006/table">
            <a:tbl>
              <a:tblPr firstRow="1" bandRow="1">
                <a:tableStyleId>{5C22544A-7EE6-4342-B048-85BDC9FD1C3A}</a:tableStyleId>
              </a:tblPr>
              <a:tblGrid>
                <a:gridCol w="1121781">
                  <a:extLst>
                    <a:ext uri="{9D8B030D-6E8A-4147-A177-3AD203B41FA5}">
                      <a16:colId xmlns:a16="http://schemas.microsoft.com/office/drawing/2014/main" xmlns="" val="20000"/>
                    </a:ext>
                  </a:extLst>
                </a:gridCol>
                <a:gridCol w="1121781">
                  <a:extLst>
                    <a:ext uri="{9D8B030D-6E8A-4147-A177-3AD203B41FA5}">
                      <a16:colId xmlns:a16="http://schemas.microsoft.com/office/drawing/2014/main" xmlns="" val="20001"/>
                    </a:ext>
                  </a:extLst>
                </a:gridCol>
              </a:tblGrid>
              <a:tr h="296218">
                <a:tc>
                  <a:txBody>
                    <a:bodyPr/>
                    <a:lstStyle/>
                    <a:p>
                      <a:r>
                        <a:rPr lang="en-GB" sz="700" u="sng" dirty="0" smtClean="0"/>
                        <a:t>Factors that lead to higher death rates</a:t>
                      </a:r>
                      <a:endParaRPr lang="en-GB" sz="700" u="sng" dirty="0"/>
                    </a:p>
                  </a:txBody>
                  <a:tcPr marL="68580" marR="68580" marT="34290" marB="34290">
                    <a:solidFill>
                      <a:schemeClr val="tx1">
                        <a:lumMod val="50000"/>
                        <a:lumOff val="50000"/>
                      </a:schemeClr>
                    </a:solidFill>
                  </a:tcPr>
                </a:tc>
                <a:tc>
                  <a:txBody>
                    <a:bodyPr/>
                    <a:lstStyle/>
                    <a:p>
                      <a:r>
                        <a:rPr lang="en-GB" sz="700" u="sng" dirty="0" smtClean="0"/>
                        <a:t>Factors</a:t>
                      </a:r>
                      <a:r>
                        <a:rPr lang="en-GB" sz="700" u="sng" baseline="0" dirty="0" smtClean="0"/>
                        <a:t> that lead to lower death rates </a:t>
                      </a:r>
                      <a:endParaRPr lang="en-GB" sz="700"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469011">
                <a:tc>
                  <a:txBody>
                    <a:bodyPr/>
                    <a:lstStyle/>
                    <a:p>
                      <a:r>
                        <a:rPr lang="en-GB" sz="600" dirty="0" smtClean="0"/>
                        <a:t>HIV,</a:t>
                      </a:r>
                      <a:r>
                        <a:rPr lang="en-GB" sz="600" baseline="0" dirty="0" smtClean="0"/>
                        <a:t> Ebola and other difficult to control diseases are having an impact on death rates in LICs (S) </a:t>
                      </a:r>
                      <a:endParaRPr lang="en-GB" sz="600" dirty="0"/>
                    </a:p>
                  </a:txBody>
                  <a:tcPr marL="68580" marR="68580" marT="34290" marB="34290">
                    <a:solidFill>
                      <a:schemeClr val="bg2">
                        <a:lumMod val="75000"/>
                      </a:schemeClr>
                    </a:solidFill>
                  </a:tcPr>
                </a:tc>
                <a:tc>
                  <a:txBody>
                    <a:bodyPr/>
                    <a:lstStyle/>
                    <a:p>
                      <a:r>
                        <a:rPr lang="en-GB" sz="600" dirty="0" smtClean="0"/>
                        <a:t>Better</a:t>
                      </a:r>
                      <a:r>
                        <a:rPr lang="en-GB" sz="600" baseline="0" dirty="0" smtClean="0"/>
                        <a:t> healthcare and vaccination programmes are more available to people (P) </a:t>
                      </a:r>
                      <a:endParaRPr lang="en-GB" sz="6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477853">
                <a:tc>
                  <a:txBody>
                    <a:bodyPr/>
                    <a:lstStyle/>
                    <a:p>
                      <a:r>
                        <a:rPr lang="en-GB" sz="600" dirty="0" smtClean="0"/>
                        <a:t>In</a:t>
                      </a:r>
                      <a:r>
                        <a:rPr lang="en-GB" sz="600" baseline="0" dirty="0" smtClean="0"/>
                        <a:t> HICs, the increasingly higher proportion of elderly people in ageing societies is leading to an increase in death rates (S) </a:t>
                      </a:r>
                      <a:endParaRPr lang="en-GB" sz="600" dirty="0"/>
                    </a:p>
                  </a:txBody>
                  <a:tcPr marL="68580" marR="68580" marT="34290" marB="34290">
                    <a:solidFill>
                      <a:schemeClr val="bg2">
                        <a:lumMod val="90000"/>
                      </a:schemeClr>
                    </a:solidFill>
                  </a:tcPr>
                </a:tc>
                <a:tc>
                  <a:txBody>
                    <a:bodyPr/>
                    <a:lstStyle/>
                    <a:p>
                      <a:r>
                        <a:rPr lang="en-GB" sz="600" dirty="0" smtClean="0"/>
                        <a:t>Less physically demanding jobs put less stress on people physically (S) </a:t>
                      </a:r>
                      <a:endParaRPr lang="en-GB" sz="600" dirty="0"/>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r h="276851">
                <a:tc>
                  <a:txBody>
                    <a:bodyPr/>
                    <a:lstStyle/>
                    <a:p>
                      <a:endParaRPr lang="en-GB" sz="600" dirty="0"/>
                    </a:p>
                  </a:txBody>
                  <a:tcPr marL="68580" marR="68580" marT="34290" marB="34290">
                    <a:solidFill>
                      <a:schemeClr val="tx1">
                        <a:lumMod val="50000"/>
                        <a:lumOff val="50000"/>
                      </a:schemeClr>
                    </a:solidFill>
                  </a:tcPr>
                </a:tc>
                <a:tc>
                  <a:txBody>
                    <a:bodyPr/>
                    <a:lstStyle/>
                    <a:p>
                      <a:r>
                        <a:rPr lang="en-GB" sz="600" dirty="0" smtClean="0"/>
                        <a:t>People are educated</a:t>
                      </a:r>
                      <a:r>
                        <a:rPr lang="en-GB" sz="600" baseline="0" dirty="0" smtClean="0"/>
                        <a:t> about health and hygiene (P) </a:t>
                      </a:r>
                      <a:endParaRPr lang="en-GB" sz="600"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3"/>
                  </a:ext>
                </a:extLst>
              </a:tr>
              <a:tr h="276851">
                <a:tc>
                  <a:txBody>
                    <a:bodyPr/>
                    <a:lstStyle/>
                    <a:p>
                      <a:endParaRPr lang="en-GB" sz="1200" dirty="0"/>
                    </a:p>
                  </a:txBody>
                  <a:tcPr marL="68580" marR="68580" marT="34290" marB="34290">
                    <a:solidFill>
                      <a:schemeClr val="bg2">
                        <a:lumMod val="75000"/>
                      </a:schemeClr>
                    </a:solidFill>
                  </a:tcPr>
                </a:tc>
                <a:tc>
                  <a:txBody>
                    <a:bodyPr/>
                    <a:lstStyle/>
                    <a:p>
                      <a:r>
                        <a:rPr lang="en-GB" sz="600" dirty="0" smtClean="0"/>
                        <a:t>Water</a:t>
                      </a:r>
                      <a:r>
                        <a:rPr lang="en-GB" sz="600" baseline="0" dirty="0" smtClean="0"/>
                        <a:t> supplies are more reliable and cleaner (P) </a:t>
                      </a:r>
                      <a:endParaRPr lang="en-GB" sz="600" dirty="0"/>
                    </a:p>
                  </a:txBody>
                  <a:tcPr marL="68580" marR="68580" marT="34290" marB="34290">
                    <a:solidFill>
                      <a:schemeClr val="bg2">
                        <a:lumMod val="75000"/>
                      </a:schemeClr>
                    </a:solidFill>
                  </a:tcPr>
                </a:tc>
                <a:extLst>
                  <a:ext uri="{0D108BD9-81ED-4DB2-BD59-A6C34878D82A}">
                    <a16:rowId xmlns:a16="http://schemas.microsoft.com/office/drawing/2014/main" xmlns="" val="10004"/>
                  </a:ext>
                </a:extLst>
              </a:tr>
            </a:tbl>
          </a:graphicData>
        </a:graphic>
      </p:graphicFrame>
      <p:graphicFrame>
        <p:nvGraphicFramePr>
          <p:cNvPr id="15" name="Table 14"/>
          <p:cNvGraphicFramePr>
            <a:graphicFrameLocks noGrp="1"/>
          </p:cNvGraphicFramePr>
          <p:nvPr>
            <p:extLst/>
          </p:nvPr>
        </p:nvGraphicFramePr>
        <p:xfrm>
          <a:off x="7832782" y="857250"/>
          <a:ext cx="2835218" cy="1356360"/>
        </p:xfrm>
        <a:graphic>
          <a:graphicData uri="http://schemas.openxmlformats.org/drawingml/2006/table">
            <a:tbl>
              <a:tblPr firstRow="1" bandRow="1">
                <a:tableStyleId>{5C22544A-7EE6-4342-B048-85BDC9FD1C3A}</a:tableStyleId>
              </a:tblPr>
              <a:tblGrid>
                <a:gridCol w="1417609">
                  <a:extLst>
                    <a:ext uri="{9D8B030D-6E8A-4147-A177-3AD203B41FA5}">
                      <a16:colId xmlns:a16="http://schemas.microsoft.com/office/drawing/2014/main" xmlns="" val="20000"/>
                    </a:ext>
                  </a:extLst>
                </a:gridCol>
                <a:gridCol w="1417609">
                  <a:extLst>
                    <a:ext uri="{9D8B030D-6E8A-4147-A177-3AD203B41FA5}">
                      <a16:colId xmlns:a16="http://schemas.microsoft.com/office/drawing/2014/main" xmlns="" val="20001"/>
                    </a:ext>
                  </a:extLst>
                </a:gridCol>
              </a:tblGrid>
              <a:tr h="428625">
                <a:tc>
                  <a:txBody>
                    <a:bodyPr/>
                    <a:lstStyle/>
                    <a:p>
                      <a:r>
                        <a:rPr lang="en-GB" sz="800" dirty="0" smtClean="0"/>
                        <a:t>Sub-Saharan</a:t>
                      </a:r>
                      <a:r>
                        <a:rPr lang="en-GB" sz="800" baseline="0" dirty="0" smtClean="0"/>
                        <a:t> Africa: Nigeria (birth rate 38 and death rate 13) </a:t>
                      </a:r>
                      <a:endParaRPr lang="en-GB" sz="800" dirty="0"/>
                    </a:p>
                  </a:txBody>
                  <a:tcPr marL="68580" marR="68580" marT="34290" marB="34290">
                    <a:solidFill>
                      <a:schemeClr val="tx1">
                        <a:lumMod val="50000"/>
                        <a:lumOff val="50000"/>
                      </a:schemeClr>
                    </a:solidFill>
                  </a:tcPr>
                </a:tc>
                <a:tc>
                  <a:txBody>
                    <a:bodyPr/>
                    <a:lstStyle/>
                    <a:p>
                      <a:endParaRPr lang="en-GB" sz="1800"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908685">
                <a:tc>
                  <a:txBody>
                    <a:bodyPr/>
                    <a:lstStyle/>
                    <a:p>
                      <a:pPr marL="171450" indent="-171450">
                        <a:buFont typeface="Arial" panose="020B0604020202020204" pitchFamily="34" charset="0"/>
                        <a:buChar char="•"/>
                      </a:pPr>
                      <a:r>
                        <a:rPr lang="en-GB" sz="800" dirty="0" smtClean="0"/>
                        <a:t>A</a:t>
                      </a:r>
                      <a:r>
                        <a:rPr lang="en-GB" sz="800" baseline="0" dirty="0" smtClean="0"/>
                        <a:t> high infant mortality rate of 74/1000 live births </a:t>
                      </a:r>
                    </a:p>
                    <a:p>
                      <a:pPr marL="171450" indent="-171450">
                        <a:buFont typeface="Arial" panose="020B0604020202020204" pitchFamily="34" charset="0"/>
                        <a:buChar char="•"/>
                      </a:pPr>
                      <a:r>
                        <a:rPr lang="en-GB" sz="800" baseline="0" dirty="0" smtClean="0"/>
                        <a:t>Average life expectancy 52 years </a:t>
                      </a:r>
                    </a:p>
                    <a:p>
                      <a:pPr marL="171450" indent="-171450">
                        <a:buFont typeface="Arial" panose="020B0604020202020204" pitchFamily="34" charset="0"/>
                        <a:buChar char="•"/>
                      </a:pPr>
                      <a:r>
                        <a:rPr lang="en-GB" sz="800" baseline="0" dirty="0" smtClean="0"/>
                        <a:t>Large families: fertility rate 5.25 </a:t>
                      </a:r>
                    </a:p>
                  </a:txBody>
                  <a:tcPr marL="68580" marR="68580" marT="34290" marB="34290">
                    <a:solidFill>
                      <a:schemeClr val="bg2">
                        <a:lumMod val="75000"/>
                      </a:schemeClr>
                    </a:solidFill>
                  </a:tcPr>
                </a:tc>
                <a:tc>
                  <a:txBody>
                    <a:bodyPr/>
                    <a:lstStyle/>
                    <a:p>
                      <a:pPr marL="171450" indent="-171450">
                        <a:buFont typeface="Arial" panose="020B0604020202020204" pitchFamily="34" charset="0"/>
                        <a:buChar char="•"/>
                      </a:pPr>
                      <a:r>
                        <a:rPr lang="en-GB" sz="800" dirty="0" smtClean="0"/>
                        <a:t>An infant mortality rate of 43/1000 live</a:t>
                      </a:r>
                      <a:r>
                        <a:rPr lang="en-GB" sz="800" baseline="0" dirty="0" smtClean="0"/>
                        <a:t> births </a:t>
                      </a:r>
                    </a:p>
                    <a:p>
                      <a:pPr marL="171450" indent="-171450">
                        <a:buFont typeface="Arial" panose="020B0604020202020204" pitchFamily="34" charset="0"/>
                        <a:buChar char="•"/>
                      </a:pPr>
                      <a:r>
                        <a:rPr lang="en-GB" sz="800" baseline="0" dirty="0" smtClean="0"/>
                        <a:t>Average life expectancy of 67.8 years </a:t>
                      </a:r>
                    </a:p>
                    <a:p>
                      <a:pPr marL="171450" indent="-171450">
                        <a:buFont typeface="Arial" panose="020B0604020202020204" pitchFamily="34" charset="0"/>
                        <a:buChar char="•"/>
                      </a:pPr>
                      <a:r>
                        <a:rPr lang="en-GB" sz="800" baseline="0" dirty="0" smtClean="0"/>
                        <a:t>Family size decreasing: fertility rate 2.5</a:t>
                      </a:r>
                    </a:p>
                    <a:p>
                      <a:pPr marL="171450" indent="-171450">
                        <a:buFont typeface="Arial" panose="020B0604020202020204" pitchFamily="34" charset="0"/>
                        <a:buChar char="•"/>
                      </a:pPr>
                      <a:endParaRPr lang="en-GB" sz="8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bl>
          </a:graphicData>
        </a:graphic>
      </p:graphicFrame>
      <p:graphicFrame>
        <p:nvGraphicFramePr>
          <p:cNvPr id="12" name="Table 11"/>
          <p:cNvGraphicFramePr>
            <a:graphicFrameLocks noGrp="1"/>
          </p:cNvGraphicFramePr>
          <p:nvPr>
            <p:extLst/>
          </p:nvPr>
        </p:nvGraphicFramePr>
        <p:xfrm>
          <a:off x="7830299" y="2208333"/>
          <a:ext cx="2835218" cy="809740"/>
        </p:xfrm>
        <a:graphic>
          <a:graphicData uri="http://schemas.openxmlformats.org/drawingml/2006/table">
            <a:tbl>
              <a:tblPr firstRow="1" bandRow="1">
                <a:tableStyleId>{5C22544A-7EE6-4342-B048-85BDC9FD1C3A}</a:tableStyleId>
              </a:tblPr>
              <a:tblGrid>
                <a:gridCol w="2835218">
                  <a:extLst>
                    <a:ext uri="{9D8B030D-6E8A-4147-A177-3AD203B41FA5}">
                      <a16:colId xmlns:a16="http://schemas.microsoft.com/office/drawing/2014/main" xmlns="" val="20000"/>
                    </a:ext>
                  </a:extLst>
                </a:gridCol>
              </a:tblGrid>
              <a:tr h="223091">
                <a:tc>
                  <a:txBody>
                    <a:bodyPr/>
                    <a:lstStyle/>
                    <a:p>
                      <a:r>
                        <a:rPr lang="en-GB" sz="800" b="1" u="sng" dirty="0" smtClean="0"/>
                        <a:t>Reasons</a:t>
                      </a:r>
                      <a:r>
                        <a:rPr lang="en-GB" sz="800" b="1" u="sng" baseline="0" dirty="0" smtClean="0"/>
                        <a:t> for child labour</a:t>
                      </a:r>
                      <a:endParaRPr lang="en-GB" sz="800" b="1"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586649">
                <a:tc>
                  <a:txBody>
                    <a:bodyPr/>
                    <a:lstStyle/>
                    <a:p>
                      <a:r>
                        <a:rPr lang="en-GB" sz="800" dirty="0" smtClean="0"/>
                        <a:t>It</a:t>
                      </a:r>
                      <a:r>
                        <a:rPr lang="en-GB" sz="800" baseline="0" dirty="0" smtClean="0"/>
                        <a:t> is estimated that there is currently 168 million child workers and 73 million of these are children under the age of ten. Sub-Saharan Africa has the highest number of child workers mainly working on farms farming products such as cocoa and cotton. </a:t>
                      </a:r>
                      <a:endParaRPr lang="en-GB" sz="8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bl>
          </a:graphicData>
        </a:graphic>
      </p:graphicFrame>
      <p:graphicFrame>
        <p:nvGraphicFramePr>
          <p:cNvPr id="16" name="Table 15"/>
          <p:cNvGraphicFramePr>
            <a:graphicFrameLocks noGrp="1"/>
          </p:cNvGraphicFramePr>
          <p:nvPr>
            <p:extLst/>
          </p:nvPr>
        </p:nvGraphicFramePr>
        <p:xfrm>
          <a:off x="7827817" y="2987967"/>
          <a:ext cx="2837701" cy="3086762"/>
        </p:xfrm>
        <a:graphic>
          <a:graphicData uri="http://schemas.openxmlformats.org/drawingml/2006/table">
            <a:tbl>
              <a:tblPr firstRow="1" bandRow="1">
                <a:tableStyleId>{5C22544A-7EE6-4342-B048-85BDC9FD1C3A}</a:tableStyleId>
              </a:tblPr>
              <a:tblGrid>
                <a:gridCol w="2837701">
                  <a:extLst>
                    <a:ext uri="{9D8B030D-6E8A-4147-A177-3AD203B41FA5}">
                      <a16:colId xmlns:a16="http://schemas.microsoft.com/office/drawing/2014/main" xmlns="" val="20000"/>
                    </a:ext>
                  </a:extLst>
                </a:gridCol>
              </a:tblGrid>
              <a:tr h="198859">
                <a:tc>
                  <a:txBody>
                    <a:bodyPr/>
                    <a:lstStyle/>
                    <a:p>
                      <a:r>
                        <a:rPr lang="en-GB" sz="800" u="sng" dirty="0" smtClean="0"/>
                        <a:t>International</a:t>
                      </a:r>
                      <a:r>
                        <a:rPr lang="en-GB" sz="800" u="sng" baseline="0" dirty="0" smtClean="0"/>
                        <a:t> organisations tackling child labour </a:t>
                      </a:r>
                      <a:endParaRPr lang="en-GB" sz="1800"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1843963">
                <a:tc>
                  <a:txBody>
                    <a:bodyPr/>
                    <a:lstStyle/>
                    <a:p>
                      <a:pPr marL="171450" indent="-171450">
                        <a:buFont typeface="Arial" panose="020B0604020202020204" pitchFamily="34" charset="0"/>
                        <a:buChar char="•"/>
                      </a:pPr>
                      <a:r>
                        <a:rPr lang="en-GB" sz="800" b="1" u="sng" dirty="0" smtClean="0"/>
                        <a:t>The</a:t>
                      </a:r>
                      <a:r>
                        <a:rPr lang="en-GB" sz="800" b="1" u="sng" baseline="0" dirty="0" smtClean="0"/>
                        <a:t> International Labour Organisation (ILO) </a:t>
                      </a:r>
                      <a:r>
                        <a:rPr lang="en-GB" sz="800" baseline="0" dirty="0" smtClean="0"/>
                        <a:t>– It collects data from different countries and uses this data to set targets which can be used to monitor progress. The ILO then makes recommendation to individual governments as to how this can be achieved in their country which frequently include: </a:t>
                      </a:r>
                    </a:p>
                    <a:p>
                      <a:pPr marL="228600" indent="-228600">
                        <a:buFont typeface="Arial" panose="020B0604020202020204" pitchFamily="34" charset="0"/>
                        <a:buAutoNum type="arabicPeriod"/>
                      </a:pPr>
                      <a:r>
                        <a:rPr lang="en-GB" sz="800" baseline="0" dirty="0" smtClean="0"/>
                        <a:t>Improving access to education for all children so that they can progress and succeed in life. </a:t>
                      </a:r>
                    </a:p>
                    <a:p>
                      <a:pPr marL="228600" indent="-228600">
                        <a:buFont typeface="Arial" panose="020B0604020202020204" pitchFamily="34" charset="0"/>
                        <a:buAutoNum type="arabicPeriod"/>
                      </a:pPr>
                      <a:r>
                        <a:rPr lang="en-GB" sz="800" baseline="0" dirty="0" smtClean="0"/>
                        <a:t>Creating more trade unions so that they can prevent and protect against child labour</a:t>
                      </a:r>
                    </a:p>
                    <a:p>
                      <a:pPr marL="228600" indent="-228600">
                        <a:buFont typeface="Arial" panose="020B0604020202020204" pitchFamily="34" charset="0"/>
                        <a:buAutoNum type="arabicPeriod"/>
                      </a:pPr>
                      <a:r>
                        <a:rPr lang="en-GB" sz="800" baseline="0" dirty="0" smtClean="0"/>
                        <a:t>Improving social scrutiny systems so that the </a:t>
                      </a:r>
                    </a:p>
                    <a:p>
                      <a:pPr marL="0" indent="0">
                        <a:buFont typeface="Arial" panose="020B0604020202020204" pitchFamily="34" charset="0"/>
                        <a:buNone/>
                      </a:pPr>
                      <a:r>
                        <a:rPr lang="en-GB" sz="800" baseline="0" dirty="0" smtClean="0"/>
                        <a:t>poorest in society are supported rather than them </a:t>
                      </a:r>
                    </a:p>
                    <a:p>
                      <a:pPr marL="0" indent="0">
                        <a:buFont typeface="Arial" panose="020B0604020202020204" pitchFamily="34" charset="0"/>
                        <a:buNone/>
                      </a:pPr>
                      <a:r>
                        <a:rPr lang="en-GB" sz="800" baseline="0" dirty="0" smtClean="0"/>
                        <a:t>relying on their children</a:t>
                      </a:r>
                    </a:p>
                    <a:p>
                      <a:pPr marL="0" indent="0">
                        <a:buFont typeface="Arial" panose="020B0604020202020204" pitchFamily="34" charset="0"/>
                        <a:buNone/>
                      </a:pPr>
                      <a:r>
                        <a:rPr lang="en-GB" sz="800" baseline="0" dirty="0" smtClean="0"/>
                        <a:t>4. Increasing public awareness of the issue and</a:t>
                      </a:r>
                    </a:p>
                    <a:p>
                      <a:pPr marL="0" indent="0">
                        <a:buFont typeface="Arial" panose="020B0604020202020204" pitchFamily="34" charset="0"/>
                        <a:buNone/>
                      </a:pPr>
                      <a:r>
                        <a:rPr lang="en-GB" sz="800" baseline="0" dirty="0" smtClean="0"/>
                        <a:t>changing people’s attitudes. </a:t>
                      </a:r>
                      <a:endParaRPr lang="en-GB" sz="8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958137">
                <a:tc>
                  <a:txBody>
                    <a:bodyPr/>
                    <a:lstStyle/>
                    <a:p>
                      <a:r>
                        <a:rPr lang="en-GB" sz="800" baseline="0" dirty="0" smtClean="0"/>
                        <a:t>Other organisations include: </a:t>
                      </a:r>
                    </a:p>
                    <a:p>
                      <a:pPr marL="171450" indent="-171450">
                        <a:buFont typeface="Arial" panose="020B0604020202020204" pitchFamily="34" charset="0"/>
                        <a:buChar char="•"/>
                      </a:pPr>
                      <a:r>
                        <a:rPr lang="en-GB" sz="800" b="1" u="sng" baseline="0" dirty="0" smtClean="0"/>
                        <a:t>The United Nations (UN) </a:t>
                      </a:r>
                      <a:r>
                        <a:rPr lang="en-GB" sz="800" baseline="0" dirty="0" smtClean="0"/>
                        <a:t>– create conventions to get international agreement on the issue of child labour. </a:t>
                      </a:r>
                    </a:p>
                    <a:p>
                      <a:pPr marL="171450" indent="-171450">
                        <a:buFont typeface="Arial" panose="020B0604020202020204" pitchFamily="34" charset="0"/>
                        <a:buChar char="•"/>
                      </a:pPr>
                      <a:r>
                        <a:rPr lang="en-GB" sz="800" b="1" u="sng" baseline="0" dirty="0" smtClean="0"/>
                        <a:t>International World Day Against Child Labour – </a:t>
                      </a:r>
                      <a:r>
                        <a:rPr lang="en-GB" sz="800" b="0" u="none" baseline="0" dirty="0" smtClean="0"/>
                        <a:t>raise the profiles of various aspects of child labour  </a:t>
                      </a:r>
                    </a:p>
                    <a:p>
                      <a:pPr marL="171450" indent="-171450">
                        <a:buFont typeface="Arial" panose="020B0604020202020204" pitchFamily="34" charset="0"/>
                        <a:buChar char="•"/>
                      </a:pPr>
                      <a:r>
                        <a:rPr lang="en-GB" sz="800" baseline="0" dirty="0" smtClean="0"/>
                        <a:t>Charities such as </a:t>
                      </a:r>
                      <a:r>
                        <a:rPr lang="en-GB" sz="800" b="1" u="sng" baseline="0" dirty="0" smtClean="0"/>
                        <a:t>Child Hope </a:t>
                      </a:r>
                      <a:r>
                        <a:rPr lang="en-GB" sz="800" baseline="0" dirty="0" smtClean="0"/>
                        <a:t>and </a:t>
                      </a:r>
                      <a:r>
                        <a:rPr lang="en-GB" sz="800" b="1" u="sng" baseline="0" dirty="0" smtClean="0"/>
                        <a:t>SOS Children’s Villages</a:t>
                      </a:r>
                      <a:r>
                        <a:rPr lang="en-GB" sz="800" baseline="0" dirty="0" smtClean="0"/>
                        <a:t> try to raise awareness as well as working with communities involved. </a:t>
                      </a:r>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bl>
          </a:graphicData>
        </a:graphic>
      </p:graphicFrame>
      <p:sp>
        <p:nvSpPr>
          <p:cNvPr id="9" name="TextBox 8"/>
          <p:cNvSpPr txBox="1"/>
          <p:nvPr/>
        </p:nvSpPr>
        <p:spPr>
          <a:xfrm>
            <a:off x="5541908" y="3046027"/>
            <a:ext cx="798617" cy="300082"/>
          </a:xfrm>
          <a:prstGeom prst="rect">
            <a:avLst/>
          </a:prstGeom>
          <a:noFill/>
        </p:spPr>
        <p:txBody>
          <a:bodyPr wrap="none" rtlCol="0">
            <a:spAutoFit/>
          </a:bodyPr>
          <a:lstStyle/>
          <a:p>
            <a:r>
              <a:rPr lang="en-GB" sz="1350" dirty="0"/>
              <a:t>Theme 7</a:t>
            </a:r>
          </a:p>
        </p:txBody>
      </p:sp>
      <p:sp>
        <p:nvSpPr>
          <p:cNvPr id="10" name="Rectangle 9"/>
          <p:cNvSpPr/>
          <p:nvPr/>
        </p:nvSpPr>
        <p:spPr>
          <a:xfrm>
            <a:off x="6182873" y="3022944"/>
            <a:ext cx="1688796" cy="300082"/>
          </a:xfrm>
          <a:prstGeom prst="rect">
            <a:avLst/>
          </a:prstGeom>
          <a:noFill/>
        </p:spPr>
        <p:txBody>
          <a:bodyPr wrap="none" lIns="68580" tIns="34290" rIns="68580" bIns="34290">
            <a:spAutoFit/>
          </a:bodyPr>
          <a:lstStyle/>
          <a:p>
            <a:pPr algn="ctr"/>
            <a:r>
              <a:rPr lang="en-US" sz="1500" dirty="0">
                <a:ln w="0"/>
                <a:effectLst>
                  <a:outerShdw blurRad="38100" dist="19050" dir="2700000" algn="tl" rotWithShape="0">
                    <a:schemeClr val="dk1">
                      <a:alpha val="40000"/>
                    </a:schemeClr>
                  </a:outerShdw>
                </a:effectLst>
              </a:rPr>
              <a:t>Social Development</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363" y="2194560"/>
            <a:ext cx="467797" cy="207284"/>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05789" y="3113663"/>
            <a:ext cx="571778" cy="428833"/>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82473" y="1605513"/>
            <a:ext cx="400921" cy="252296"/>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21040" y="2721605"/>
            <a:ext cx="599107" cy="282606"/>
          </a:xfrm>
          <a:prstGeom prst="rect">
            <a:avLst/>
          </a:prstGeom>
        </p:spPr>
      </p:pic>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74301" y="5391408"/>
            <a:ext cx="488063" cy="597519"/>
          </a:xfrm>
          <a:prstGeom prst="rect">
            <a:avLst/>
          </a:prstGeom>
        </p:spPr>
      </p:pic>
      <p:pic>
        <p:nvPicPr>
          <p:cNvPr id="21" name="Picture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42235" y="5468425"/>
            <a:ext cx="420437" cy="321121"/>
          </a:xfrm>
          <a:prstGeom prst="rect">
            <a:avLst/>
          </a:prstGeom>
        </p:spPr>
      </p:pic>
      <p:pic>
        <p:nvPicPr>
          <p:cNvPr id="22" name="Picture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V="1">
            <a:off x="9316745" y="954786"/>
            <a:ext cx="528089" cy="264045"/>
          </a:xfrm>
          <a:prstGeom prst="rect">
            <a:avLst/>
          </a:prstGeom>
        </p:spPr>
      </p:pic>
      <p:pic>
        <p:nvPicPr>
          <p:cNvPr id="23" name="Picture 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033854" y="866100"/>
            <a:ext cx="445126" cy="441416"/>
          </a:xfrm>
          <a:prstGeom prst="rect">
            <a:avLst/>
          </a:prstGeom>
        </p:spPr>
      </p:pic>
      <p:pic>
        <p:nvPicPr>
          <p:cNvPr id="24" name="Picture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004344" y="4234556"/>
            <a:ext cx="623377" cy="722756"/>
          </a:xfrm>
          <a:prstGeom prst="rect">
            <a:avLst/>
          </a:prstGeom>
        </p:spPr>
      </p:pic>
    </p:spTree>
    <p:extLst>
      <p:ext uri="{BB962C8B-B14F-4D97-AF65-F5344CB8AC3E}">
        <p14:creationId xmlns:p14="http://schemas.microsoft.com/office/powerpoint/2010/main" val="2653573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532373" y="857250"/>
          <a:ext cx="2728376" cy="4624954"/>
        </p:xfrm>
        <a:graphic>
          <a:graphicData uri="http://schemas.openxmlformats.org/drawingml/2006/table">
            <a:tbl>
              <a:tblPr firstRow="1" bandRow="1">
                <a:tableStyleId>{5C22544A-7EE6-4342-B048-85BDC9FD1C3A}</a:tableStyleId>
              </a:tblPr>
              <a:tblGrid>
                <a:gridCol w="2728376">
                  <a:extLst>
                    <a:ext uri="{9D8B030D-6E8A-4147-A177-3AD203B41FA5}">
                      <a16:colId xmlns:a16="http://schemas.microsoft.com/office/drawing/2014/main" xmlns="" val="20000"/>
                    </a:ext>
                  </a:extLst>
                </a:gridCol>
              </a:tblGrid>
              <a:tr h="220594">
                <a:tc>
                  <a:txBody>
                    <a:bodyPr/>
                    <a:lstStyle/>
                    <a:p>
                      <a:r>
                        <a:rPr lang="en-GB" sz="800" b="1" u="sng" dirty="0" smtClean="0"/>
                        <a:t>Challenges</a:t>
                      </a:r>
                      <a:r>
                        <a:rPr lang="en-GB" sz="800" b="1" u="sng" baseline="0" dirty="0" smtClean="0"/>
                        <a:t> in primary education </a:t>
                      </a:r>
                      <a:endParaRPr lang="en-GB" sz="800" b="1"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754380">
                <a:tc>
                  <a:txBody>
                    <a:bodyPr/>
                    <a:lstStyle/>
                    <a:p>
                      <a:r>
                        <a:rPr lang="en-GB" sz="800" dirty="0" smtClean="0"/>
                        <a:t>The UN Millennium</a:t>
                      </a:r>
                      <a:r>
                        <a:rPr lang="en-GB" sz="800" baseline="0" dirty="0" smtClean="0"/>
                        <a:t> Development Goal 2 set a target to: </a:t>
                      </a:r>
                    </a:p>
                    <a:p>
                      <a:pPr marL="171450" indent="-171450">
                        <a:buFont typeface="Arial" panose="020B0604020202020204" pitchFamily="34" charset="0"/>
                        <a:buChar char="•"/>
                      </a:pPr>
                      <a:r>
                        <a:rPr lang="en-GB" sz="800" baseline="0" dirty="0" smtClean="0"/>
                        <a:t>Increase primary school enforcement fro 83% in 2000 to 91% in 2015 for developing countries </a:t>
                      </a:r>
                    </a:p>
                    <a:p>
                      <a:pPr marL="171450" indent="-171450">
                        <a:buFont typeface="Arial" panose="020B0604020202020204" pitchFamily="34" charset="0"/>
                        <a:buChar char="•"/>
                      </a:pPr>
                      <a:r>
                        <a:rPr lang="en-GB" sz="800" baseline="0" dirty="0" smtClean="0"/>
                        <a:t>Halve the number of children not attending school globally</a:t>
                      </a:r>
                    </a:p>
                    <a:p>
                      <a:pPr marL="0" indent="0">
                        <a:buFont typeface="Arial" panose="020B0604020202020204" pitchFamily="34" charset="0"/>
                        <a:buNone/>
                      </a:pPr>
                      <a:r>
                        <a:rPr lang="en-GB" sz="800" baseline="0" dirty="0" smtClean="0"/>
                        <a:t>Although there has been progress, this is not always evenly spread across the whole population in some countries. </a:t>
                      </a:r>
                      <a:endParaRPr lang="en-GB" sz="8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3268980">
                <a:tc>
                  <a:txBody>
                    <a:bodyPr/>
                    <a:lstStyle/>
                    <a:p>
                      <a:r>
                        <a:rPr lang="en-GB" sz="800" b="1" u="sng" dirty="0" smtClean="0"/>
                        <a:t>India</a:t>
                      </a:r>
                      <a:r>
                        <a:rPr lang="en-GB" sz="800" b="1" u="sng" baseline="0" dirty="0" smtClean="0"/>
                        <a:t> – The challenges with reducing child labour and increasing primary education </a:t>
                      </a:r>
                    </a:p>
                    <a:p>
                      <a:r>
                        <a:rPr lang="en-GB" sz="800" b="0" u="none" baseline="0" dirty="0" smtClean="0"/>
                        <a:t>In 2010 there were 4.98 million children in child labour, whereas by 2011 there were 4.35 million child labourers. The lack of education is a key cause of child labour. Out of the 62% of India’s children that do not attend school, 62% of those are girls. </a:t>
                      </a:r>
                      <a:r>
                        <a:rPr lang="en-GB" sz="800" b="1" u="none" baseline="0" dirty="0" smtClean="0"/>
                        <a:t>The reasons for this include: </a:t>
                      </a:r>
                    </a:p>
                    <a:p>
                      <a:pPr marL="171450" indent="-171450">
                        <a:buFont typeface="Arial" panose="020B0604020202020204" pitchFamily="34" charset="0"/>
                        <a:buChar char="•"/>
                      </a:pPr>
                      <a:r>
                        <a:rPr lang="en-GB" sz="800" b="0" u="none" baseline="0" dirty="0" smtClean="0"/>
                        <a:t>Poor quality of school buildings, facilities and teaching.</a:t>
                      </a:r>
                    </a:p>
                    <a:p>
                      <a:pPr marL="171450" indent="-171450">
                        <a:buFont typeface="Arial" panose="020B0604020202020204" pitchFamily="34" charset="0"/>
                        <a:buChar char="•"/>
                      </a:pPr>
                      <a:r>
                        <a:rPr lang="en-GB" sz="800" b="0" u="none" baseline="0" dirty="0" smtClean="0"/>
                        <a:t>Attitude to women in society: many families that follow the caste system, (an Indian class system which involves determining social class by the one you were born into) still have an oppressive attitude towards women and do not see value in their education. </a:t>
                      </a:r>
                    </a:p>
                    <a:p>
                      <a:pPr marL="171450" indent="-171450">
                        <a:buFont typeface="Arial" panose="020B0604020202020204" pitchFamily="34" charset="0"/>
                        <a:buChar char="•"/>
                      </a:pPr>
                      <a:r>
                        <a:rPr lang="en-GB" sz="800" b="0" u="none" baseline="0" dirty="0" smtClean="0"/>
                        <a:t>Many girls are expected to marry young through arranged marriages. </a:t>
                      </a:r>
                    </a:p>
                    <a:p>
                      <a:pPr marL="171450" indent="-171450">
                        <a:buFont typeface="Arial" panose="020B0604020202020204" pitchFamily="34" charset="0"/>
                        <a:buChar char="•"/>
                      </a:pPr>
                      <a:r>
                        <a:rPr lang="en-GB" sz="800" b="0" u="none" baseline="0" dirty="0" smtClean="0"/>
                        <a:t>The fear that sexual harassment of girls may bring dishonour to the girl’s family. </a:t>
                      </a:r>
                    </a:p>
                    <a:p>
                      <a:pPr marL="0" indent="0">
                        <a:buFont typeface="Arial" panose="020B0604020202020204" pitchFamily="34" charset="0"/>
                        <a:buNone/>
                      </a:pPr>
                      <a:r>
                        <a:rPr lang="en-GB" sz="800" b="1" u="none" baseline="0" dirty="0" smtClean="0"/>
                        <a:t>The consequences of this lack of education for girls include</a:t>
                      </a:r>
                      <a:r>
                        <a:rPr lang="en-GB" sz="800" b="0" u="none" baseline="0" dirty="0" smtClean="0"/>
                        <a:t>: </a:t>
                      </a:r>
                    </a:p>
                    <a:p>
                      <a:pPr marL="171450" indent="-171450">
                        <a:buFont typeface="Arial" panose="020B0604020202020204" pitchFamily="34" charset="0"/>
                        <a:buChar char="•"/>
                      </a:pPr>
                      <a:r>
                        <a:rPr lang="en-GB" sz="800" b="0" u="none" baseline="0" dirty="0" smtClean="0"/>
                        <a:t>Poor prospects of being able to live independently </a:t>
                      </a:r>
                    </a:p>
                    <a:p>
                      <a:pPr marL="171450" indent="-171450">
                        <a:buFont typeface="Arial" panose="020B0604020202020204" pitchFamily="34" charset="0"/>
                        <a:buChar char="•"/>
                      </a:pPr>
                      <a:r>
                        <a:rPr lang="en-GB" sz="800" b="0" u="none" baseline="0" dirty="0" smtClean="0"/>
                        <a:t>A higher rate of infant mortality to uneducated mothers </a:t>
                      </a:r>
                    </a:p>
                    <a:p>
                      <a:pPr marL="171450" indent="-171450">
                        <a:buFont typeface="Arial" panose="020B0604020202020204" pitchFamily="34" charset="0"/>
                        <a:buChar char="•"/>
                      </a:pPr>
                      <a:r>
                        <a:rPr lang="en-GB" sz="800" b="0" u="none" baseline="0" dirty="0" smtClean="0"/>
                        <a:t>Larger family sizes which keep women in the home rearing children </a:t>
                      </a:r>
                    </a:p>
                    <a:p>
                      <a:pPr marL="0" indent="0">
                        <a:buFont typeface="Arial" panose="020B0604020202020204" pitchFamily="34" charset="0"/>
                        <a:buNone/>
                      </a:pPr>
                      <a:r>
                        <a:rPr lang="en-GB" sz="800" b="1" u="none" baseline="0" dirty="0" smtClean="0"/>
                        <a:t>Strategies to improve access to education of girls and to reduce the child labour that poor education creates includes: </a:t>
                      </a:r>
                    </a:p>
                    <a:p>
                      <a:pPr marL="171450" indent="-171450">
                        <a:buFont typeface="Arial" panose="020B0604020202020204" pitchFamily="34" charset="0"/>
                        <a:buChar char="•"/>
                      </a:pPr>
                      <a:r>
                        <a:rPr lang="en-GB" sz="800" b="0" u="none" baseline="0" dirty="0" smtClean="0"/>
                        <a:t>Empowering communities: Charities working with rural communities and educating parents to help them see the value of a girl’s education. </a:t>
                      </a:r>
                    </a:p>
                    <a:p>
                      <a:pPr marL="171450" indent="-171450">
                        <a:buFont typeface="Arial" panose="020B0604020202020204" pitchFamily="34" charset="0"/>
                        <a:buChar char="•"/>
                      </a:pPr>
                      <a:r>
                        <a:rPr lang="en-GB" sz="800" b="0" u="none" baseline="0" dirty="0" smtClean="0"/>
                        <a:t>Locating new schools in places where all pupils can </a:t>
                      </a:r>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bl>
          </a:graphicData>
        </a:graphic>
      </p:graphicFrame>
      <p:graphicFrame>
        <p:nvGraphicFramePr>
          <p:cNvPr id="7" name="Table 6"/>
          <p:cNvGraphicFramePr>
            <a:graphicFrameLocks noGrp="1"/>
          </p:cNvGraphicFramePr>
          <p:nvPr>
            <p:extLst/>
          </p:nvPr>
        </p:nvGraphicFramePr>
        <p:xfrm>
          <a:off x="1524002" y="5094676"/>
          <a:ext cx="2719133" cy="910160"/>
        </p:xfrm>
        <a:graphic>
          <a:graphicData uri="http://schemas.openxmlformats.org/drawingml/2006/table">
            <a:tbl>
              <a:tblPr firstRow="1" bandRow="1">
                <a:tableStyleId>{5C22544A-7EE6-4342-B048-85BDC9FD1C3A}</a:tableStyleId>
              </a:tblPr>
              <a:tblGrid>
                <a:gridCol w="2719133">
                  <a:extLst>
                    <a:ext uri="{9D8B030D-6E8A-4147-A177-3AD203B41FA5}">
                      <a16:colId xmlns:a16="http://schemas.microsoft.com/office/drawing/2014/main" xmlns="" val="20000"/>
                    </a:ext>
                  </a:extLst>
                </a:gridCol>
              </a:tblGrid>
              <a:tr h="231980">
                <a:tc>
                  <a:txBody>
                    <a:bodyPr/>
                    <a:lstStyle/>
                    <a:p>
                      <a:r>
                        <a:rPr lang="en-GB" sz="800" b="1" u="sng" dirty="0" smtClean="0"/>
                        <a:t>Reasons</a:t>
                      </a:r>
                      <a:r>
                        <a:rPr lang="en-GB" sz="800" b="1" u="sng" baseline="0" dirty="0" smtClean="0"/>
                        <a:t> for international refugees and asylum seekers</a:t>
                      </a:r>
                      <a:endParaRPr lang="en-GB" sz="800" b="1"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674095">
                <a:tc>
                  <a:txBody>
                    <a:bodyPr/>
                    <a:lstStyle/>
                    <a:p>
                      <a:r>
                        <a:rPr lang="en-GB" sz="800" dirty="0" smtClean="0"/>
                        <a:t>There</a:t>
                      </a:r>
                      <a:r>
                        <a:rPr lang="en-GB" sz="800" baseline="0" dirty="0" smtClean="0"/>
                        <a:t> are lots of different reasons why people migrate. Some are economic migrant and move due to pull factors. Others are forced to move due to push factors. </a:t>
                      </a:r>
                    </a:p>
                    <a:p>
                      <a:endParaRPr lang="en-GB" sz="800" baseline="0" dirty="0" smtClean="0"/>
                    </a:p>
                    <a:p>
                      <a:endParaRPr lang="en-GB" sz="8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bl>
          </a:graphicData>
        </a:graphic>
      </p:graphicFrame>
      <p:graphicFrame>
        <p:nvGraphicFramePr>
          <p:cNvPr id="8" name="Table 7"/>
          <p:cNvGraphicFramePr>
            <a:graphicFrameLocks noGrp="1"/>
          </p:cNvGraphicFramePr>
          <p:nvPr>
            <p:extLst/>
          </p:nvPr>
        </p:nvGraphicFramePr>
        <p:xfrm>
          <a:off x="4243133" y="857250"/>
          <a:ext cx="3281492" cy="1279714"/>
        </p:xfrm>
        <a:graphic>
          <a:graphicData uri="http://schemas.openxmlformats.org/drawingml/2006/table">
            <a:tbl>
              <a:tblPr firstRow="1" bandRow="1">
                <a:tableStyleId>{5C22544A-7EE6-4342-B048-85BDC9FD1C3A}</a:tableStyleId>
              </a:tblPr>
              <a:tblGrid>
                <a:gridCol w="3281492">
                  <a:extLst>
                    <a:ext uri="{9D8B030D-6E8A-4147-A177-3AD203B41FA5}">
                      <a16:colId xmlns:a16="http://schemas.microsoft.com/office/drawing/2014/main" xmlns="" val="20000"/>
                    </a:ext>
                  </a:extLst>
                </a:gridCol>
              </a:tblGrid>
              <a:tr h="264395">
                <a:tc>
                  <a:txBody>
                    <a:bodyPr/>
                    <a:lstStyle/>
                    <a:p>
                      <a:r>
                        <a:rPr lang="en-GB" sz="800" b="1" u="sng" dirty="0" smtClean="0"/>
                        <a:t>Example</a:t>
                      </a:r>
                      <a:r>
                        <a:rPr lang="en-GB" sz="800" b="1" u="sng" baseline="0" dirty="0" smtClean="0"/>
                        <a:t> of a country dealing with the impacts of refugees: Lebanon </a:t>
                      </a:r>
                      <a:endParaRPr lang="en-GB" sz="800" b="1"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1015319">
                <a:tc>
                  <a:txBody>
                    <a:bodyPr/>
                    <a:lstStyle/>
                    <a:p>
                      <a:r>
                        <a:rPr lang="en-GB" sz="800" dirty="0" smtClean="0"/>
                        <a:t>Lebanon</a:t>
                      </a:r>
                      <a:r>
                        <a:rPr lang="en-GB" sz="800" baseline="0" dirty="0" smtClean="0"/>
                        <a:t> is a small country of 4.4 million people which borders the Mediterranean Sea, Israel and Syria. It receives many immigrant fleeing the Syrian  civil war. Some of the impacts include: </a:t>
                      </a:r>
                    </a:p>
                    <a:p>
                      <a:pPr marL="171450" indent="-171450">
                        <a:buFont typeface="Arial" panose="020B0604020202020204" pitchFamily="34" charset="0"/>
                        <a:buChar char="•"/>
                      </a:pPr>
                      <a:r>
                        <a:rPr lang="en-GB" sz="800" baseline="0" dirty="0" smtClean="0"/>
                        <a:t>The population has grown by 25%</a:t>
                      </a:r>
                      <a:endParaRPr lang="en-GB" sz="800" baseline="0" dirty="0"/>
                    </a:p>
                    <a:p>
                      <a:pPr marL="171450" indent="-171450">
                        <a:buFont typeface="Arial" panose="020B0604020202020204" pitchFamily="34" charset="0"/>
                        <a:buChar char="•"/>
                      </a:pPr>
                      <a:r>
                        <a:rPr lang="en-GB" sz="800" baseline="0" dirty="0" smtClean="0"/>
                        <a:t>It has the highest per capita concentration of refugees in the world</a:t>
                      </a:r>
                    </a:p>
                    <a:p>
                      <a:pPr marL="171450" indent="-171450">
                        <a:buFont typeface="Arial" panose="020B0604020202020204" pitchFamily="34" charset="0"/>
                        <a:buChar char="•"/>
                      </a:pPr>
                      <a:r>
                        <a:rPr lang="en-GB" sz="800" baseline="0" dirty="0" smtClean="0"/>
                        <a:t>Increased pressure on infrastructure, public health, labour, education, housing and security </a:t>
                      </a:r>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bl>
          </a:graphicData>
        </a:graphic>
      </p:graphicFrame>
      <p:graphicFrame>
        <p:nvGraphicFramePr>
          <p:cNvPr id="9" name="Table 8"/>
          <p:cNvGraphicFramePr>
            <a:graphicFrameLocks noGrp="1"/>
          </p:cNvGraphicFramePr>
          <p:nvPr>
            <p:extLst/>
          </p:nvPr>
        </p:nvGraphicFramePr>
        <p:xfrm>
          <a:off x="4251511" y="2129642"/>
          <a:ext cx="3237023" cy="1206566"/>
        </p:xfrm>
        <a:graphic>
          <a:graphicData uri="http://schemas.openxmlformats.org/drawingml/2006/table">
            <a:tbl>
              <a:tblPr firstRow="1" bandRow="1">
                <a:tableStyleId>{5C22544A-7EE6-4342-B048-85BDC9FD1C3A}</a:tableStyleId>
              </a:tblPr>
              <a:tblGrid>
                <a:gridCol w="3237023">
                  <a:extLst>
                    <a:ext uri="{9D8B030D-6E8A-4147-A177-3AD203B41FA5}">
                      <a16:colId xmlns:a16="http://schemas.microsoft.com/office/drawing/2014/main" xmlns="" val="20000"/>
                    </a:ext>
                  </a:extLst>
                </a:gridCol>
              </a:tblGrid>
              <a:tr h="223091">
                <a:tc>
                  <a:txBody>
                    <a:bodyPr/>
                    <a:lstStyle/>
                    <a:p>
                      <a:r>
                        <a:rPr lang="en-GB" sz="700" b="1" u="sng" dirty="0" smtClean="0"/>
                        <a:t>Tackling</a:t>
                      </a:r>
                      <a:r>
                        <a:rPr lang="en-GB" sz="700" b="1" u="sng" baseline="0" dirty="0" smtClean="0"/>
                        <a:t> the issues of refugees </a:t>
                      </a:r>
                      <a:endParaRPr lang="en-GB" sz="700" b="1"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381495">
                <a:tc>
                  <a:txBody>
                    <a:bodyPr/>
                    <a:lstStyle/>
                    <a:p>
                      <a:r>
                        <a:rPr lang="en-GB" sz="700" dirty="0" smtClean="0"/>
                        <a:t>The</a:t>
                      </a:r>
                      <a:r>
                        <a:rPr lang="en-GB" sz="700" baseline="0" dirty="0" smtClean="0"/>
                        <a:t> national governments in Europe have reacted to the mass migration of refugees in a variety of ways in an attempt to manage the influx of people: </a:t>
                      </a:r>
                      <a:endParaRPr lang="en-GB" sz="7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582930">
                <a:tc>
                  <a:txBody>
                    <a:bodyPr/>
                    <a:lstStyle/>
                    <a:p>
                      <a:pPr marL="171450" indent="-171450">
                        <a:buFont typeface="Arial" panose="020B0604020202020204" pitchFamily="34" charset="0"/>
                        <a:buChar char="•"/>
                      </a:pPr>
                      <a:r>
                        <a:rPr lang="en-GB" sz="700" dirty="0" smtClean="0"/>
                        <a:t>Germany</a:t>
                      </a:r>
                      <a:r>
                        <a:rPr lang="en-GB" sz="700" baseline="0" dirty="0" smtClean="0"/>
                        <a:t> and Sweden see the refugees as victims and have welcomed them to their countries and help them to integrate into their societies </a:t>
                      </a:r>
                    </a:p>
                    <a:p>
                      <a:pPr marL="171450" indent="-171450">
                        <a:buFont typeface="Arial" panose="020B0604020202020204" pitchFamily="34" charset="0"/>
                        <a:buChar char="•"/>
                      </a:pPr>
                      <a:r>
                        <a:rPr lang="en-GB" sz="700" baseline="0" dirty="0" smtClean="0"/>
                        <a:t>Austria is trying to limit the number of refugees to 80 a day</a:t>
                      </a:r>
                    </a:p>
                    <a:p>
                      <a:pPr marL="171450" indent="-171450">
                        <a:buFont typeface="Arial" panose="020B0604020202020204" pitchFamily="34" charset="0"/>
                        <a:buChar char="•"/>
                      </a:pPr>
                      <a:r>
                        <a:rPr lang="en-GB" sz="700" baseline="0" dirty="0" smtClean="0"/>
                        <a:t>The UK has agreed to accept 20,000 refugees from Syria by 2020 and it will accept more unaccompanied Syrian child refugees </a:t>
                      </a:r>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bl>
          </a:graphicData>
        </a:graphic>
      </p:graphicFrame>
      <p:graphicFrame>
        <p:nvGraphicFramePr>
          <p:cNvPr id="10" name="Table 9"/>
          <p:cNvGraphicFramePr>
            <a:graphicFrameLocks noGrp="1"/>
          </p:cNvGraphicFramePr>
          <p:nvPr>
            <p:extLst/>
          </p:nvPr>
        </p:nvGraphicFramePr>
        <p:xfrm>
          <a:off x="4242703" y="3317159"/>
          <a:ext cx="3263876" cy="1700019"/>
        </p:xfrm>
        <a:graphic>
          <a:graphicData uri="http://schemas.openxmlformats.org/drawingml/2006/table">
            <a:tbl>
              <a:tblPr firstRow="1" bandRow="1">
                <a:tableStyleId>{5C22544A-7EE6-4342-B048-85BDC9FD1C3A}</a:tableStyleId>
              </a:tblPr>
              <a:tblGrid>
                <a:gridCol w="3263876">
                  <a:extLst>
                    <a:ext uri="{9D8B030D-6E8A-4147-A177-3AD203B41FA5}">
                      <a16:colId xmlns:a16="http://schemas.microsoft.com/office/drawing/2014/main" xmlns="" val="20000"/>
                    </a:ext>
                  </a:extLst>
                </a:gridCol>
              </a:tblGrid>
              <a:tr h="187487">
                <a:tc>
                  <a:txBody>
                    <a:bodyPr/>
                    <a:lstStyle/>
                    <a:p>
                      <a:r>
                        <a:rPr lang="en-GB" sz="600" b="1" u="sng" dirty="0" smtClean="0"/>
                        <a:t>International</a:t>
                      </a:r>
                      <a:r>
                        <a:rPr lang="en-GB" sz="600" b="1" u="sng" baseline="0" dirty="0" smtClean="0"/>
                        <a:t> agreements </a:t>
                      </a:r>
                      <a:endParaRPr lang="en-GB" sz="600" b="1"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378159">
                <a:tc>
                  <a:txBody>
                    <a:bodyPr/>
                    <a:lstStyle/>
                    <a:p>
                      <a:r>
                        <a:rPr lang="en-GB" sz="600" dirty="0" smtClean="0"/>
                        <a:t>In</a:t>
                      </a:r>
                      <a:r>
                        <a:rPr lang="en-GB" sz="600" baseline="0" dirty="0" smtClean="0"/>
                        <a:t> Europe there are international agreements in regards to the movement of people across countries The Schengen Agreement allows the movement of people, from the countries that signed the agreement, passport free., the UK is not one of them. </a:t>
                      </a:r>
                      <a:endParaRPr lang="en-GB" sz="6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1134373">
                <a:tc>
                  <a:txBody>
                    <a:bodyPr/>
                    <a:lstStyle/>
                    <a:p>
                      <a:pPr marL="0" indent="0">
                        <a:buFont typeface="Arial" panose="020B0604020202020204" pitchFamily="34" charset="0"/>
                        <a:buNone/>
                      </a:pPr>
                      <a:r>
                        <a:rPr lang="en-GB" sz="600" baseline="0" dirty="0" smtClean="0"/>
                        <a:t>With an increasing numbers of migrants from Asia and Africa reaching Europe illegally the following changes have been made: </a:t>
                      </a:r>
                    </a:p>
                    <a:p>
                      <a:pPr marL="171450" indent="-171450">
                        <a:buFont typeface="Arial" panose="020B0604020202020204" pitchFamily="34" charset="0"/>
                        <a:buChar char="•"/>
                      </a:pPr>
                      <a:r>
                        <a:rPr lang="en-GB" sz="600" baseline="0" dirty="0" smtClean="0"/>
                        <a:t>In 2016 border controls were temporarily introduced to  7 Schengen countries (Austria, Denmark, France, Germany, Norway, Poland and Sweden). </a:t>
                      </a:r>
                    </a:p>
                    <a:p>
                      <a:pPr marL="171450" indent="-171450">
                        <a:buFont typeface="Arial" panose="020B0604020202020204" pitchFamily="34" charset="0"/>
                        <a:buChar char="•"/>
                      </a:pPr>
                      <a:r>
                        <a:rPr lang="en-GB" sz="600" baseline="0" dirty="0" smtClean="0"/>
                        <a:t>An EU naval operation has been put into place to monitor the Mediterranean Sea to prevent human smuggling and trafficking. </a:t>
                      </a:r>
                    </a:p>
                    <a:p>
                      <a:pPr marL="171450" indent="-171450">
                        <a:buFont typeface="Arial" panose="020B0604020202020204" pitchFamily="34" charset="0"/>
                        <a:buChar char="•"/>
                      </a:pPr>
                      <a:r>
                        <a:rPr lang="en-GB" sz="600" baseline="0" dirty="0" smtClean="0"/>
                        <a:t>EU member states agreed to provide task forces of national experts and support teams to work in hotspots such as Greece and Italy to expedite refugee screening. </a:t>
                      </a:r>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bl>
          </a:graphicData>
        </a:graphic>
      </p:graphicFrame>
      <p:graphicFrame>
        <p:nvGraphicFramePr>
          <p:cNvPr id="11" name="Table 10"/>
          <p:cNvGraphicFramePr>
            <a:graphicFrameLocks noGrp="1"/>
          </p:cNvGraphicFramePr>
          <p:nvPr>
            <p:extLst/>
          </p:nvPr>
        </p:nvGraphicFramePr>
        <p:xfrm>
          <a:off x="7524630" y="848471"/>
          <a:ext cx="3128426" cy="1135380"/>
        </p:xfrm>
        <a:graphic>
          <a:graphicData uri="http://schemas.openxmlformats.org/drawingml/2006/table">
            <a:tbl>
              <a:tblPr firstRow="1" bandRow="1">
                <a:tableStyleId>{5C22544A-7EE6-4342-B048-85BDC9FD1C3A}</a:tableStyleId>
              </a:tblPr>
              <a:tblGrid>
                <a:gridCol w="3128426">
                  <a:extLst>
                    <a:ext uri="{9D8B030D-6E8A-4147-A177-3AD203B41FA5}">
                      <a16:colId xmlns:a16="http://schemas.microsoft.com/office/drawing/2014/main" xmlns="" val="20000"/>
                    </a:ext>
                  </a:extLst>
                </a:gridCol>
              </a:tblGrid>
              <a:tr h="1097280">
                <a:tc>
                  <a:txBody>
                    <a:bodyPr/>
                    <a:lstStyle/>
                    <a:p>
                      <a:pPr marL="0" indent="0">
                        <a:buFont typeface="Arial" panose="020B0604020202020204" pitchFamily="34" charset="0"/>
                        <a:buNone/>
                      </a:pPr>
                      <a:r>
                        <a:rPr lang="en-GB" sz="700" b="0" u="sng" baseline="0" dirty="0" smtClean="0">
                          <a:solidFill>
                            <a:schemeClr val="tx1"/>
                          </a:solidFill>
                        </a:rPr>
                        <a:t>Example of country facing the impact of malaria: Malawi </a:t>
                      </a:r>
                    </a:p>
                    <a:p>
                      <a:pPr marL="0" indent="0">
                        <a:buFont typeface="Arial" panose="020B0604020202020204" pitchFamily="34" charset="0"/>
                        <a:buNone/>
                      </a:pPr>
                      <a:r>
                        <a:rPr lang="en-GB" sz="700" b="0" baseline="0" dirty="0" smtClean="0">
                          <a:solidFill>
                            <a:schemeClr val="tx1"/>
                          </a:solidFill>
                        </a:rPr>
                        <a:t>Malawi has a high infant mortality rate and a life expectancy of 50 years. More than 80% of the population lives in rural areas: </a:t>
                      </a:r>
                    </a:p>
                    <a:p>
                      <a:pPr marL="171450" indent="-171450">
                        <a:buFont typeface="Arial" panose="020B0604020202020204" pitchFamily="34" charset="0"/>
                        <a:buChar char="•"/>
                      </a:pPr>
                      <a:r>
                        <a:rPr lang="en-GB" sz="700" b="0" baseline="0" dirty="0" smtClean="0">
                          <a:solidFill>
                            <a:schemeClr val="tx1"/>
                          </a:solidFill>
                        </a:rPr>
                        <a:t>Malaria varies seasonally reaching its peak in the rainy season (Jan to Apr)</a:t>
                      </a:r>
                    </a:p>
                    <a:p>
                      <a:pPr marL="171450" indent="-171450">
                        <a:buFont typeface="Arial" panose="020B0604020202020204" pitchFamily="34" charset="0"/>
                        <a:buChar char="•"/>
                      </a:pPr>
                      <a:r>
                        <a:rPr lang="en-GB" sz="700" b="0" baseline="0" dirty="0" smtClean="0">
                          <a:solidFill>
                            <a:schemeClr val="tx1"/>
                          </a:solidFill>
                        </a:rPr>
                        <a:t>The highest rates of the disease are found around Lake Malawi due to it’s warm stagnant waters. </a:t>
                      </a:r>
                    </a:p>
                    <a:p>
                      <a:pPr marL="171450" indent="-171450">
                        <a:buFont typeface="Arial" panose="020B0604020202020204" pitchFamily="34" charset="0"/>
                        <a:buChar char="•"/>
                      </a:pPr>
                      <a:r>
                        <a:rPr lang="en-GB" sz="700" b="0" baseline="0" dirty="0" smtClean="0">
                          <a:solidFill>
                            <a:schemeClr val="tx1"/>
                          </a:solidFill>
                        </a:rPr>
                        <a:t>Infection rates are higher in rural areas. </a:t>
                      </a:r>
                    </a:p>
                    <a:p>
                      <a:pPr marL="0" indent="0">
                        <a:buFont typeface="Arial" panose="020B0604020202020204" pitchFamily="34" charset="0"/>
                        <a:buNone/>
                      </a:pPr>
                      <a:r>
                        <a:rPr lang="en-GB" sz="700" b="0" baseline="0" dirty="0" smtClean="0">
                          <a:solidFill>
                            <a:schemeClr val="tx1"/>
                          </a:solidFill>
                        </a:rPr>
                        <a:t>The strategies to combat the disease include: </a:t>
                      </a:r>
                    </a:p>
                    <a:p>
                      <a:pPr marL="171450" indent="-171450">
                        <a:buFont typeface="Arial" panose="020B0604020202020204" pitchFamily="34" charset="0"/>
                        <a:buChar char="•"/>
                      </a:pPr>
                      <a:r>
                        <a:rPr lang="en-GB" sz="700" b="0" baseline="0" dirty="0" smtClean="0">
                          <a:solidFill>
                            <a:schemeClr val="tx1"/>
                          </a:solidFill>
                        </a:rPr>
                        <a:t>Increased use of insecticide treated bed nets</a:t>
                      </a:r>
                    </a:p>
                    <a:p>
                      <a:pPr marL="171450" indent="-171450">
                        <a:buFont typeface="Arial" panose="020B0604020202020204" pitchFamily="34" charset="0"/>
                        <a:buChar char="•"/>
                      </a:pPr>
                      <a:r>
                        <a:rPr lang="en-GB" sz="700" b="0" baseline="0" dirty="0" smtClean="0">
                          <a:solidFill>
                            <a:schemeClr val="tx1"/>
                          </a:solidFill>
                        </a:rPr>
                        <a:t>Improve access to treatment</a:t>
                      </a:r>
                    </a:p>
                  </a:txBody>
                  <a:tcPr marL="68580" marR="68580" marT="34290" marB="34290">
                    <a:solidFill>
                      <a:schemeClr val="bg2">
                        <a:lumMod val="90000"/>
                      </a:schemeClr>
                    </a:solidFill>
                  </a:tcPr>
                </a:tc>
                <a:extLst>
                  <a:ext uri="{0D108BD9-81ED-4DB2-BD59-A6C34878D82A}">
                    <a16:rowId xmlns:a16="http://schemas.microsoft.com/office/drawing/2014/main" xmlns="" val="10000"/>
                  </a:ext>
                </a:extLst>
              </a:tr>
            </a:tbl>
          </a:graphicData>
        </a:graphic>
      </p:graphicFrame>
      <p:graphicFrame>
        <p:nvGraphicFramePr>
          <p:cNvPr id="12" name="Table 11"/>
          <p:cNvGraphicFramePr>
            <a:graphicFrameLocks noGrp="1"/>
          </p:cNvGraphicFramePr>
          <p:nvPr>
            <p:extLst/>
          </p:nvPr>
        </p:nvGraphicFramePr>
        <p:xfrm>
          <a:off x="7488534" y="1913005"/>
          <a:ext cx="3155281" cy="1945268"/>
        </p:xfrm>
        <a:graphic>
          <a:graphicData uri="http://schemas.openxmlformats.org/drawingml/2006/table">
            <a:tbl>
              <a:tblPr firstRow="1" bandRow="1">
                <a:tableStyleId>{5C22544A-7EE6-4342-B048-85BDC9FD1C3A}</a:tableStyleId>
              </a:tblPr>
              <a:tblGrid>
                <a:gridCol w="3155281">
                  <a:extLst>
                    <a:ext uri="{9D8B030D-6E8A-4147-A177-3AD203B41FA5}">
                      <a16:colId xmlns:a16="http://schemas.microsoft.com/office/drawing/2014/main" xmlns="" val="20000"/>
                    </a:ext>
                  </a:extLst>
                </a:gridCol>
              </a:tblGrid>
              <a:tr h="421268">
                <a:tc>
                  <a:txBody>
                    <a:bodyPr/>
                    <a:lstStyle/>
                    <a:p>
                      <a:r>
                        <a:rPr lang="en-GB" sz="700" b="1" u="sng" dirty="0" smtClean="0"/>
                        <a:t>Challenges</a:t>
                      </a:r>
                      <a:r>
                        <a:rPr lang="en-GB" sz="700" b="1" u="sng" baseline="0" dirty="0" smtClean="0"/>
                        <a:t> of HIV </a:t>
                      </a:r>
                    </a:p>
                    <a:p>
                      <a:r>
                        <a:rPr lang="en-GB" sz="700" b="0" u="none" baseline="0" dirty="0" smtClean="0"/>
                        <a:t>There were 36.9 million people in the world living with HIV/AIDS in 2014, 2.6 million of which were children. </a:t>
                      </a:r>
                      <a:endParaRPr lang="en-GB" sz="700" b="0" u="none"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685800">
                <a:tc>
                  <a:txBody>
                    <a:bodyPr/>
                    <a:lstStyle/>
                    <a:p>
                      <a:r>
                        <a:rPr lang="en-GB" sz="700" dirty="0" smtClean="0"/>
                        <a:t>Example</a:t>
                      </a:r>
                      <a:r>
                        <a:rPr lang="en-GB" sz="700" baseline="0" dirty="0" smtClean="0"/>
                        <a:t> of a country facing the impact of HIV/AIDS: Malawi: </a:t>
                      </a:r>
                    </a:p>
                    <a:p>
                      <a:r>
                        <a:rPr lang="en-GB" sz="700" baseline="0" dirty="0" smtClean="0"/>
                        <a:t>Malawi has an estimate 1 million people infected by HIV . </a:t>
                      </a:r>
                    </a:p>
                    <a:p>
                      <a:pPr marL="171450" indent="-171450">
                        <a:buFont typeface="Arial" panose="020B0604020202020204" pitchFamily="34" charset="0"/>
                        <a:buChar char="•"/>
                      </a:pPr>
                      <a:r>
                        <a:rPr lang="en-GB" sz="700" baseline="0" dirty="0" smtClean="0"/>
                        <a:t>Average life expectancy of 50 years is largely due to deaths from AIDS</a:t>
                      </a:r>
                    </a:p>
                    <a:p>
                      <a:pPr marL="171450" indent="-171450">
                        <a:buFont typeface="Arial" panose="020B0604020202020204" pitchFamily="34" charset="0"/>
                        <a:buChar char="•"/>
                      </a:pPr>
                      <a:r>
                        <a:rPr lang="en-GB" sz="700" baseline="0" dirty="0" smtClean="0"/>
                        <a:t>Rates of HIV infection are higher in urban areas than rural areas </a:t>
                      </a:r>
                    </a:p>
                    <a:p>
                      <a:pPr marL="171450" indent="-171450">
                        <a:buFont typeface="Arial" panose="020B0604020202020204" pitchFamily="34" charset="0"/>
                        <a:buChar char="•"/>
                      </a:pPr>
                      <a:r>
                        <a:rPr lang="en-GB" sz="700" baseline="0" dirty="0" smtClean="0"/>
                        <a:t>Many families are in poverty due to parents being too ill to work</a:t>
                      </a:r>
                    </a:p>
                    <a:p>
                      <a:endParaRPr lang="en-GB" sz="7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788670">
                <a:tc>
                  <a:txBody>
                    <a:bodyPr/>
                    <a:lstStyle/>
                    <a:p>
                      <a:pPr marL="0" indent="0">
                        <a:buFont typeface="Arial" panose="020B0604020202020204" pitchFamily="34" charset="0"/>
                        <a:buNone/>
                      </a:pPr>
                      <a:r>
                        <a:rPr lang="en-GB" sz="700" b="1" u="sng" baseline="0" dirty="0" smtClean="0"/>
                        <a:t>International response to malaria and HIV/AIDS </a:t>
                      </a:r>
                    </a:p>
                    <a:p>
                      <a:pPr marL="0" indent="0">
                        <a:buFont typeface="Arial" panose="020B0604020202020204" pitchFamily="34" charset="0"/>
                        <a:buNone/>
                      </a:pPr>
                      <a:r>
                        <a:rPr lang="en-GB" sz="700" b="0" u="none" baseline="0" dirty="0" smtClean="0"/>
                        <a:t>The ‘Roll Back Malaria’ initiative had over 500 partners working together to provide a co-ordinated response to the disease. One of the UN’s Millennium Development Goals is that the incidence of the disease should have reduced by 2015. Today the UN fast track strategy is aiming to end the epidemic by 2030 through contraception, education and medication. </a:t>
                      </a:r>
                    </a:p>
                    <a:p>
                      <a:pPr marL="0" indent="0">
                        <a:buFont typeface="Arial" panose="020B0604020202020204" pitchFamily="34" charset="0"/>
                        <a:buNone/>
                      </a:pPr>
                      <a:endParaRPr lang="en-GB" sz="700" baseline="0" dirty="0" smtClean="0"/>
                    </a:p>
                  </a:txBody>
                  <a:tcPr marL="68580" marR="68580" marT="34290" marB="34290">
                    <a:solidFill>
                      <a:schemeClr val="bg2">
                        <a:lumMod val="90000"/>
                      </a:schemeClr>
                    </a:solidFill>
                  </a:tcPr>
                </a:tc>
                <a:extLst>
                  <a:ext uri="{0D108BD9-81ED-4DB2-BD59-A6C34878D82A}">
                    <a16:rowId xmlns:a16="http://schemas.microsoft.com/office/drawing/2014/main" xmlns="" val="10002"/>
                  </a:ext>
                </a:extLst>
              </a:tr>
            </a:tbl>
          </a:graphicData>
        </a:graphic>
      </p:graphicFrame>
      <p:graphicFrame>
        <p:nvGraphicFramePr>
          <p:cNvPr id="2" name="Table 1"/>
          <p:cNvGraphicFramePr>
            <a:graphicFrameLocks noGrp="1"/>
          </p:cNvGraphicFramePr>
          <p:nvPr>
            <p:extLst/>
          </p:nvPr>
        </p:nvGraphicFramePr>
        <p:xfrm>
          <a:off x="4260750" y="5009437"/>
          <a:ext cx="3273115" cy="991315"/>
        </p:xfrm>
        <a:graphic>
          <a:graphicData uri="http://schemas.openxmlformats.org/drawingml/2006/table">
            <a:tbl>
              <a:tblPr firstRow="1" bandRow="1">
                <a:tableStyleId>{5C22544A-7EE6-4342-B048-85BDC9FD1C3A}</a:tableStyleId>
              </a:tblPr>
              <a:tblGrid>
                <a:gridCol w="3273115">
                  <a:extLst>
                    <a:ext uri="{9D8B030D-6E8A-4147-A177-3AD203B41FA5}">
                      <a16:colId xmlns:a16="http://schemas.microsoft.com/office/drawing/2014/main" xmlns="" val="20000"/>
                    </a:ext>
                  </a:extLst>
                </a:gridCol>
              </a:tblGrid>
              <a:tr h="295316">
                <a:tc>
                  <a:txBody>
                    <a:bodyPr/>
                    <a:lstStyle/>
                    <a:p>
                      <a:r>
                        <a:rPr lang="en-GB" sz="600" b="1" u="sng" dirty="0" smtClean="0"/>
                        <a:t>What</a:t>
                      </a:r>
                      <a:r>
                        <a:rPr lang="en-GB" sz="600" b="1" u="sng" baseline="0" dirty="0" smtClean="0"/>
                        <a:t> are the healthcare issues in sub-Saharan Africa? </a:t>
                      </a:r>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695999">
                <a:tc>
                  <a:txBody>
                    <a:bodyPr/>
                    <a:lstStyle/>
                    <a:p>
                      <a:r>
                        <a:rPr lang="en-GB" sz="600" dirty="0" smtClean="0"/>
                        <a:t>Reasons</a:t>
                      </a:r>
                      <a:r>
                        <a:rPr lang="en-GB" sz="600" baseline="0" dirty="0" smtClean="0"/>
                        <a:t> for high infant mortality rates</a:t>
                      </a:r>
                    </a:p>
                    <a:p>
                      <a:pPr marL="171450" indent="-171450">
                        <a:buFont typeface="Arial" panose="020B0604020202020204" pitchFamily="34" charset="0"/>
                        <a:buChar char="•"/>
                      </a:pPr>
                      <a:r>
                        <a:rPr lang="en-GB" sz="600" baseline="0" dirty="0" smtClean="0"/>
                        <a:t>Neonatal infection: a high rate of infection from the process of delivering the baby </a:t>
                      </a:r>
                    </a:p>
                    <a:p>
                      <a:pPr marL="171450" indent="-171450">
                        <a:buFont typeface="Arial" panose="020B0604020202020204" pitchFamily="34" charset="0"/>
                        <a:buChar char="•"/>
                      </a:pPr>
                      <a:r>
                        <a:rPr lang="en-GB" sz="600" baseline="0" dirty="0" smtClean="0"/>
                        <a:t>10% of early childhood deaths are caused by diarrhoea </a:t>
                      </a:r>
                    </a:p>
                    <a:p>
                      <a:pPr marL="171450" indent="-171450">
                        <a:buFont typeface="Arial" panose="020B0604020202020204" pitchFamily="34" charset="0"/>
                        <a:buChar char="•"/>
                      </a:pPr>
                      <a:r>
                        <a:rPr lang="en-GB" sz="600" baseline="0" dirty="0" smtClean="0"/>
                        <a:t>The lack of skilled birth attendants leads to many children dying within 24 hours of being born</a:t>
                      </a:r>
                    </a:p>
                    <a:p>
                      <a:pPr marL="171450" indent="-171450">
                        <a:buFont typeface="Arial" panose="020B0604020202020204" pitchFamily="34" charset="0"/>
                        <a:buChar char="•"/>
                      </a:pPr>
                      <a:r>
                        <a:rPr lang="en-GB" sz="600" baseline="0" dirty="0" smtClean="0"/>
                        <a:t>Lack of vaccinations and mosquito nets to stop diseases</a:t>
                      </a:r>
                      <a:endParaRPr lang="en-GB" sz="6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bl>
          </a:graphicData>
        </a:graphic>
      </p:graphicFrame>
      <p:graphicFrame>
        <p:nvGraphicFramePr>
          <p:cNvPr id="14" name="Table 13"/>
          <p:cNvGraphicFramePr>
            <a:graphicFrameLocks noGrp="1"/>
          </p:cNvGraphicFramePr>
          <p:nvPr>
            <p:extLst/>
          </p:nvPr>
        </p:nvGraphicFramePr>
        <p:xfrm>
          <a:off x="7479290" y="3736450"/>
          <a:ext cx="3164524" cy="2264300"/>
        </p:xfrm>
        <a:graphic>
          <a:graphicData uri="http://schemas.openxmlformats.org/drawingml/2006/table">
            <a:tbl>
              <a:tblPr firstRow="1" bandRow="1">
                <a:tableStyleId>{5C22544A-7EE6-4342-B048-85BDC9FD1C3A}</a:tableStyleId>
              </a:tblPr>
              <a:tblGrid>
                <a:gridCol w="1582262">
                  <a:extLst>
                    <a:ext uri="{9D8B030D-6E8A-4147-A177-3AD203B41FA5}">
                      <a16:colId xmlns:a16="http://schemas.microsoft.com/office/drawing/2014/main" xmlns="" val="20000"/>
                    </a:ext>
                  </a:extLst>
                </a:gridCol>
                <a:gridCol w="1582262">
                  <a:extLst>
                    <a:ext uri="{9D8B030D-6E8A-4147-A177-3AD203B41FA5}">
                      <a16:colId xmlns:a16="http://schemas.microsoft.com/office/drawing/2014/main" xmlns="" val="20001"/>
                    </a:ext>
                  </a:extLst>
                </a:gridCol>
              </a:tblGrid>
              <a:tr h="277025">
                <a:tc>
                  <a:txBody>
                    <a:bodyPr/>
                    <a:lstStyle/>
                    <a:p>
                      <a:r>
                        <a:rPr lang="en-GB" sz="800" b="1" u="sng" dirty="0" smtClean="0"/>
                        <a:t>Top-down</a:t>
                      </a:r>
                      <a:r>
                        <a:rPr lang="en-GB" sz="800" b="1" u="sng" baseline="0" dirty="0" smtClean="0"/>
                        <a:t> approach </a:t>
                      </a:r>
                      <a:endParaRPr lang="en-GB" sz="800" b="1" u="sng" dirty="0"/>
                    </a:p>
                  </a:txBody>
                  <a:tcPr marL="68580" marR="68580" marT="34290" marB="34290">
                    <a:solidFill>
                      <a:schemeClr val="tx1">
                        <a:lumMod val="50000"/>
                        <a:lumOff val="50000"/>
                      </a:schemeClr>
                    </a:solidFill>
                  </a:tcPr>
                </a:tc>
                <a:tc>
                  <a:txBody>
                    <a:bodyPr/>
                    <a:lstStyle/>
                    <a:p>
                      <a:r>
                        <a:rPr lang="en-GB" sz="800" b="1" u="sng" dirty="0" smtClean="0"/>
                        <a:t>Bottom up approach </a:t>
                      </a:r>
                      <a:endParaRPr lang="en-GB" sz="800" b="1" u="sng" dirty="0"/>
                    </a:p>
                  </a:txBody>
                  <a:tcPr marL="68580" marR="68580" marT="34290" marB="34290">
                    <a:solidFill>
                      <a:schemeClr val="tx1">
                        <a:lumMod val="50000"/>
                        <a:lumOff val="50000"/>
                      </a:schemeClr>
                    </a:solidFill>
                  </a:tcPr>
                </a:tc>
                <a:extLst>
                  <a:ext uri="{0D108BD9-81ED-4DB2-BD59-A6C34878D82A}">
                    <a16:rowId xmlns:a16="http://schemas.microsoft.com/office/drawing/2014/main" xmlns="" val="10000"/>
                  </a:ext>
                </a:extLst>
              </a:tr>
              <a:tr h="844592">
                <a:tc>
                  <a:txBody>
                    <a:bodyPr/>
                    <a:lstStyle/>
                    <a:p>
                      <a:r>
                        <a:rPr lang="en-GB" sz="800" dirty="0" smtClean="0"/>
                        <a:t>Decisions are made</a:t>
                      </a:r>
                      <a:r>
                        <a:rPr lang="en-GB" sz="800" baseline="0" dirty="0" smtClean="0"/>
                        <a:t> at governmental level and usually involve a high cost. Communities likely to be affected by the decisions have little say as to what is done. </a:t>
                      </a:r>
                      <a:endParaRPr lang="en-GB" sz="800" dirty="0"/>
                    </a:p>
                  </a:txBody>
                  <a:tcPr marL="68580" marR="68580" marT="34290" marB="34290">
                    <a:solidFill>
                      <a:schemeClr val="bg2">
                        <a:lumMod val="75000"/>
                      </a:schemeClr>
                    </a:solidFill>
                  </a:tcPr>
                </a:tc>
                <a:tc>
                  <a:txBody>
                    <a:bodyPr/>
                    <a:lstStyle/>
                    <a:p>
                      <a:r>
                        <a:rPr lang="en-GB" sz="800" dirty="0" smtClean="0"/>
                        <a:t>Decisions are made by the local communities</a:t>
                      </a:r>
                      <a:r>
                        <a:rPr lang="en-GB" sz="800" baseline="0" dirty="0" smtClean="0"/>
                        <a:t> that they will affect. They try to help communities by helping them to help themselves.</a:t>
                      </a:r>
                      <a:endParaRPr lang="en-GB" sz="800" dirty="0"/>
                    </a:p>
                  </a:txBody>
                  <a:tcPr marL="68580" marR="68580" marT="34290" marB="34290">
                    <a:solidFill>
                      <a:schemeClr val="bg2">
                        <a:lumMod val="75000"/>
                      </a:schemeClr>
                    </a:solidFill>
                  </a:tcPr>
                </a:tc>
                <a:extLst>
                  <a:ext uri="{0D108BD9-81ED-4DB2-BD59-A6C34878D82A}">
                    <a16:rowId xmlns:a16="http://schemas.microsoft.com/office/drawing/2014/main" xmlns="" val="10001"/>
                  </a:ext>
                </a:extLst>
              </a:tr>
              <a:tr h="1142683">
                <a:tc>
                  <a:txBody>
                    <a:bodyPr/>
                    <a:lstStyle/>
                    <a:p>
                      <a:r>
                        <a:rPr lang="en-GB" sz="800" dirty="0" smtClean="0"/>
                        <a:t>The advantages of these types of schemes</a:t>
                      </a:r>
                      <a:r>
                        <a:rPr lang="en-GB" sz="800" baseline="0" dirty="0" smtClean="0"/>
                        <a:t> are that they may be part of a strategic plan which aims to develop the infrastructure of the country. However, the frequently lead the country into debt and the jobs that are created are often not for the local community.</a:t>
                      </a:r>
                      <a:endParaRPr lang="en-GB" sz="800" dirty="0"/>
                    </a:p>
                  </a:txBody>
                  <a:tcPr marL="68580" marR="68580" marT="34290" marB="34290">
                    <a:solidFill>
                      <a:schemeClr val="bg1">
                        <a:lumMod val="85000"/>
                      </a:schemeClr>
                    </a:solidFill>
                  </a:tcPr>
                </a:tc>
                <a:tc>
                  <a:txBody>
                    <a:bodyPr/>
                    <a:lstStyle/>
                    <a:p>
                      <a:r>
                        <a:rPr lang="en-GB" sz="800" dirty="0" smtClean="0"/>
                        <a:t>The advantages of these types</a:t>
                      </a:r>
                      <a:r>
                        <a:rPr lang="en-GB" sz="800" baseline="0" dirty="0" smtClean="0"/>
                        <a:t> of schemes are that they are small scale and so cost much less, are more sustainable and usually meet the needs of the local community better.</a:t>
                      </a:r>
                      <a:endParaRPr lang="en-GB" sz="800" dirty="0"/>
                    </a:p>
                  </a:txBody>
                  <a:tcPr marL="68580" marR="68580" marT="34290" marB="34290">
                    <a:solidFill>
                      <a:schemeClr val="bg1">
                        <a:lumMod val="85000"/>
                      </a:schemeClr>
                    </a:solidFill>
                  </a:tcPr>
                </a:tc>
                <a:extLst>
                  <a:ext uri="{0D108BD9-81ED-4DB2-BD59-A6C34878D82A}">
                    <a16:rowId xmlns:a16="http://schemas.microsoft.com/office/drawing/2014/main" xmlns="" val="10002"/>
                  </a:ext>
                </a:extLst>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4051" y="1902784"/>
            <a:ext cx="491291" cy="408426"/>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94181" y="1910967"/>
            <a:ext cx="462902" cy="454485"/>
          </a:xfrm>
          <a:prstGeom prst="rect">
            <a:avLst/>
          </a:prstGeom>
        </p:spPr>
      </p:pic>
      <p:pic>
        <p:nvPicPr>
          <p:cNvPr id="16" name="Picture 15"/>
          <p:cNvPicPr>
            <a:picLocks noChangeAspect="1"/>
          </p:cNvPicPr>
          <p:nvPr/>
        </p:nvPicPr>
        <p:blipFill rotWithShape="1">
          <a:blip r:embed="rId4" cstate="print">
            <a:extLst>
              <a:ext uri="{28A0092B-C50C-407E-A947-70E740481C1C}">
                <a14:useLocalDpi xmlns:a14="http://schemas.microsoft.com/office/drawing/2010/main" val="0"/>
              </a:ext>
            </a:extLst>
          </a:blip>
          <a:srcRect t="-1" b="10365"/>
          <a:stretch/>
        </p:blipFill>
        <p:spPr>
          <a:xfrm>
            <a:off x="6803422" y="4787036"/>
            <a:ext cx="617220" cy="397517"/>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85871" y="2383954"/>
            <a:ext cx="657942" cy="493457"/>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52904" y="5432810"/>
            <a:ext cx="522221" cy="522221"/>
          </a:xfrm>
          <a:prstGeom prst="rect">
            <a:avLst/>
          </a:prstGeom>
        </p:spPr>
      </p:pic>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609221" y="1415592"/>
            <a:ext cx="743246" cy="495374"/>
          </a:xfrm>
          <a:prstGeom prst="rect">
            <a:avLst/>
          </a:prstGeom>
        </p:spPr>
      </p:pic>
    </p:spTree>
    <p:extLst>
      <p:ext uri="{BB962C8B-B14F-4D97-AF65-F5344CB8AC3E}">
        <p14:creationId xmlns:p14="http://schemas.microsoft.com/office/powerpoint/2010/main" val="2163225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2465</Words>
  <Application>Microsoft Office PowerPoint</Application>
  <PresentationFormat>Widescreen</PresentationFormat>
  <Paragraphs>174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Houghton</dc:creator>
  <cp:lastModifiedBy>Alex Houghton</cp:lastModifiedBy>
  <cp:revision>2</cp:revision>
  <dcterms:created xsi:type="dcterms:W3CDTF">2019-03-12T10:57:26Z</dcterms:created>
  <dcterms:modified xsi:type="dcterms:W3CDTF">2019-03-12T11:03:48Z</dcterms:modified>
</cp:coreProperties>
</file>